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14.xml" ContentType="application/vnd.openxmlformats-officedocument.presentationml.tags+xml"/>
  <Override PartName="/ppt/notesSlides/notesSlide1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15.xml" ContentType="application/vnd.openxmlformats-officedocument.presentationml.tags+xml"/>
  <Override PartName="/ppt/notesSlides/notesSlide1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theme/themeOverride2.xml" ContentType="application/vnd.openxmlformats-officedocument.themeOverr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9" r:id="rId5"/>
  </p:sldMasterIdLst>
  <p:notesMasterIdLst>
    <p:notesMasterId r:id="rId20"/>
  </p:notesMasterIdLst>
  <p:sldIdLst>
    <p:sldId id="302" r:id="rId6"/>
    <p:sldId id="2147471828" r:id="rId7"/>
    <p:sldId id="2147471857" r:id="rId8"/>
    <p:sldId id="2147471864" r:id="rId9"/>
    <p:sldId id="2147471869" r:id="rId10"/>
    <p:sldId id="2147471883" r:id="rId11"/>
    <p:sldId id="2147471884" r:id="rId12"/>
    <p:sldId id="2147471878" r:id="rId13"/>
    <p:sldId id="2147471870" r:id="rId14"/>
    <p:sldId id="2147471871" r:id="rId15"/>
    <p:sldId id="2147471807" r:id="rId16"/>
    <p:sldId id="2147471846" r:id="rId17"/>
    <p:sldId id="2147471847" r:id="rId18"/>
    <p:sldId id="21474718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5D2601-22CD-A474-612C-22C960D1D6ED}" name="Khalid Nouh" initials="KN" userId="S::knouh@brunswickgroup.com::31dd43ff-70d1-4a3b-ad6d-a01bfd790ba0" providerId="AD"/>
  <p188:author id="{6F068901-5B27-A7CF-BDF1-330D5DAEE82B}" name="Edmund McMahonTurner" initials="EM" userId="S::Edmund.McMahonTurner@hillandknowlton.com::20b9cc73-12c8-4450-9b35-378cd6acf92b" providerId="AD"/>
  <p188:author id="{9C393006-8D22-ADB5-F0C4-CA875204CDC7}" name="Stephen Power" initials="SP" userId="S::spower@brunswickgroup.com::1ae1456d-bc64-4255-ab6c-e6d5e22e7f55" providerId="AD"/>
  <p188:author id="{EA8B620C-CC97-F2BF-7F24-25256DE46B41}" name="Brunswick Group" initials="BG" userId="Brunswick Group" providerId="None"/>
  <p188:author id="{AB745A26-A166-DA1A-91F0-CC76D01A5141}" name="Azhar Khan" initials="AK" userId="S::akhan@brunswickgroup.com::242c564e-3271-4b27-828b-e701240af822" providerId="AD"/>
  <p188:author id="{24620E2F-CAB2-81E2-CBAD-D9E5377F0296}" name="Layla Algafashat" initials="LA" userId="S::layla.algafashat@hillandknowlton.com::70ff5a44-36cf-4394-8c5f-b5362d498f29" providerId="AD"/>
  <p188:author id="{E7C2B73F-C80F-7D1B-95AA-8FE1A89E2048}" name="Olivia Babski" initials="OB" userId="Olivia Babski" providerId="None"/>
  <p188:author id="{B38A1444-8C7F-1E49-DF21-D465808945E1}" name="Layla Algafashat" initials="LA" userId="S::Layla.Algafashat@hillandknowlton.com::70ff5a44-36cf-4394-8c5f-b5362d498f29" providerId="AD"/>
  <p188:author id="{D717B348-7B07-FE14-D855-8522C023B015}" name="Elizabeth Lilly" initials="EL" userId="Elizabeth Lilly" providerId="None"/>
  <p188:author id="{B674EA60-CB76-2E3E-4675-04660C0522B8}" name="Brunswick " initials="BG" userId="Brunswick " providerId="None"/>
  <p188:author id="{19679366-3CE0-F826-54D0-11CB4F8BE702}" name="Aditya Iyer" initials="" userId="S::Aditya.Iyer@hillandknowlton.com::be5aadc6-6db3-4381-877b-4eb86dd0e2d2" providerId="AD"/>
  <p188:author id="{662268D2-C9FF-9EDF-C827-F1F380F51C17}" name="Ibrahim Anabtawi" initials="IA" userId="S::ianabtawi@brunswickgroup.com::ce9b1af4-d4ab-4d94-9431-74e8f2f47bd6" providerId="AD"/>
  <p188:author id="{C815C2D3-85A5-9120-FF4F-6473CD9FCB4E}" name="Einav Kirsh" initials="EK" userId="S::ekirsh@brunswickgroup.com::f3ec23f5-3c74-4cd1-ab1d-3662d55f7eb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676A6E"/>
    <a:srgbClr val="0C2A8C"/>
    <a:srgbClr val="ECF0E7"/>
    <a:srgbClr val="001982"/>
    <a:srgbClr val="ECECEC"/>
    <a:srgbClr val="0033A0"/>
    <a:srgbClr val="43CEFF"/>
    <a:srgbClr val="BCBCBC"/>
    <a:srgbClr val="00A3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Iyer" userId="be5aadc6-6db3-4381-877b-4eb86dd0e2d2" providerId="ADAL" clId="{BB1D1003-856A-400B-9F2A-0B0D17D8B8BB}"/>
    <pc:docChg chg="modSld">
      <pc:chgData name="Aditya Iyer" userId="be5aadc6-6db3-4381-877b-4eb86dd0e2d2" providerId="ADAL" clId="{BB1D1003-856A-400B-9F2A-0B0D17D8B8BB}" dt="2025-01-16T05:31:58.111" v="0" actId="14100"/>
      <pc:docMkLst>
        <pc:docMk/>
      </pc:docMkLst>
      <pc:sldChg chg="modSp mod">
        <pc:chgData name="Aditya Iyer" userId="be5aadc6-6db3-4381-877b-4eb86dd0e2d2" providerId="ADAL" clId="{BB1D1003-856A-400B-9F2A-0B0D17D8B8BB}" dt="2025-01-16T05:31:58.111" v="0" actId="14100"/>
        <pc:sldMkLst>
          <pc:docMk/>
          <pc:sldMk cId="3301128509" sldId="2147471869"/>
        </pc:sldMkLst>
        <pc:spChg chg="mod">
          <ac:chgData name="Aditya Iyer" userId="be5aadc6-6db3-4381-877b-4eb86dd0e2d2" providerId="ADAL" clId="{BB1D1003-856A-400B-9F2A-0B0D17D8B8BB}" dt="2025-01-16T05:31:58.111" v="0" actId="14100"/>
          <ac:spMkLst>
            <pc:docMk/>
            <pc:sldMk cId="3301128509" sldId="2147471869"/>
            <ac:spMk id="8" creationId="{5A0B5C73-F0C5-562C-EBF6-CFBE2B51A83E}"/>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934429575255451"/>
          <c:y val="3.1608761517286921E-2"/>
          <c:w val="0.71852408774883025"/>
          <c:h val="0.88622919919493071"/>
        </c:manualLayout>
      </c:layout>
      <c:barChart>
        <c:barDir val="bar"/>
        <c:grouping val="stacked"/>
        <c:varyColors val="0"/>
        <c:ser>
          <c:idx val="2"/>
          <c:order val="0"/>
          <c:tx>
            <c:strRef>
              <c:f>Charts!$A$3</c:f>
              <c:strCache>
                <c:ptCount val="1"/>
                <c:pt idx="0">
                  <c:v>Negative</c:v>
                </c:pt>
              </c:strCache>
            </c:strRef>
          </c:tx>
          <c:spPr>
            <a:solidFill>
              <a:srgbClr val="C00000"/>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Charts!$B$3:$K$3</c:f>
              <c:numCache>
                <c:formatCode>General</c:formatCode>
                <c:ptCount val="10"/>
              </c:numCache>
            </c:numRef>
          </c:val>
          <c:extLst>
            <c:ext xmlns:c16="http://schemas.microsoft.com/office/drawing/2014/chart" uri="{C3380CC4-5D6E-409C-BE32-E72D297353CC}">
              <c16:uniqueId val="{00000000-F23E-4D77-A6CB-CFAF314E2055}"/>
            </c:ext>
          </c:extLst>
        </c:ser>
        <c:ser>
          <c:idx val="1"/>
          <c:order val="1"/>
          <c:tx>
            <c:strRef>
              <c:f>Charts!$A$4</c:f>
              <c:strCache>
                <c:ptCount val="1"/>
                <c:pt idx="0">
                  <c:v>Neutral</c:v>
                </c:pt>
              </c:strCache>
            </c:strRef>
          </c:tx>
          <c:spPr>
            <a:solidFill>
              <a:srgbClr val="FFC000"/>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Charts!$B$4:$K$4</c:f>
              <c:numCache>
                <c:formatCode>[$-409]General</c:formatCode>
                <c:ptCount val="10"/>
                <c:pt idx="0">
                  <c:v>3</c:v>
                </c:pt>
                <c:pt idx="1">
                  <c:v>1</c:v>
                </c:pt>
                <c:pt idx="3">
                  <c:v>35</c:v>
                </c:pt>
                <c:pt idx="5">
                  <c:v>10</c:v>
                </c:pt>
                <c:pt idx="7">
                  <c:v>1</c:v>
                </c:pt>
                <c:pt idx="8">
                  <c:v>4</c:v>
                </c:pt>
              </c:numCache>
            </c:numRef>
          </c:val>
          <c:extLst>
            <c:ext xmlns:c16="http://schemas.microsoft.com/office/drawing/2014/chart" uri="{C3380CC4-5D6E-409C-BE32-E72D297353CC}">
              <c16:uniqueId val="{00000001-F23E-4D77-A6CB-CFAF314E2055}"/>
            </c:ext>
          </c:extLst>
        </c:ser>
        <c:ser>
          <c:idx val="0"/>
          <c:order val="2"/>
          <c:tx>
            <c:strRef>
              <c:f>Charts!$A$5</c:f>
              <c:strCache>
                <c:ptCount val="1"/>
                <c:pt idx="0">
                  <c:v>Positive</c:v>
                </c:pt>
              </c:strCache>
            </c:strRef>
          </c:tx>
          <c:spPr>
            <a:solidFill>
              <a:schemeClr val="accent6"/>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Charts!$B$5:$K$5</c:f>
              <c:numCache>
                <c:formatCode>[$-409]General</c:formatCode>
                <c:ptCount val="10"/>
                <c:pt idx="0">
                  <c:v>3</c:v>
                </c:pt>
                <c:pt idx="1">
                  <c:v>5</c:v>
                </c:pt>
                <c:pt idx="2">
                  <c:v>12</c:v>
                </c:pt>
                <c:pt idx="3">
                  <c:v>4</c:v>
                </c:pt>
                <c:pt idx="5">
                  <c:v>2</c:v>
                </c:pt>
                <c:pt idx="6">
                  <c:v>3</c:v>
                </c:pt>
                <c:pt idx="8">
                  <c:v>9</c:v>
                </c:pt>
              </c:numCache>
            </c:numRef>
          </c:val>
          <c:extLst>
            <c:ext xmlns:c16="http://schemas.microsoft.com/office/drawing/2014/chart" uri="{C3380CC4-5D6E-409C-BE32-E72D297353CC}">
              <c16:uniqueId val="{00000002-F23E-4D77-A6CB-CFAF314E2055}"/>
            </c:ext>
          </c:extLst>
        </c:ser>
        <c:dLbls>
          <c:dLblPos val="ctr"/>
          <c:showLegendKey val="0"/>
          <c:showVal val="1"/>
          <c:showCatName val="0"/>
          <c:showSerName val="0"/>
          <c:showPercent val="0"/>
          <c:showBubbleSize val="0"/>
        </c:dLbls>
        <c:gapWidth val="150"/>
        <c:overlap val="100"/>
        <c:axId val="199281576"/>
        <c:axId val="199286496"/>
      </c:barChart>
      <c:valAx>
        <c:axId val="199286496"/>
        <c:scaling>
          <c:orientation val="minMax"/>
        </c:scaling>
        <c:delete val="1"/>
        <c:axPos val="b"/>
        <c:numFmt formatCode="General" sourceLinked="1"/>
        <c:majorTickMark val="none"/>
        <c:minorTickMark val="none"/>
        <c:tickLblPos val="nextTo"/>
        <c:crossAx val="199281576"/>
        <c:crosses val="max"/>
        <c:crossBetween val="between"/>
        <c:majorUnit val="1"/>
      </c:valAx>
      <c:catAx>
        <c:axId val="199281576"/>
        <c:scaling>
          <c:orientation val="maxMin"/>
        </c:scaling>
        <c:delete val="0"/>
        <c:axPos val="l"/>
        <c:numFmt formatCode="General" sourceLinked="1"/>
        <c:majorTickMark val="none"/>
        <c:minorTickMark val="none"/>
        <c:tickLblPos val="nextTo"/>
        <c:spPr>
          <a:noFill/>
          <a:ln w="6483" cap="flat">
            <a:solidFill>
              <a:schemeClr val="bg2"/>
            </a:solidFill>
            <a:prstDash val="solid"/>
            <a:round/>
          </a:ln>
        </c:spPr>
        <c:crossAx val="199286496"/>
        <c:crossesAt val="0"/>
        <c:auto val="1"/>
        <c:lblAlgn val="ctr"/>
        <c:lblOffset val="100"/>
        <c:noMultiLvlLbl val="0"/>
      </c:catAx>
      <c:spPr>
        <a:solidFill>
          <a:srgbClr val="FFFFFF"/>
        </a:solidFill>
        <a:ln>
          <a:noFill/>
        </a:ln>
      </c:spPr>
    </c:plotArea>
    <c:legend>
      <c:legendPos val="b"/>
      <c:overlay val="0"/>
      <c:spPr>
        <a:noFill/>
        <a:ln>
          <a:noFill/>
        </a:ln>
      </c:spPr>
    </c:legend>
    <c:plotVisOnly val="1"/>
    <c:dispBlanksAs val="gap"/>
    <c:showDLblsOverMax val="0"/>
  </c:chart>
  <c:spPr>
    <a:solidFill>
      <a:srgbClr val="FFFFFF"/>
    </a:solidFill>
    <a:ln w="6483" cap="flat">
      <a:no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Trebuchet MS" panose="020B0603020202020204"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7089637432985"/>
          <c:y val="4.8863119257840225E-2"/>
          <c:w val="0.83200546234881001"/>
          <c:h val="0.77054690667074266"/>
        </c:manualLayout>
      </c:layout>
      <c:barChart>
        <c:barDir val="bar"/>
        <c:grouping val="stacked"/>
        <c:varyColors val="0"/>
        <c:ser>
          <c:idx val="0"/>
          <c:order val="0"/>
          <c:tx>
            <c:strRef>
              <c:f>Sheet1!$B$1</c:f>
              <c:strCache>
                <c:ptCount val="1"/>
                <c:pt idx="0">
                  <c:v>Positive</c:v>
                </c:pt>
              </c:strCache>
            </c:strRef>
          </c:tx>
          <c:spPr>
            <a:solidFill>
              <a:srgbClr val="70AD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Total </c:v>
                </c:pt>
                <c:pt idx="1">
                  <c:v>Americas (ex. US)</c:v>
                </c:pt>
                <c:pt idx="2">
                  <c:v>Asia</c:v>
                </c:pt>
                <c:pt idx="3">
                  <c:v>UK/Europe</c:v>
                </c:pt>
                <c:pt idx="4">
                  <c:v>US</c:v>
                </c:pt>
                <c:pt idx="5">
                  <c:v>KSA/GCC</c:v>
                </c:pt>
              </c:strCache>
            </c:strRef>
          </c:cat>
          <c:val>
            <c:numRef>
              <c:f>Sheet1!$B$2:$B$7</c:f>
              <c:numCache>
                <c:formatCode>General</c:formatCode>
                <c:ptCount val="6"/>
                <c:pt idx="0">
                  <c:v>38</c:v>
                </c:pt>
                <c:pt idx="2">
                  <c:v>1</c:v>
                </c:pt>
                <c:pt idx="3">
                  <c:v>3</c:v>
                </c:pt>
                <c:pt idx="4">
                  <c:v>4</c:v>
                </c:pt>
                <c:pt idx="5">
                  <c:v>30</c:v>
                </c:pt>
              </c:numCache>
            </c:numRef>
          </c:val>
          <c:extLst>
            <c:ext xmlns:c16="http://schemas.microsoft.com/office/drawing/2014/chart" uri="{C3380CC4-5D6E-409C-BE32-E72D297353CC}">
              <c16:uniqueId val="{00000000-4C70-42E0-9578-0D04452DD212}"/>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Total </c:v>
                </c:pt>
                <c:pt idx="1">
                  <c:v>Americas (ex. US)</c:v>
                </c:pt>
                <c:pt idx="2">
                  <c:v>Asia</c:v>
                </c:pt>
                <c:pt idx="3">
                  <c:v>UK/Europe</c:v>
                </c:pt>
                <c:pt idx="4">
                  <c:v>US</c:v>
                </c:pt>
                <c:pt idx="5">
                  <c:v>KSA/GCC</c:v>
                </c:pt>
              </c:strCache>
            </c:strRef>
          </c:cat>
          <c:val>
            <c:numRef>
              <c:f>Sheet1!$C$2:$C$7</c:f>
              <c:numCache>
                <c:formatCode>General</c:formatCode>
                <c:ptCount val="6"/>
              </c:numCache>
            </c:numRef>
          </c:val>
          <c:extLst>
            <c:ext xmlns:c16="http://schemas.microsoft.com/office/drawing/2014/chart" uri="{C3380CC4-5D6E-409C-BE32-E72D297353CC}">
              <c16:uniqueId val="{00000001-4C70-42E0-9578-0D04452DD212}"/>
            </c:ext>
          </c:extLst>
        </c:ser>
        <c:ser>
          <c:idx val="2"/>
          <c:order val="2"/>
          <c:tx>
            <c:strRef>
              <c:f>Sheet1!$D$1</c:f>
              <c:strCache>
                <c:ptCount val="1"/>
                <c:pt idx="0">
                  <c:v>Neutral</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Total </c:v>
                </c:pt>
                <c:pt idx="1">
                  <c:v>Americas (ex. US)</c:v>
                </c:pt>
                <c:pt idx="2">
                  <c:v>Asia</c:v>
                </c:pt>
                <c:pt idx="3">
                  <c:v>UK/Europe</c:v>
                </c:pt>
                <c:pt idx="4">
                  <c:v>US</c:v>
                </c:pt>
                <c:pt idx="5">
                  <c:v>KSA/GCC</c:v>
                </c:pt>
              </c:strCache>
            </c:strRef>
          </c:cat>
          <c:val>
            <c:numRef>
              <c:f>Sheet1!$D$2:$D$7</c:f>
              <c:numCache>
                <c:formatCode>General</c:formatCode>
                <c:ptCount val="6"/>
                <c:pt idx="0">
                  <c:v>54</c:v>
                </c:pt>
                <c:pt idx="1">
                  <c:v>1</c:v>
                </c:pt>
                <c:pt idx="2">
                  <c:v>4</c:v>
                </c:pt>
                <c:pt idx="3">
                  <c:v>2</c:v>
                </c:pt>
                <c:pt idx="4">
                  <c:v>5</c:v>
                </c:pt>
                <c:pt idx="5">
                  <c:v>42</c:v>
                </c:pt>
              </c:numCache>
            </c:numRef>
          </c:val>
          <c:extLst>
            <c:ext xmlns:c16="http://schemas.microsoft.com/office/drawing/2014/chart" uri="{C3380CC4-5D6E-409C-BE32-E72D297353CC}">
              <c16:uniqueId val="{00000002-4C70-42E0-9578-0D04452DD212}"/>
            </c:ext>
          </c:extLst>
        </c:ser>
        <c:dLbls>
          <c:dLblPos val="ctr"/>
          <c:showLegendKey val="0"/>
          <c:showVal val="1"/>
          <c:showCatName val="0"/>
          <c:showSerName val="0"/>
          <c:showPercent val="0"/>
          <c:showBubbleSize val="0"/>
        </c:dLbls>
        <c:gapWidth val="150"/>
        <c:overlap val="100"/>
        <c:axId val="1329881151"/>
        <c:axId val="1329881631"/>
      </c:barChart>
      <c:catAx>
        <c:axId val="1329881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9881631"/>
        <c:crosses val="autoZero"/>
        <c:auto val="1"/>
        <c:lblAlgn val="ctr"/>
        <c:lblOffset val="100"/>
        <c:noMultiLvlLbl val="0"/>
      </c:catAx>
      <c:valAx>
        <c:axId val="1329881631"/>
        <c:scaling>
          <c:orientation val="minMax"/>
          <c:min val="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9881151"/>
        <c:crosses val="autoZero"/>
        <c:crossBetween val="between"/>
        <c:majorUnit val="10"/>
      </c:valAx>
      <c:spPr>
        <a:noFill/>
        <a:ln>
          <a:noFill/>
        </a:ln>
        <a:effectLst/>
      </c:spPr>
    </c:plotArea>
    <c:legend>
      <c:legendPos val="b"/>
      <c:layout>
        <c:manualLayout>
          <c:xMode val="edge"/>
          <c:yMode val="edge"/>
          <c:x val="0.36029463537896672"/>
          <c:y val="0.91153051026398968"/>
          <c:w val="0.36197174815096506"/>
          <c:h val="8.033845588465966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Sentiment</c:v>
                </c:pt>
              </c:strCache>
            </c:strRef>
          </c:tx>
          <c:dPt>
            <c:idx val="0"/>
            <c:bubble3D val="0"/>
            <c:spPr>
              <a:solidFill>
                <a:srgbClr val="70AD47"/>
              </a:solidFill>
              <a:ln w="19050">
                <a:solidFill>
                  <a:schemeClr val="lt1"/>
                </a:solidFill>
              </a:ln>
              <a:effectLst/>
            </c:spPr>
            <c:extLst>
              <c:ext xmlns:c16="http://schemas.microsoft.com/office/drawing/2014/chart" uri="{C3380CC4-5D6E-409C-BE32-E72D297353CC}">
                <c16:uniqueId val="{00000001-73E4-4DC0-92F2-83A413732FF0}"/>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73E4-4DC0-92F2-83A413732FF0}"/>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5-73E4-4DC0-92F2-83A413732FF0}"/>
              </c:ext>
            </c:extLst>
          </c:dPt>
          <c:dLbls>
            <c:dLbl>
              <c:idx val="1"/>
              <c:layout>
                <c:manualLayout>
                  <c:x val="2.2724068573370584E-2"/>
                  <c:y val="2.8024858457456007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bg1"/>
                        </a:solidFill>
                        <a:latin typeface="+mn-lt"/>
                        <a:ea typeface="+mn-ea"/>
                        <a:cs typeface="+mn-cs"/>
                      </a:defRPr>
                    </a:pPr>
                    <a:fld id="{B8622579-3FC7-49B7-AA8B-69DB0C39D2E0}" type="VALUE">
                      <a:rPr lang="en-US">
                        <a:solidFill>
                          <a:srgbClr val="6A676E"/>
                        </a:solidFill>
                      </a:rPr>
                      <a:pPr>
                        <a:defRPr sz="1400">
                          <a:solidFill>
                            <a:schemeClr val="bg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8.5025870744505377E-2"/>
                      <c:h val="0.11857782930073683"/>
                    </c:manualLayout>
                  </c15:layout>
                  <c15:dlblFieldTable/>
                  <c15:showDataLabelsRange val="0"/>
                </c:ext>
                <c:ext xmlns:c16="http://schemas.microsoft.com/office/drawing/2014/chart" uri="{C3380CC4-5D6E-409C-BE32-E72D297353CC}">
                  <c16:uniqueId val="{00000003-73E4-4DC0-92F2-83A413732FF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Positive</c:v>
                </c:pt>
                <c:pt idx="1">
                  <c:v>Negative</c:v>
                </c:pt>
                <c:pt idx="2">
                  <c:v>Neutral</c:v>
                </c:pt>
              </c:strCache>
            </c:strRef>
          </c:cat>
          <c:val>
            <c:numRef>
              <c:f>Sheet1!$B$2:$B$4</c:f>
              <c:numCache>
                <c:formatCode>General</c:formatCode>
                <c:ptCount val="3"/>
                <c:pt idx="0">
                  <c:v>63</c:v>
                </c:pt>
                <c:pt idx="1">
                  <c:v>1</c:v>
                </c:pt>
                <c:pt idx="2">
                  <c:v>149</c:v>
                </c:pt>
              </c:numCache>
            </c:numRef>
          </c:val>
          <c:extLst>
            <c:ext xmlns:c16="http://schemas.microsoft.com/office/drawing/2014/chart" uri="{C3380CC4-5D6E-409C-BE32-E72D297353CC}">
              <c16:uniqueId val="{00000006-73E4-4DC0-92F2-83A413732FF0}"/>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1501993640222"/>
          <c:y val="0.1757595807231743"/>
          <c:w val="0.77628347548333565"/>
          <c:h val="0.56849698297122475"/>
        </c:manualLayout>
      </c:layout>
      <c:barChart>
        <c:barDir val="bar"/>
        <c:grouping val="stacked"/>
        <c:varyColors val="0"/>
        <c:ser>
          <c:idx val="0"/>
          <c:order val="0"/>
          <c:tx>
            <c:strRef>
              <c:f>Sheet1!$B$1</c:f>
              <c:strCache>
                <c:ptCount val="1"/>
                <c:pt idx="0">
                  <c:v>Positive</c:v>
                </c:pt>
              </c:strCache>
            </c:strRef>
          </c:tx>
          <c:spPr>
            <a:solidFill>
              <a:srgbClr val="70AD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Tier 1</c:v>
                </c:pt>
                <c:pt idx="1">
                  <c:v>Tier 2 </c:v>
                </c:pt>
              </c:strCache>
            </c:strRef>
          </c:cat>
          <c:val>
            <c:numRef>
              <c:f>Sheet1!$B$2:$B$3</c:f>
              <c:numCache>
                <c:formatCode>General</c:formatCode>
                <c:ptCount val="2"/>
                <c:pt idx="0">
                  <c:v>50</c:v>
                </c:pt>
                <c:pt idx="1">
                  <c:v>13</c:v>
                </c:pt>
              </c:numCache>
            </c:numRef>
          </c:val>
          <c:extLst>
            <c:ext xmlns:c16="http://schemas.microsoft.com/office/drawing/2014/chart" uri="{C3380CC4-5D6E-409C-BE32-E72D297353CC}">
              <c16:uniqueId val="{00000000-DAE7-41F8-BE39-82A6C2884B68}"/>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Tier 1</c:v>
                </c:pt>
                <c:pt idx="1">
                  <c:v>Tier 2 </c:v>
                </c:pt>
              </c:strCache>
            </c:strRef>
          </c:cat>
          <c:val>
            <c:numRef>
              <c:f>Sheet1!$C$2:$C$3</c:f>
              <c:numCache>
                <c:formatCode>General</c:formatCode>
                <c:ptCount val="2"/>
                <c:pt idx="0">
                  <c:v>1</c:v>
                </c:pt>
              </c:numCache>
            </c:numRef>
          </c:val>
          <c:extLst>
            <c:ext xmlns:c16="http://schemas.microsoft.com/office/drawing/2014/chart" uri="{C3380CC4-5D6E-409C-BE32-E72D297353CC}">
              <c16:uniqueId val="{00000001-DAE7-41F8-BE39-82A6C2884B68}"/>
            </c:ext>
          </c:extLst>
        </c:ser>
        <c:ser>
          <c:idx val="2"/>
          <c:order val="2"/>
          <c:tx>
            <c:strRef>
              <c:f>Sheet1!$D$1</c:f>
              <c:strCache>
                <c:ptCount val="1"/>
                <c:pt idx="0">
                  <c:v>Neutral</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Tier 1</c:v>
                </c:pt>
                <c:pt idx="1">
                  <c:v>Tier 2 </c:v>
                </c:pt>
              </c:strCache>
            </c:strRef>
          </c:cat>
          <c:val>
            <c:numRef>
              <c:f>Sheet1!$D$2:$D$3</c:f>
              <c:numCache>
                <c:formatCode>General</c:formatCode>
                <c:ptCount val="2"/>
                <c:pt idx="0">
                  <c:v>130</c:v>
                </c:pt>
                <c:pt idx="1">
                  <c:v>19</c:v>
                </c:pt>
              </c:numCache>
            </c:numRef>
          </c:val>
          <c:extLst>
            <c:ext xmlns:c16="http://schemas.microsoft.com/office/drawing/2014/chart" uri="{C3380CC4-5D6E-409C-BE32-E72D297353CC}">
              <c16:uniqueId val="{00000002-DAE7-41F8-BE39-82A6C2884B68}"/>
            </c:ext>
          </c:extLst>
        </c:ser>
        <c:dLbls>
          <c:showLegendKey val="0"/>
          <c:showVal val="0"/>
          <c:showCatName val="0"/>
          <c:showSerName val="0"/>
          <c:showPercent val="0"/>
          <c:showBubbleSize val="0"/>
        </c:dLbls>
        <c:gapWidth val="124"/>
        <c:overlap val="100"/>
        <c:axId val="1329881151"/>
        <c:axId val="1329881631"/>
      </c:barChart>
      <c:catAx>
        <c:axId val="1329881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9881631"/>
        <c:crosses val="autoZero"/>
        <c:auto val="1"/>
        <c:lblAlgn val="ctr"/>
        <c:lblOffset val="100"/>
        <c:noMultiLvlLbl val="0"/>
      </c:catAx>
      <c:valAx>
        <c:axId val="1329881631"/>
        <c:scaling>
          <c:orientation val="minMax"/>
          <c:max val="75"/>
          <c:min val="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9881151"/>
        <c:crosses val="autoZero"/>
        <c:crossBetween val="between"/>
      </c:valAx>
      <c:spPr>
        <a:noFill/>
        <a:ln>
          <a:noFill/>
        </a:ln>
        <a:effectLst/>
      </c:spPr>
    </c:plotArea>
    <c:legend>
      <c:legendPos val="b"/>
      <c:layout>
        <c:manualLayout>
          <c:xMode val="edge"/>
          <c:yMode val="edge"/>
          <c:x val="0.36029463537896672"/>
          <c:y val="0.91153051026398968"/>
          <c:w val="0.27941061905186398"/>
          <c:h val="8.033845588465966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Positive</c:v>
                </c:pt>
              </c:strCache>
            </c:strRef>
          </c:tx>
          <c:spPr>
            <a:solidFill>
              <a:schemeClr val="accent1"/>
            </a:solidFill>
            <a:ln>
              <a:noFill/>
            </a:ln>
            <a:effectLst/>
          </c:spPr>
          <c:invertIfNegative val="0"/>
          <c:cat>
            <c:strRef>
              <c:f>Sheet1!$A$2:$A$38</c:f>
              <c:strCache>
                <c:ptCount val="37"/>
                <c:pt idx="0">
                  <c:v> Al Arabiya</c:v>
                </c:pt>
                <c:pt idx="1">
                  <c:v>Al Eqtisadiah Online</c:v>
                </c:pt>
                <c:pt idx="2">
                  <c:v>Al Jazirah</c:v>
                </c:pt>
                <c:pt idx="3">
                  <c:v>Al Madina Online</c:v>
                </c:pt>
                <c:pt idx="4">
                  <c:v>Al Riyadh Online</c:v>
                </c:pt>
                <c:pt idx="5">
                  <c:v>Al Watan Online (SA)</c:v>
                </c:pt>
                <c:pt idx="6">
                  <c:v>Al Yaum Online</c:v>
                </c:pt>
                <c:pt idx="7">
                  <c:v>Alroya Online</c:v>
                </c:pt>
                <c:pt idx="8">
                  <c:v>Arab News Online</c:v>
                </c:pt>
                <c:pt idx="9">
                  <c:v>Arabian Business (AE-ar)</c:v>
                </c:pt>
                <c:pt idx="10">
                  <c:v>Arabian Business (AE-en)</c:v>
                </c:pt>
                <c:pt idx="11">
                  <c:v>Argaam Online (SA-ar)</c:v>
                </c:pt>
                <c:pt idx="12">
                  <c:v>Argaam Online (SA-en)</c:v>
                </c:pt>
                <c:pt idx="13">
                  <c:v>Asharq Al-Awsat Online (SA-ar)</c:v>
                </c:pt>
                <c:pt idx="14">
                  <c:v>Asharq Business</c:v>
                </c:pt>
                <c:pt idx="15">
                  <c:v>Associated Press News</c:v>
                </c:pt>
                <c:pt idx="16">
                  <c:v>Attaqa</c:v>
                </c:pt>
                <c:pt idx="17">
                  <c:v>Australian Financial Review</c:v>
                </c:pt>
                <c:pt idx="18">
                  <c:v>Business Today</c:v>
                </c:pt>
                <c:pt idx="19">
                  <c:v>Bloomberg</c:v>
                </c:pt>
                <c:pt idx="20">
                  <c:v>Business Standard Online (IN-en)</c:v>
                </c:pt>
                <c:pt idx="21">
                  <c:v>CNA (SG)</c:v>
                </c:pt>
                <c:pt idx="22">
                  <c:v>CNBC Arabia Online</c:v>
                </c:pt>
                <c:pt idx="23">
                  <c:v>Daily Mail Online</c:v>
                </c:pt>
                <c:pt idx="24">
                  <c:v>ESPN Online</c:v>
                </c:pt>
                <c:pt idx="25">
                  <c:v>Maaal (SA-ar)</c:v>
                </c:pt>
                <c:pt idx="26">
                  <c:v>Maaal Online (en)</c:v>
                </c:pt>
                <c:pt idx="27">
                  <c:v>Meed</c:v>
                </c:pt>
                <c:pt idx="28">
                  <c:v>Oil Price</c:v>
                </c:pt>
                <c:pt idx="29">
                  <c:v>Okaz</c:v>
                </c:pt>
                <c:pt idx="30">
                  <c:v>Reuters</c:v>
                </c:pt>
                <c:pt idx="31">
                  <c:v>S&amp;P Global</c:v>
                </c:pt>
                <c:pt idx="32">
                  <c:v>Sky Sports Online</c:v>
                </c:pt>
                <c:pt idx="33">
                  <c:v>The Economic Times Online</c:v>
                </c:pt>
                <c:pt idx="34">
                  <c:v>The Moscow Times</c:v>
                </c:pt>
                <c:pt idx="35">
                  <c:v>The Star Online (MY)</c:v>
                </c:pt>
                <c:pt idx="36">
                  <c:v>Upstream Online</c:v>
                </c:pt>
              </c:strCache>
            </c:strRef>
          </c:cat>
          <c:val>
            <c:numRef>
              <c:f>Sheet1!$B$2:$B$38</c:f>
              <c:numCache>
                <c:formatCode>General</c:formatCode>
                <c:ptCount val="37"/>
                <c:pt idx="0">
                  <c:v>3</c:v>
                </c:pt>
                <c:pt idx="1">
                  <c:v>4</c:v>
                </c:pt>
                <c:pt idx="2">
                  <c:v>2</c:v>
                </c:pt>
                <c:pt idx="3">
                  <c:v>1</c:v>
                </c:pt>
                <c:pt idx="4">
                  <c:v>1</c:v>
                </c:pt>
                <c:pt idx="5">
                  <c:v>1</c:v>
                </c:pt>
                <c:pt idx="6">
                  <c:v>2</c:v>
                </c:pt>
                <c:pt idx="8">
                  <c:v>1</c:v>
                </c:pt>
                <c:pt idx="10">
                  <c:v>1</c:v>
                </c:pt>
                <c:pt idx="11">
                  <c:v>1</c:v>
                </c:pt>
                <c:pt idx="12">
                  <c:v>1</c:v>
                </c:pt>
                <c:pt idx="13">
                  <c:v>1</c:v>
                </c:pt>
                <c:pt idx="14">
                  <c:v>1</c:v>
                </c:pt>
                <c:pt idx="15">
                  <c:v>2</c:v>
                </c:pt>
                <c:pt idx="16">
                  <c:v>4</c:v>
                </c:pt>
                <c:pt idx="19">
                  <c:v>1</c:v>
                </c:pt>
                <c:pt idx="23">
                  <c:v>1</c:v>
                </c:pt>
                <c:pt idx="24">
                  <c:v>1</c:v>
                </c:pt>
                <c:pt idx="25">
                  <c:v>1</c:v>
                </c:pt>
                <c:pt idx="26">
                  <c:v>1</c:v>
                </c:pt>
                <c:pt idx="27">
                  <c:v>3</c:v>
                </c:pt>
                <c:pt idx="29">
                  <c:v>1</c:v>
                </c:pt>
                <c:pt idx="32">
                  <c:v>1</c:v>
                </c:pt>
                <c:pt idx="33">
                  <c:v>1</c:v>
                </c:pt>
                <c:pt idx="36">
                  <c:v>1</c:v>
                </c:pt>
              </c:numCache>
            </c:numRef>
          </c:val>
          <c:extLst>
            <c:ext xmlns:c16="http://schemas.microsoft.com/office/drawing/2014/chart" uri="{C3380CC4-5D6E-409C-BE32-E72D297353CC}">
              <c16:uniqueId val="{00000000-0BF3-4533-AB74-C6FF73C0C10A}"/>
            </c:ext>
          </c:extLst>
        </c:ser>
        <c:ser>
          <c:idx val="1"/>
          <c:order val="1"/>
          <c:tx>
            <c:strRef>
              <c:f>Sheet1!$C$1</c:f>
              <c:strCache>
                <c:ptCount val="1"/>
                <c:pt idx="0">
                  <c:v>Neutral</c:v>
                </c:pt>
              </c:strCache>
            </c:strRef>
          </c:tx>
          <c:spPr>
            <a:solidFill>
              <a:srgbClr val="FFC000"/>
            </a:solidFill>
            <a:ln>
              <a:noFill/>
            </a:ln>
            <a:effectLst/>
          </c:spPr>
          <c:invertIfNegative val="0"/>
          <c:cat>
            <c:strRef>
              <c:f>Sheet1!$A$2:$A$38</c:f>
              <c:strCache>
                <c:ptCount val="37"/>
                <c:pt idx="0">
                  <c:v> Al Arabiya</c:v>
                </c:pt>
                <c:pt idx="1">
                  <c:v>Al Eqtisadiah Online</c:v>
                </c:pt>
                <c:pt idx="2">
                  <c:v>Al Jazirah</c:v>
                </c:pt>
                <c:pt idx="3">
                  <c:v>Al Madina Online</c:v>
                </c:pt>
                <c:pt idx="4">
                  <c:v>Al Riyadh Online</c:v>
                </c:pt>
                <c:pt idx="5">
                  <c:v>Al Watan Online (SA)</c:v>
                </c:pt>
                <c:pt idx="6">
                  <c:v>Al Yaum Online</c:v>
                </c:pt>
                <c:pt idx="7">
                  <c:v>Alroya Online</c:v>
                </c:pt>
                <c:pt idx="8">
                  <c:v>Arab News Online</c:v>
                </c:pt>
                <c:pt idx="9">
                  <c:v>Arabian Business (AE-ar)</c:v>
                </c:pt>
                <c:pt idx="10">
                  <c:v>Arabian Business (AE-en)</c:v>
                </c:pt>
                <c:pt idx="11">
                  <c:v>Argaam Online (SA-ar)</c:v>
                </c:pt>
                <c:pt idx="12">
                  <c:v>Argaam Online (SA-en)</c:v>
                </c:pt>
                <c:pt idx="13">
                  <c:v>Asharq Al-Awsat Online (SA-ar)</c:v>
                </c:pt>
                <c:pt idx="14">
                  <c:v>Asharq Business</c:v>
                </c:pt>
                <c:pt idx="15">
                  <c:v>Associated Press News</c:v>
                </c:pt>
                <c:pt idx="16">
                  <c:v>Attaqa</c:v>
                </c:pt>
                <c:pt idx="17">
                  <c:v>Australian Financial Review</c:v>
                </c:pt>
                <c:pt idx="18">
                  <c:v>Business Today</c:v>
                </c:pt>
                <c:pt idx="19">
                  <c:v>Bloomberg</c:v>
                </c:pt>
                <c:pt idx="20">
                  <c:v>Business Standard Online (IN-en)</c:v>
                </c:pt>
                <c:pt idx="21">
                  <c:v>CNA (SG)</c:v>
                </c:pt>
                <c:pt idx="22">
                  <c:v>CNBC Arabia Online</c:v>
                </c:pt>
                <c:pt idx="23">
                  <c:v>Daily Mail Online</c:v>
                </c:pt>
                <c:pt idx="24">
                  <c:v>ESPN Online</c:v>
                </c:pt>
                <c:pt idx="25">
                  <c:v>Maaal (SA-ar)</c:v>
                </c:pt>
                <c:pt idx="26">
                  <c:v>Maaal Online (en)</c:v>
                </c:pt>
                <c:pt idx="27">
                  <c:v>Meed</c:v>
                </c:pt>
                <c:pt idx="28">
                  <c:v>Oil Price</c:v>
                </c:pt>
                <c:pt idx="29">
                  <c:v>Okaz</c:v>
                </c:pt>
                <c:pt idx="30">
                  <c:v>Reuters</c:v>
                </c:pt>
                <c:pt idx="31">
                  <c:v>S&amp;P Global</c:v>
                </c:pt>
                <c:pt idx="32">
                  <c:v>Sky Sports Online</c:v>
                </c:pt>
                <c:pt idx="33">
                  <c:v>The Economic Times Online</c:v>
                </c:pt>
                <c:pt idx="34">
                  <c:v>The Moscow Times</c:v>
                </c:pt>
                <c:pt idx="35">
                  <c:v>The Star Online (MY)</c:v>
                </c:pt>
                <c:pt idx="36">
                  <c:v>Upstream Online</c:v>
                </c:pt>
              </c:strCache>
            </c:strRef>
          </c:cat>
          <c:val>
            <c:numRef>
              <c:f>Sheet1!$C$2:$C$38</c:f>
              <c:numCache>
                <c:formatCode>General</c:formatCode>
                <c:ptCount val="37"/>
                <c:pt idx="0">
                  <c:v>6</c:v>
                </c:pt>
                <c:pt idx="1">
                  <c:v>3</c:v>
                </c:pt>
                <c:pt idx="3">
                  <c:v>1</c:v>
                </c:pt>
                <c:pt idx="4">
                  <c:v>2</c:v>
                </c:pt>
                <c:pt idx="6">
                  <c:v>6</c:v>
                </c:pt>
                <c:pt idx="7">
                  <c:v>1</c:v>
                </c:pt>
                <c:pt idx="8">
                  <c:v>1</c:v>
                </c:pt>
                <c:pt idx="9">
                  <c:v>2</c:v>
                </c:pt>
                <c:pt idx="10">
                  <c:v>1</c:v>
                </c:pt>
                <c:pt idx="11">
                  <c:v>5</c:v>
                </c:pt>
                <c:pt idx="12">
                  <c:v>6</c:v>
                </c:pt>
                <c:pt idx="13">
                  <c:v>1</c:v>
                </c:pt>
                <c:pt idx="14">
                  <c:v>1</c:v>
                </c:pt>
                <c:pt idx="16">
                  <c:v>2</c:v>
                </c:pt>
                <c:pt idx="17">
                  <c:v>1</c:v>
                </c:pt>
                <c:pt idx="18">
                  <c:v>1</c:v>
                </c:pt>
                <c:pt idx="20">
                  <c:v>1</c:v>
                </c:pt>
                <c:pt idx="21">
                  <c:v>1</c:v>
                </c:pt>
                <c:pt idx="22">
                  <c:v>1</c:v>
                </c:pt>
                <c:pt idx="25">
                  <c:v>2</c:v>
                </c:pt>
                <c:pt idx="26">
                  <c:v>1</c:v>
                </c:pt>
                <c:pt idx="28">
                  <c:v>1</c:v>
                </c:pt>
                <c:pt idx="30">
                  <c:v>4</c:v>
                </c:pt>
                <c:pt idx="31">
                  <c:v>1</c:v>
                </c:pt>
                <c:pt idx="34">
                  <c:v>1</c:v>
                </c:pt>
                <c:pt idx="35">
                  <c:v>1</c:v>
                </c:pt>
              </c:numCache>
            </c:numRef>
          </c:val>
          <c:extLst>
            <c:ext xmlns:c16="http://schemas.microsoft.com/office/drawing/2014/chart" uri="{C3380CC4-5D6E-409C-BE32-E72D297353CC}">
              <c16:uniqueId val="{00000001-0BF3-4533-AB74-C6FF73C0C10A}"/>
            </c:ext>
          </c:extLst>
        </c:ser>
        <c:ser>
          <c:idx val="2"/>
          <c:order val="2"/>
          <c:tx>
            <c:strRef>
              <c:f>Sheet1!$D$1</c:f>
              <c:strCache>
                <c:ptCount val="1"/>
                <c:pt idx="0">
                  <c:v>Negative</c:v>
                </c:pt>
              </c:strCache>
            </c:strRef>
          </c:tx>
          <c:spPr>
            <a:solidFill>
              <a:srgbClr val="C00000"/>
            </a:solidFill>
            <a:ln>
              <a:noFill/>
            </a:ln>
            <a:effectLst/>
          </c:spPr>
          <c:invertIfNegative val="0"/>
          <c:cat>
            <c:strRef>
              <c:f>Sheet1!$A$2:$A$38</c:f>
              <c:strCache>
                <c:ptCount val="37"/>
                <c:pt idx="0">
                  <c:v> Al Arabiya</c:v>
                </c:pt>
                <c:pt idx="1">
                  <c:v>Al Eqtisadiah Online</c:v>
                </c:pt>
                <c:pt idx="2">
                  <c:v>Al Jazirah</c:v>
                </c:pt>
                <c:pt idx="3">
                  <c:v>Al Madina Online</c:v>
                </c:pt>
                <c:pt idx="4">
                  <c:v>Al Riyadh Online</c:v>
                </c:pt>
                <c:pt idx="5">
                  <c:v>Al Watan Online (SA)</c:v>
                </c:pt>
                <c:pt idx="6">
                  <c:v>Al Yaum Online</c:v>
                </c:pt>
                <c:pt idx="7">
                  <c:v>Alroya Online</c:v>
                </c:pt>
                <c:pt idx="8">
                  <c:v>Arab News Online</c:v>
                </c:pt>
                <c:pt idx="9">
                  <c:v>Arabian Business (AE-ar)</c:v>
                </c:pt>
                <c:pt idx="10">
                  <c:v>Arabian Business (AE-en)</c:v>
                </c:pt>
                <c:pt idx="11">
                  <c:v>Argaam Online (SA-ar)</c:v>
                </c:pt>
                <c:pt idx="12">
                  <c:v>Argaam Online (SA-en)</c:v>
                </c:pt>
                <c:pt idx="13">
                  <c:v>Asharq Al-Awsat Online (SA-ar)</c:v>
                </c:pt>
                <c:pt idx="14">
                  <c:v>Asharq Business</c:v>
                </c:pt>
                <c:pt idx="15">
                  <c:v>Associated Press News</c:v>
                </c:pt>
                <c:pt idx="16">
                  <c:v>Attaqa</c:v>
                </c:pt>
                <c:pt idx="17">
                  <c:v>Australian Financial Review</c:v>
                </c:pt>
                <c:pt idx="18">
                  <c:v>Business Today</c:v>
                </c:pt>
                <c:pt idx="19">
                  <c:v>Bloomberg</c:v>
                </c:pt>
                <c:pt idx="20">
                  <c:v>Business Standard Online (IN-en)</c:v>
                </c:pt>
                <c:pt idx="21">
                  <c:v>CNA (SG)</c:v>
                </c:pt>
                <c:pt idx="22">
                  <c:v>CNBC Arabia Online</c:v>
                </c:pt>
                <c:pt idx="23">
                  <c:v>Daily Mail Online</c:v>
                </c:pt>
                <c:pt idx="24">
                  <c:v>ESPN Online</c:v>
                </c:pt>
                <c:pt idx="25">
                  <c:v>Maaal (SA-ar)</c:v>
                </c:pt>
                <c:pt idx="26">
                  <c:v>Maaal Online (en)</c:v>
                </c:pt>
                <c:pt idx="27">
                  <c:v>Meed</c:v>
                </c:pt>
                <c:pt idx="28">
                  <c:v>Oil Price</c:v>
                </c:pt>
                <c:pt idx="29">
                  <c:v>Okaz</c:v>
                </c:pt>
                <c:pt idx="30">
                  <c:v>Reuters</c:v>
                </c:pt>
                <c:pt idx="31">
                  <c:v>S&amp;P Global</c:v>
                </c:pt>
                <c:pt idx="32">
                  <c:v>Sky Sports Online</c:v>
                </c:pt>
                <c:pt idx="33">
                  <c:v>The Economic Times Online</c:v>
                </c:pt>
                <c:pt idx="34">
                  <c:v>The Moscow Times</c:v>
                </c:pt>
                <c:pt idx="35">
                  <c:v>The Star Online (MY)</c:v>
                </c:pt>
                <c:pt idx="36">
                  <c:v>Upstream Online</c:v>
                </c:pt>
              </c:strCache>
            </c:strRef>
          </c:cat>
          <c:val>
            <c:numRef>
              <c:f>Sheet1!$D$2:$D$38</c:f>
              <c:numCache>
                <c:formatCode>General</c:formatCode>
                <c:ptCount val="37"/>
              </c:numCache>
            </c:numRef>
          </c:val>
          <c:extLst>
            <c:ext xmlns:c16="http://schemas.microsoft.com/office/drawing/2014/chart" uri="{C3380CC4-5D6E-409C-BE32-E72D297353CC}">
              <c16:uniqueId val="{00000002-0BF3-4533-AB74-C6FF73C0C10A}"/>
            </c:ext>
          </c:extLst>
        </c:ser>
        <c:dLbls>
          <c:showLegendKey val="0"/>
          <c:showVal val="0"/>
          <c:showCatName val="0"/>
          <c:showSerName val="0"/>
          <c:showPercent val="0"/>
          <c:showBubbleSize val="0"/>
        </c:dLbls>
        <c:gapWidth val="150"/>
        <c:overlap val="100"/>
        <c:axId val="1077554783"/>
        <c:axId val="1077555263"/>
      </c:barChart>
      <c:catAx>
        <c:axId val="1077554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77555263"/>
        <c:crosses val="autoZero"/>
        <c:auto val="1"/>
        <c:lblAlgn val="ctr"/>
        <c:lblOffset val="100"/>
        <c:noMultiLvlLbl val="0"/>
      </c:catAx>
      <c:valAx>
        <c:axId val="1077555263"/>
        <c:scaling>
          <c:orientation val="minMax"/>
          <c:max val="9"/>
        </c:scaling>
        <c:delete val="1"/>
        <c:axPos val="l"/>
        <c:numFmt formatCode="General" sourceLinked="1"/>
        <c:majorTickMark val="none"/>
        <c:minorTickMark val="none"/>
        <c:tickLblPos val="nextTo"/>
        <c:crossAx val="1077554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086788315328352"/>
          <c:y val="3.1608761517286921E-2"/>
          <c:w val="0.64700037966072854"/>
          <c:h val="0.93622469767513272"/>
        </c:manualLayout>
      </c:layout>
      <c:barChart>
        <c:barDir val="bar"/>
        <c:grouping val="stacked"/>
        <c:varyColors val="0"/>
        <c:ser>
          <c:idx val="2"/>
          <c:order val="0"/>
          <c:tx>
            <c:strRef>
              <c:f>Charts!$A$3</c:f>
              <c:strCache>
                <c:ptCount val="1"/>
                <c:pt idx="0">
                  <c:v>Negative</c:v>
                </c:pt>
              </c:strCache>
            </c:strRef>
          </c:tx>
          <c:spPr>
            <a:solidFill>
              <a:srgbClr val="C00000"/>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Charts!$B$3:$K$3</c:f>
              <c:numCache>
                <c:formatCode>General</c:formatCode>
                <c:ptCount val="10"/>
              </c:numCache>
            </c:numRef>
          </c:val>
          <c:extLst>
            <c:ext xmlns:c16="http://schemas.microsoft.com/office/drawing/2014/chart" uri="{C3380CC4-5D6E-409C-BE32-E72D297353CC}">
              <c16:uniqueId val="{00000000-F39A-4905-A54B-F6E8F03F4E99}"/>
            </c:ext>
          </c:extLst>
        </c:ser>
        <c:ser>
          <c:idx val="1"/>
          <c:order val="1"/>
          <c:tx>
            <c:strRef>
              <c:f>Charts!$A$4</c:f>
              <c:strCache>
                <c:ptCount val="1"/>
                <c:pt idx="0">
                  <c:v>Neutral</c:v>
                </c:pt>
              </c:strCache>
            </c:strRef>
          </c:tx>
          <c:spPr>
            <a:solidFill>
              <a:srgbClr val="FFC000"/>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Charts!$B$4:$K$4</c:f>
              <c:numCache>
                <c:formatCode>[$-409]General</c:formatCode>
                <c:ptCount val="10"/>
                <c:pt idx="0">
                  <c:v>3</c:v>
                </c:pt>
                <c:pt idx="1">
                  <c:v>1</c:v>
                </c:pt>
                <c:pt idx="3">
                  <c:v>35</c:v>
                </c:pt>
                <c:pt idx="5">
                  <c:v>10</c:v>
                </c:pt>
                <c:pt idx="7">
                  <c:v>1</c:v>
                </c:pt>
                <c:pt idx="8">
                  <c:v>4</c:v>
                </c:pt>
              </c:numCache>
            </c:numRef>
          </c:val>
          <c:extLst>
            <c:ext xmlns:c16="http://schemas.microsoft.com/office/drawing/2014/chart" uri="{C3380CC4-5D6E-409C-BE32-E72D297353CC}">
              <c16:uniqueId val="{00000001-F39A-4905-A54B-F6E8F03F4E99}"/>
            </c:ext>
          </c:extLst>
        </c:ser>
        <c:ser>
          <c:idx val="0"/>
          <c:order val="2"/>
          <c:tx>
            <c:strRef>
              <c:f>Charts!$A$5</c:f>
              <c:strCache>
                <c:ptCount val="1"/>
                <c:pt idx="0">
                  <c:v>Positive</c:v>
                </c:pt>
              </c:strCache>
            </c:strRef>
          </c:tx>
          <c:spPr>
            <a:solidFill>
              <a:schemeClr val="accent6"/>
            </a:solidFill>
            <a:ln>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Charts!$B$2:$K$2</c:f>
              <c:strCache>
                <c:ptCount val="10"/>
                <c:pt idx="0">
                  <c:v>Upstream</c:v>
                </c:pt>
                <c:pt idx="1">
                  <c:v>Downstream</c:v>
                </c:pt>
                <c:pt idx="2">
                  <c:v>Technology</c:v>
                </c:pt>
                <c:pt idx="3">
                  <c:v>Business Operations</c:v>
                </c:pt>
                <c:pt idx="4">
                  <c:v>Geopolitical Risk</c:v>
                </c:pt>
                <c:pt idx="5">
                  <c:v>Financial Performance</c:v>
                </c:pt>
                <c:pt idx="6">
                  <c:v>Environmental Impact</c:v>
                </c:pt>
                <c:pt idx="7">
                  <c:v>Talent &amp; Workforce</c:v>
                </c:pt>
                <c:pt idx="8">
                  <c:v>Sports &amp; Sponsorships</c:v>
                </c:pt>
                <c:pt idx="9">
                  <c:v>Social (in Kingdom)</c:v>
                </c:pt>
              </c:strCache>
            </c:strRef>
          </c:cat>
          <c:val>
            <c:numRef>
              <c:f>Charts!$B$5:$K$5</c:f>
              <c:numCache>
                <c:formatCode>[$-409]General</c:formatCode>
                <c:ptCount val="10"/>
                <c:pt idx="0">
                  <c:v>3</c:v>
                </c:pt>
                <c:pt idx="1">
                  <c:v>5</c:v>
                </c:pt>
                <c:pt idx="2">
                  <c:v>12</c:v>
                </c:pt>
                <c:pt idx="3">
                  <c:v>4</c:v>
                </c:pt>
                <c:pt idx="5">
                  <c:v>2</c:v>
                </c:pt>
                <c:pt idx="6">
                  <c:v>3</c:v>
                </c:pt>
                <c:pt idx="8">
                  <c:v>9</c:v>
                </c:pt>
              </c:numCache>
            </c:numRef>
          </c:val>
          <c:extLst>
            <c:ext xmlns:c16="http://schemas.microsoft.com/office/drawing/2014/chart" uri="{C3380CC4-5D6E-409C-BE32-E72D297353CC}">
              <c16:uniqueId val="{00000002-F39A-4905-A54B-F6E8F03F4E99}"/>
            </c:ext>
          </c:extLst>
        </c:ser>
        <c:dLbls>
          <c:showLegendKey val="0"/>
          <c:showVal val="0"/>
          <c:showCatName val="0"/>
          <c:showSerName val="0"/>
          <c:showPercent val="0"/>
          <c:showBubbleSize val="0"/>
        </c:dLbls>
        <c:gapWidth val="150"/>
        <c:overlap val="100"/>
        <c:axId val="199281576"/>
        <c:axId val="199286496"/>
      </c:barChart>
      <c:valAx>
        <c:axId val="199286496"/>
        <c:scaling>
          <c:orientation val="minMax"/>
        </c:scaling>
        <c:delete val="1"/>
        <c:axPos val="t"/>
        <c:numFmt formatCode="General" sourceLinked="1"/>
        <c:majorTickMark val="out"/>
        <c:minorTickMark val="none"/>
        <c:tickLblPos val="nextTo"/>
        <c:crossAx val="199281576"/>
        <c:crosses val="max"/>
        <c:crossBetween val="between"/>
        <c:majorUnit val="1"/>
      </c:valAx>
      <c:catAx>
        <c:axId val="199281576"/>
        <c:scaling>
          <c:orientation val="minMax"/>
        </c:scaling>
        <c:delete val="0"/>
        <c:axPos val="l"/>
        <c:numFmt formatCode="General" sourceLinked="1"/>
        <c:majorTickMark val="out"/>
        <c:minorTickMark val="none"/>
        <c:tickLblPos val="nextTo"/>
        <c:spPr>
          <a:noFill/>
          <a:ln w="6483" cap="flat">
            <a:solidFill>
              <a:schemeClr val="bg2"/>
            </a:solidFill>
            <a:prstDash val="solid"/>
            <a:round/>
          </a:ln>
        </c:spPr>
        <c:txPr>
          <a:bodyPr/>
          <a:lstStyle/>
          <a:p>
            <a:pPr algn="ctr">
              <a:defRPr lang="en-US" sz="1050" b="0" i="0" u="none" strike="noStrike" kern="1200" baseline="0">
                <a:solidFill>
                  <a:schemeClr val="tx1">
                    <a:lumMod val="65000"/>
                    <a:lumOff val="35000"/>
                  </a:schemeClr>
                </a:solidFill>
                <a:latin typeface="+mn-lt"/>
                <a:ea typeface="+mn-ea"/>
                <a:cs typeface="+mn-cs"/>
              </a:defRPr>
            </a:pPr>
            <a:endParaRPr lang="en-US"/>
          </a:p>
        </c:txPr>
        <c:crossAx val="199286496"/>
        <c:crossesAt val="0"/>
        <c:auto val="1"/>
        <c:lblAlgn val="l"/>
        <c:lblOffset val="100"/>
        <c:noMultiLvlLbl val="0"/>
      </c:catAx>
      <c:spPr>
        <a:solidFill>
          <a:srgbClr val="FFFFFF"/>
        </a:solidFill>
        <a:ln>
          <a:noFill/>
        </a:ln>
      </c:spPr>
    </c:plotArea>
    <c:legend>
      <c:legendPos val="r"/>
      <c:layout>
        <c:manualLayout>
          <c:xMode val="edge"/>
          <c:yMode val="edge"/>
          <c:x val="0.8040661617780146"/>
          <c:y val="1.8839625215187127E-2"/>
          <c:w val="0.18298444778323916"/>
          <c:h val="0.30693114130171628"/>
        </c:manualLayout>
      </c:layout>
      <c:overlay val="0"/>
      <c:spPr>
        <a:noFill/>
        <a:ln>
          <a:noFill/>
        </a:ln>
      </c:spPr>
      <c:txPr>
        <a:bodyPr/>
        <a:lstStyle/>
        <a:p>
          <a:pPr algn="ctr">
            <a:defRPr lang="en-US"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FFFFFF"/>
    </a:solidFill>
    <a:ln w="6483" cap="flat">
      <a:no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Trebuchet MS" panose="020B0603020202020204" pitchFamily="34"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A834C-4156-4086-B02F-1ED60947F8F6}"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84CB4-5917-4A0B-B089-F41F0E15766B}" type="slidenum">
              <a:rPr lang="en-US" smtClean="0"/>
              <a:t>‹#›</a:t>
            </a:fld>
            <a:endParaRPr lang="en-US"/>
          </a:p>
        </p:txBody>
      </p:sp>
    </p:spTree>
    <p:extLst>
      <p:ext uri="{BB962C8B-B14F-4D97-AF65-F5344CB8AC3E}">
        <p14:creationId xmlns:p14="http://schemas.microsoft.com/office/powerpoint/2010/main" val="3399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oreignpolicy.com/2024/12/20/plastics-treaty-busan-negotiations-fossil-fuels-oi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54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0D245-4A0F-0F58-510E-71463808CE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C5EDBE-EB81-2C76-E333-7397D0546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F19EF7-8A33-17A6-CD7A-9813969A8781}"/>
              </a:ext>
            </a:extLst>
          </p:cNvPr>
          <p:cNvSpPr>
            <a:spLocks noGrp="1"/>
          </p:cNvSpPr>
          <p:nvPr>
            <p:ph type="body" idx="1"/>
          </p:nvPr>
        </p:nvSpPr>
        <p:spPr/>
        <p:txBody>
          <a:bodyPr/>
          <a:lstStyle/>
          <a:p>
            <a:pPr marL="0" indent="0" defTabSz="471145">
              <a:buFontTx/>
              <a:buNone/>
              <a:defRPr/>
            </a:pPr>
            <a:endParaRPr lang="en-US"/>
          </a:p>
        </p:txBody>
      </p:sp>
      <p:sp>
        <p:nvSpPr>
          <p:cNvPr id="4" name="Slide Number Placeholder 3">
            <a:extLst>
              <a:ext uri="{FF2B5EF4-FFF2-40B4-BE49-F238E27FC236}">
                <a16:creationId xmlns:a16="http://schemas.microsoft.com/office/drawing/2014/main" id="{B1763CCD-1FC2-14D0-FAF8-941C4AC09E5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30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8133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567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771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eaLnBrk="1" fontAlgn="b" latinLnBrk="0" hangingPunct="1"/>
            <a:r>
              <a:rPr lang="en-US" sz="1800" b="0" i="0" u="none" strike="noStrike" kern="1200" spc="0" baseline="0">
                <a:ln>
                  <a:noFill/>
                </a:ln>
                <a:solidFill>
                  <a:srgbClr val="6A676E"/>
                </a:solidFill>
                <a:effectLst/>
                <a:latin typeface="Trebuchet MS" panose="020B0603020202020204" pitchFamily="34" charset="0"/>
                <a:cs typeface="Haradh Bold"/>
              </a:rPr>
              <a:t>20-Dec-24</a:t>
            </a:r>
            <a:endParaRPr lang="en-US" sz="1800" b="0" i="0" u="none" strike="noStrike">
              <a:effectLst/>
              <a:latin typeface="Arial" panose="020B0604020202020204" pitchFamily="34" charset="0"/>
            </a:endParaRPr>
          </a:p>
          <a:p>
            <a:pPr marL="0" algn="l" rtl="0" eaLnBrk="1" fontAlgn="b" latinLnBrk="0" hangingPunct="1"/>
            <a:r>
              <a:rPr lang="en-US" sz="1800" b="1" i="0" u="none" strike="noStrike" kern="1200">
                <a:solidFill>
                  <a:srgbClr val="6A676E"/>
                </a:solidFill>
                <a:effectLst/>
                <a:latin typeface="Trebuchet MS" panose="020B0603020202020204" pitchFamily="34" charset="0"/>
                <a:cs typeface="Haradh Bold"/>
                <a:hlinkClick r:id="rId3"/>
              </a:rPr>
              <a:t>Big Oil’s Next Cash Cow Is Plastics</a:t>
            </a:r>
            <a:endParaRPr lang="en-US" sz="1800" b="0" i="0" u="none" strike="noStrike">
              <a:effectLst/>
              <a:latin typeface="Arial" panose="020B0604020202020204" pitchFamily="34" charset="0"/>
            </a:endParaRPr>
          </a:p>
          <a:p>
            <a:pPr marL="0" algn="l" rtl="0" eaLnBrk="1" fontAlgn="b" latinLnBrk="0" hangingPunct="1"/>
            <a:r>
              <a:rPr lang="en-US" sz="1800" b="0" i="0" u="none" strike="noStrike" kern="1200">
                <a:solidFill>
                  <a:srgbClr val="6A676E"/>
                </a:solidFill>
                <a:effectLst/>
                <a:latin typeface="Trebuchet MS" panose="020B0603020202020204" pitchFamily="34" charset="0"/>
              </a:rPr>
              <a:t>Foreign Policy</a:t>
            </a:r>
            <a:endParaRPr lang="en-US" sz="1800" b="0" i="0" u="none" strike="noStrike">
              <a:effectLst/>
              <a:latin typeface="Arial" panose="020B0604020202020204" pitchFamily="34" charset="0"/>
            </a:endParaRPr>
          </a:p>
          <a:p>
            <a:pPr marL="0" algn="l" rtl="0" eaLnBrk="1" fontAlgn="ctr" latinLnBrk="0" hangingPunct="1"/>
            <a:r>
              <a:rPr lang="en-US" sz="1800" b="0" i="0" u="none" strike="noStrike" kern="1200">
                <a:solidFill>
                  <a:srgbClr val="6A676E"/>
                </a:solidFill>
                <a:effectLst/>
                <a:latin typeface="Trebuchet MS" panose="020B0603020202020204" pitchFamily="34" charset="0"/>
                <a:cs typeface="Haradh"/>
              </a:rPr>
              <a:t>Patrick Schröder</a:t>
            </a:r>
            <a:endParaRPr lang="en-US" sz="1800" b="0" i="0" u="none" strike="noStrike">
              <a:effectLst/>
              <a:latin typeface="Arial" panose="020B0604020202020204" pitchFamily="34" charset="0"/>
            </a:endParaRPr>
          </a:p>
          <a:p>
            <a:pPr marL="0" indent="0" algn="just">
              <a:buFont typeface="Arial" panose="020B0604020202020204" pitchFamily="34" charset="0"/>
              <a:buNone/>
            </a:pPr>
            <a:endParaRPr lang="en-US" sz="1200" i="0">
              <a:solidFill>
                <a:srgbClr val="6A676E"/>
              </a:solidFill>
              <a:effectLst/>
            </a:endParaRPr>
          </a:p>
        </p:txBody>
      </p:sp>
      <p:sp>
        <p:nvSpPr>
          <p:cNvPr id="4" name="Slide Number Placeholder 3"/>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041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lumMod val="50000"/>
                </a:schemeClr>
              </a:solidFill>
              <a:latin typeface="Trebuchet M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99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09BC6-4128-E79A-230B-43882FC8A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6A152-DA98-570C-B399-47990C2467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339EF4-ABAC-BA1C-7EE3-685D1E47ED7A}"/>
              </a:ext>
            </a:extLst>
          </p:cNvPr>
          <p:cNvSpPr>
            <a:spLocks noGrp="1"/>
          </p:cNvSpPr>
          <p:nvPr>
            <p:ph type="body" idx="1"/>
          </p:nvPr>
        </p:nvSpPr>
        <p:spPr/>
        <p:txBody>
          <a:bodyPr/>
          <a:lstStyle/>
          <a:p>
            <a:pPr marL="0" indent="0" algn="just">
              <a:buFont typeface="Arial" panose="020B0604020202020204" pitchFamily="34" charset="0"/>
              <a:buNone/>
            </a:pPr>
            <a:r>
              <a:rPr lang="en-US" sz="1200" i="0">
                <a:solidFill>
                  <a:srgbClr val="6A676E"/>
                </a:solidFill>
                <a:effectLst/>
              </a:rPr>
              <a:t>2 media inquiries from Upstream and S&amp;P Global. </a:t>
            </a:r>
          </a:p>
        </p:txBody>
      </p:sp>
      <p:sp>
        <p:nvSpPr>
          <p:cNvPr id="4" name="Slide Number Placeholder 3">
            <a:extLst>
              <a:ext uri="{FF2B5EF4-FFF2-40B4-BE49-F238E27FC236}">
                <a16:creationId xmlns:a16="http://schemas.microsoft.com/office/drawing/2014/main" id="{C1CF62C6-E8FD-C3B4-E94D-BF99A1759840}"/>
              </a:ext>
            </a:extLst>
          </p:cNvPr>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218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85A0D-955B-934B-23A5-A76AC5A543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9D3A78-B19A-DD1C-5284-4B66C6EE3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0C67A-9C52-4620-E84D-E4A41EB5E021}"/>
              </a:ext>
            </a:extLst>
          </p:cNvPr>
          <p:cNvSpPr>
            <a:spLocks noGrp="1"/>
          </p:cNvSpPr>
          <p:nvPr>
            <p:ph type="body" idx="1"/>
          </p:nvPr>
        </p:nvSpPr>
        <p:spPr/>
        <p:txBody>
          <a:bodyPr/>
          <a:lstStyle/>
          <a:p>
            <a:pPr marL="0" indent="0" defTabSz="471145">
              <a:buFontTx/>
              <a:buNone/>
              <a:defRPr/>
            </a:pPr>
            <a:endParaRPr lang="en-US"/>
          </a:p>
        </p:txBody>
      </p:sp>
      <p:sp>
        <p:nvSpPr>
          <p:cNvPr id="4" name="Slide Number Placeholder 3">
            <a:extLst>
              <a:ext uri="{FF2B5EF4-FFF2-40B4-BE49-F238E27FC236}">
                <a16:creationId xmlns:a16="http://schemas.microsoft.com/office/drawing/2014/main" id="{2721B5B4-3370-7DA9-9A9C-3D4AB34E8C7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296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endParaRPr lang="en-US" sz="1200" i="0">
              <a:solidFill>
                <a:srgbClr val="6A676E"/>
              </a:solidFill>
              <a:effectLst/>
            </a:endParaRPr>
          </a:p>
        </p:txBody>
      </p:sp>
      <p:sp>
        <p:nvSpPr>
          <p:cNvPr id="4" name="Slide Number Placeholder 3"/>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795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D7A7D-FD83-4EB6-A31B-336ED8BA5F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899B30-857D-2AB2-464F-8402305EE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D85895-487F-B3F2-1CF0-69DD1395C32C}"/>
              </a:ext>
            </a:extLst>
          </p:cNvPr>
          <p:cNvSpPr>
            <a:spLocks noGrp="1"/>
          </p:cNvSpPr>
          <p:nvPr>
            <p:ph type="body" idx="1"/>
          </p:nvPr>
        </p:nvSpPr>
        <p:spPr/>
        <p:txBody>
          <a:bodyPr/>
          <a:lstStyle/>
          <a:p>
            <a:pPr marL="0" indent="0" algn="just">
              <a:buFont typeface="Arial" panose="020B0604020202020204" pitchFamily="34" charset="0"/>
              <a:buNone/>
            </a:pPr>
            <a:endParaRPr lang="en-US" sz="1200" i="0">
              <a:solidFill>
                <a:srgbClr val="6A676E"/>
              </a:solidFill>
              <a:effectLst/>
            </a:endParaRPr>
          </a:p>
        </p:txBody>
      </p:sp>
      <p:sp>
        <p:nvSpPr>
          <p:cNvPr id="4" name="Slide Number Placeholder 3">
            <a:extLst>
              <a:ext uri="{FF2B5EF4-FFF2-40B4-BE49-F238E27FC236}">
                <a16:creationId xmlns:a16="http://schemas.microsoft.com/office/drawing/2014/main" id="{C3CD3969-E5AF-7C6E-DFB1-3D1C87391010}"/>
              </a:ext>
            </a:extLst>
          </p:cNvPr>
          <p:cNvSpPr>
            <a:spLocks noGrp="1"/>
          </p:cNvSpPr>
          <p:nvPr>
            <p:ph type="sldNum" sz="quarter" idx="5"/>
          </p:nvPr>
        </p:nvSpPr>
        <p:spPr/>
        <p:txBody>
          <a:bodyPr/>
          <a:lstStyle/>
          <a:p>
            <a:pPr marL="0" marR="0" lvl="0" indent="0" algn="r" defTabSz="471145"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71145"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24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85A0D-955B-934B-23A5-A76AC5A543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9D3A78-B19A-DD1C-5284-4B66C6EE3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0C67A-9C52-4620-E84D-E4A41EB5E021}"/>
              </a:ext>
            </a:extLst>
          </p:cNvPr>
          <p:cNvSpPr>
            <a:spLocks noGrp="1"/>
          </p:cNvSpPr>
          <p:nvPr>
            <p:ph type="body" idx="1"/>
          </p:nvPr>
        </p:nvSpPr>
        <p:spPr/>
        <p:txBody>
          <a:bodyPr/>
          <a:lstStyle/>
          <a:p>
            <a:pPr marL="0" indent="0" defTabSz="471145">
              <a:buFontTx/>
              <a:buNone/>
              <a:defRPr/>
            </a:pPr>
            <a:endParaRPr lang="en-US"/>
          </a:p>
        </p:txBody>
      </p:sp>
      <p:sp>
        <p:nvSpPr>
          <p:cNvPr id="4" name="Slide Number Placeholder 3">
            <a:extLst>
              <a:ext uri="{FF2B5EF4-FFF2-40B4-BE49-F238E27FC236}">
                <a16:creationId xmlns:a16="http://schemas.microsoft.com/office/drawing/2014/main" id="{2721B5B4-3370-7DA9-9A9C-3D4AB34E8C7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22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16F86-11AE-6AEB-1F1A-DB65CFB7A2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E919E-FF0E-4C5E-6897-7D8F987CF0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93E18C-B7EB-097F-0DE1-6436AD58C7C6}"/>
              </a:ext>
            </a:extLst>
          </p:cNvPr>
          <p:cNvSpPr>
            <a:spLocks noGrp="1"/>
          </p:cNvSpPr>
          <p:nvPr>
            <p:ph type="body" idx="1"/>
          </p:nvPr>
        </p:nvSpPr>
        <p:spPr/>
        <p:txBody>
          <a:bodyPr/>
          <a:lstStyle/>
          <a:p>
            <a:pPr marL="0" indent="0" defTabSz="471145">
              <a:buFontTx/>
              <a:buNone/>
              <a:defRPr/>
            </a:pPr>
            <a:endParaRPr lang="en-US"/>
          </a:p>
        </p:txBody>
      </p:sp>
      <p:sp>
        <p:nvSpPr>
          <p:cNvPr id="4" name="Slide Number Placeholder 3">
            <a:extLst>
              <a:ext uri="{FF2B5EF4-FFF2-40B4-BE49-F238E27FC236}">
                <a16:creationId xmlns:a16="http://schemas.microsoft.com/office/drawing/2014/main" id="{DECEAF3C-8C78-2E4A-91AC-3DC43ABBF68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3F2B8-5EF1-B94F-80BF-73F41E3E8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5582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3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34" name="Picture 33" descr="Logo&#10;&#10;Description automatically generated">
            <a:extLst>
              <a:ext uri="{FF2B5EF4-FFF2-40B4-BE49-F238E27FC236}">
                <a16:creationId xmlns:a16="http://schemas.microsoft.com/office/drawing/2014/main" id="{DE1B2F36-842C-6C44-A472-1E9CD4B7013C}"/>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211836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14_cover saudi aramco 1">
    <p:bg>
      <p:bgPr>
        <a:solidFill>
          <a:schemeClr val="accent2"/>
        </a:solidFill>
        <a:effectLst/>
      </p:bgPr>
    </p:bg>
    <p:spTree>
      <p:nvGrpSpPr>
        <p:cNvPr id="1" name=""/>
        <p:cNvGrpSpPr/>
        <p:nvPr/>
      </p:nvGrpSpPr>
      <p:grpSpPr>
        <a:xfrm>
          <a:off x="0" y="0"/>
          <a:ext cx="0" cy="0"/>
          <a:chOff x="0" y="0"/>
          <a:chExt cx="0" cy="0"/>
        </a:xfrm>
      </p:grpSpPr>
      <p:pic>
        <p:nvPicPr>
          <p:cNvPr id="11" name="Picture 10" descr="A picture containing icon&#10;&#10;Description automatically generated">
            <a:extLst>
              <a:ext uri="{FF2B5EF4-FFF2-40B4-BE49-F238E27FC236}">
                <a16:creationId xmlns:a16="http://schemas.microsoft.com/office/drawing/2014/main" id="{58A682DA-DC4E-3943-9927-D2C447613377}"/>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8775076" y="21195"/>
            <a:ext cx="3416924" cy="8591910"/>
          </a:xfrm>
          <a:prstGeom prst="rect">
            <a:avLst/>
          </a:prstGeom>
        </p:spPr>
      </p:pic>
      <p:sp>
        <p:nvSpPr>
          <p:cNvPr id="2" name="Title 1"/>
          <p:cNvSpPr>
            <a:spLocks noGrp="1"/>
          </p:cNvSpPr>
          <p:nvPr userDrawn="1">
            <p:ph type="ctrTitle" hasCustomPrompt="1"/>
          </p:nvPr>
        </p:nvSpPr>
        <p:spPr>
          <a:xfrm>
            <a:off x="986191"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986192"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154638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8" name="Picture 7" descr="Logo&#10;&#10;Description automatically generated">
            <a:extLst>
              <a:ext uri="{FF2B5EF4-FFF2-40B4-BE49-F238E27FC236}">
                <a16:creationId xmlns:a16="http://schemas.microsoft.com/office/drawing/2014/main" id="{B237E18D-579E-EF48-9592-1A7AA828C25C}"/>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332519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5_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a:stretch/>
        </p:blipFill>
        <p:spPr>
          <a:xfrm>
            <a:off x="0" y="4857007"/>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spTree>
    <p:extLst>
      <p:ext uri="{BB962C8B-B14F-4D97-AF65-F5344CB8AC3E}">
        <p14:creationId xmlns:p14="http://schemas.microsoft.com/office/powerpoint/2010/main" val="274979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7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4D0574D7-3BB1-684C-9E31-9220B8AA4E52}"/>
              </a:ext>
            </a:extLst>
          </p:cNvPr>
          <p:cNvPicPr>
            <a:picLocks noChangeAspect="1"/>
          </p:cNvPicPr>
          <p:nvPr userDrawn="1"/>
        </p:nvPicPr>
        <p:blipFill rotWithShape="1">
          <a:blip r:embed="rId3" cstate="email">
            <a:alphaModFix amt="25000"/>
            <a:extLst>
              <a:ext uri="{28A0092B-C50C-407E-A947-70E740481C1C}">
                <a14:useLocalDpi xmlns:a14="http://schemas.microsoft.com/office/drawing/2010/main"/>
              </a:ext>
            </a:extLst>
          </a:blip>
          <a:srcRect/>
          <a:stretch/>
        </p:blipFill>
        <p:spPr>
          <a:xfrm>
            <a:off x="-11875" y="0"/>
            <a:ext cx="2909454" cy="7315868"/>
          </a:xfrm>
          <a:prstGeom prst="rect">
            <a:avLst/>
          </a:prstGeom>
        </p:spPr>
      </p:pic>
    </p:spTree>
    <p:extLst>
      <p:ext uri="{BB962C8B-B14F-4D97-AF65-F5344CB8AC3E}">
        <p14:creationId xmlns:p14="http://schemas.microsoft.com/office/powerpoint/2010/main" val="387901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6_cover saudi aramco 1">
    <p:spTree>
      <p:nvGrpSpPr>
        <p:cNvPr id="1" name=""/>
        <p:cNvGrpSpPr/>
        <p:nvPr/>
      </p:nvGrpSpPr>
      <p:grpSpPr>
        <a:xfrm>
          <a:off x="0" y="0"/>
          <a:ext cx="0" cy="0"/>
          <a:chOff x="0" y="0"/>
          <a:chExt cx="0" cy="0"/>
        </a:xfrm>
      </p:grpSpPr>
      <p:pic>
        <p:nvPicPr>
          <p:cNvPr id="6" name="Picture 5" descr="A picture containing icon&#10;&#10;Description automatically generated">
            <a:extLst>
              <a:ext uri="{FF2B5EF4-FFF2-40B4-BE49-F238E27FC236}">
                <a16:creationId xmlns:a16="http://schemas.microsoft.com/office/drawing/2014/main" id="{960CD815-0E55-D746-9005-4000F2BC78F7}"/>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8633361" y="0"/>
            <a:ext cx="3558639" cy="6858000"/>
          </a:xfrm>
          <a:prstGeom prst="rect">
            <a:avLst/>
          </a:prstGeom>
        </p:spPr>
      </p:pic>
      <p:sp>
        <p:nvSpPr>
          <p:cNvPr id="2" name="Title 1"/>
          <p:cNvSpPr>
            <a:spLocks noGrp="1"/>
          </p:cNvSpPr>
          <p:nvPr userDrawn="1">
            <p:ph type="ctrTitle" hasCustomPrompt="1"/>
          </p:nvPr>
        </p:nvSpPr>
        <p:spPr>
          <a:xfrm>
            <a:off x="856350" y="3179618"/>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56351" y="5042808"/>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spTree>
    <p:extLst>
      <p:ext uri="{BB962C8B-B14F-4D97-AF65-F5344CB8AC3E}">
        <p14:creationId xmlns:p14="http://schemas.microsoft.com/office/powerpoint/2010/main" val="101854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8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10" name="Picture 9">
            <a:extLst>
              <a:ext uri="{FF2B5EF4-FFF2-40B4-BE49-F238E27FC236}">
                <a16:creationId xmlns:a16="http://schemas.microsoft.com/office/drawing/2014/main" id="{F51B4B12-1D28-4247-9B5B-A029BCF20BB3}"/>
              </a:ext>
            </a:extLst>
          </p:cNvPr>
          <p:cNvPicPr>
            <a:picLocks noChangeAspect="1"/>
          </p:cNvPicPr>
          <p:nvPr userDrawn="1"/>
        </p:nvPicPr>
        <p:blipFill rotWithShape="1">
          <a:blip r:embed="rId3" cstate="email">
            <a:alphaModFix amt="20000"/>
            <a:extLst>
              <a:ext uri="{28A0092B-C50C-407E-A947-70E740481C1C}">
                <a14:useLocalDpi xmlns:a14="http://schemas.microsoft.com/office/drawing/2010/main"/>
              </a:ext>
            </a:extLst>
          </a:blip>
          <a:srcRect t="-549"/>
          <a:stretch/>
        </p:blipFill>
        <p:spPr>
          <a:xfrm>
            <a:off x="-11874" y="-47501"/>
            <a:ext cx="2916276" cy="4928260"/>
          </a:xfrm>
          <a:prstGeom prst="rect">
            <a:avLst/>
          </a:prstGeom>
        </p:spPr>
      </p:pic>
    </p:spTree>
    <p:extLst>
      <p:ext uri="{BB962C8B-B14F-4D97-AF65-F5344CB8AC3E}">
        <p14:creationId xmlns:p14="http://schemas.microsoft.com/office/powerpoint/2010/main" val="8853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16_cover saudi aramco 1">
    <p:spTree>
      <p:nvGrpSpPr>
        <p:cNvPr id="1" name=""/>
        <p:cNvGrpSpPr/>
        <p:nvPr/>
      </p:nvGrpSpPr>
      <p:grpSpPr>
        <a:xfrm>
          <a:off x="0" y="0"/>
          <a:ext cx="0" cy="0"/>
          <a:chOff x="0" y="0"/>
          <a:chExt cx="0" cy="0"/>
        </a:xfrm>
      </p:grpSpPr>
      <p:pic>
        <p:nvPicPr>
          <p:cNvPr id="7" name="Picture 6" descr="A picture containing logo&#10;&#10;Description automatically generated">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1875"/>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spTree>
    <p:extLst>
      <p:ext uri="{BB962C8B-B14F-4D97-AF65-F5344CB8AC3E}">
        <p14:creationId xmlns:p14="http://schemas.microsoft.com/office/powerpoint/2010/main" val="185694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17_cover saudi aramco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11875"/>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spTree>
    <p:extLst>
      <p:ext uri="{BB962C8B-B14F-4D97-AF65-F5344CB8AC3E}">
        <p14:creationId xmlns:p14="http://schemas.microsoft.com/office/powerpoint/2010/main" val="374355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18_cover saudi aramco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alphaModFix amt="50000"/>
            <a:extLst>
              <a:ext uri="{28A0092B-C50C-407E-A947-70E740481C1C}">
                <a14:useLocalDpi xmlns:a14="http://schemas.microsoft.com/office/drawing/2010/main"/>
              </a:ext>
            </a:extLst>
          </a:blip>
          <a:srcRect/>
          <a:stretch/>
        </p:blipFill>
        <p:spPr>
          <a:xfrm>
            <a:off x="0" y="11875"/>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spTree>
    <p:extLst>
      <p:ext uri="{BB962C8B-B14F-4D97-AF65-F5344CB8AC3E}">
        <p14:creationId xmlns:p14="http://schemas.microsoft.com/office/powerpoint/2010/main" val="2130635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22_cover saudi aramco 1">
    <p:bg>
      <p:bgPr>
        <a:solidFill>
          <a:srgbClr val="60636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alphaModFix amt="8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a:extLst>
              <a:ext uri="{FF2B5EF4-FFF2-40B4-BE49-F238E27FC236}">
                <a16:creationId xmlns:a16="http://schemas.microsoft.com/office/drawing/2014/main" id="{FD586325-79E0-9C49-AFE3-4E337A652B0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401686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6" name="Picture 5">
            <a:extLst>
              <a:ext uri="{FF2B5EF4-FFF2-40B4-BE49-F238E27FC236}">
                <a16:creationId xmlns:a16="http://schemas.microsoft.com/office/drawing/2014/main" id="{EE770FE0-791A-2443-B219-80E96310754B}"/>
              </a:ext>
            </a:extLst>
          </p:cNvPr>
          <p:cNvPicPr>
            <a:picLocks noChangeAspect="1"/>
          </p:cNvPicPr>
          <p:nvPr userDrawn="1"/>
        </p:nvPicPr>
        <p:blipFill rotWithShape="1">
          <a:blip r:embed="rId3" cstate="email">
            <a:alphaModFix amt="25000"/>
            <a:extLst>
              <a:ext uri="{28A0092B-C50C-407E-A947-70E740481C1C}">
                <a14:useLocalDpi xmlns:a14="http://schemas.microsoft.com/office/drawing/2010/main"/>
              </a:ext>
            </a:extLst>
          </a:blip>
          <a:srcRect/>
          <a:stretch/>
        </p:blipFill>
        <p:spPr>
          <a:xfrm>
            <a:off x="0" y="4845132"/>
            <a:ext cx="12192000" cy="2012868"/>
          </a:xfrm>
          <a:prstGeom prst="rect">
            <a:avLst/>
          </a:prstGeom>
        </p:spPr>
      </p:pic>
      <p:pic>
        <p:nvPicPr>
          <p:cNvPr id="7" name="Picture 6" descr="Logo&#10;&#10;Description automatically generated">
            <a:extLst>
              <a:ext uri="{FF2B5EF4-FFF2-40B4-BE49-F238E27FC236}">
                <a16:creationId xmlns:a16="http://schemas.microsoft.com/office/drawing/2014/main" id="{5E8041CA-4EA1-E442-A9D0-F4EEA5588C7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2593198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19_cover saudi aramco 1">
    <p:bg>
      <p:bgPr>
        <a:solidFill>
          <a:schemeClr val="accent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a:extLst>
              <a:ext uri="{FF2B5EF4-FFF2-40B4-BE49-F238E27FC236}">
                <a16:creationId xmlns:a16="http://schemas.microsoft.com/office/drawing/2014/main" id="{FD586325-79E0-9C49-AFE3-4E337A652B0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3260133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0_cover saudi aramco 1">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a:extLst>
              <a:ext uri="{FF2B5EF4-FFF2-40B4-BE49-F238E27FC236}">
                <a16:creationId xmlns:a16="http://schemas.microsoft.com/office/drawing/2014/main" id="{FD586325-79E0-9C49-AFE3-4E337A652B0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122824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21_cover saudi aramco 1">
    <p:bg>
      <p:bgPr>
        <a:solidFill>
          <a:srgbClr val="0F369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a:extLst>
              <a:ext uri="{FF2B5EF4-FFF2-40B4-BE49-F238E27FC236}">
                <a16:creationId xmlns:a16="http://schemas.microsoft.com/office/drawing/2014/main" id="{FD586325-79E0-9C49-AFE3-4E337A652B0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1129167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23_cover saudi aramco 1">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837BD-AC5D-624E-945C-B128BCB0357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userDrawn="1">
            <p:ph type="ctrTitle" hasCustomPrompt="1"/>
          </p:nvPr>
        </p:nvSpPr>
        <p:spPr>
          <a:xfrm>
            <a:off x="820724" y="2632387"/>
            <a:ext cx="6221343"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a:extLst>
              <a:ext uri="{FF2B5EF4-FFF2-40B4-BE49-F238E27FC236}">
                <a16:creationId xmlns:a16="http://schemas.microsoft.com/office/drawing/2014/main" id="{FD586325-79E0-9C49-AFE3-4E337A652B0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1765341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43C42D63-7EE6-7545-9FBA-E8794FA19F11}"/>
              </a:ext>
            </a:extLst>
          </p:cNvPr>
          <p:cNvSpPr>
            <a:spLocks noGrp="1"/>
          </p:cNvSpPr>
          <p:nvPr>
            <p:ph type="pic" sz="quarter" idx="12"/>
          </p:nvPr>
        </p:nvSpPr>
        <p:spPr>
          <a:xfrm>
            <a:off x="6096000" y="7299"/>
            <a:ext cx="4673600" cy="6039904"/>
          </a:xfrm>
        </p:spPr>
        <p:txBody>
          <a:bodyPr/>
          <a:lstStyle/>
          <a:p>
            <a:endParaRPr lang="x-none"/>
          </a:p>
        </p:txBody>
      </p:sp>
      <p:sp>
        <p:nvSpPr>
          <p:cNvPr id="35" name="Content Placeholder 34">
            <a:extLst>
              <a:ext uri="{FF2B5EF4-FFF2-40B4-BE49-F238E27FC236}">
                <a16:creationId xmlns:a16="http://schemas.microsoft.com/office/drawing/2014/main" id="{EC509CF3-2782-304D-BEE5-2210F46E0A1D}"/>
              </a:ext>
            </a:extLst>
          </p:cNvPr>
          <p:cNvSpPr>
            <a:spLocks noGrp="1"/>
          </p:cNvSpPr>
          <p:nvPr>
            <p:ph sz="quarter" idx="13"/>
          </p:nvPr>
        </p:nvSpPr>
        <p:spPr>
          <a:xfrm>
            <a:off x="593081" y="2070100"/>
            <a:ext cx="4902200" cy="3977103"/>
          </a:xfrm>
        </p:spPr>
        <p:txBody>
          <a:bodyPr/>
          <a:lstStyle>
            <a:lvl1pPr>
              <a:buNone/>
              <a:defRPr sz="160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x-none"/>
          </a:p>
        </p:txBody>
      </p:sp>
      <p:sp>
        <p:nvSpPr>
          <p:cNvPr id="38" name="Text Placeholder 37">
            <a:extLst>
              <a:ext uri="{FF2B5EF4-FFF2-40B4-BE49-F238E27FC236}">
                <a16:creationId xmlns:a16="http://schemas.microsoft.com/office/drawing/2014/main" id="{64AC2644-6BD0-DF49-A926-0B8A02605F6F}"/>
              </a:ext>
            </a:extLst>
          </p:cNvPr>
          <p:cNvSpPr>
            <a:spLocks noGrp="1"/>
          </p:cNvSpPr>
          <p:nvPr>
            <p:ph type="body" sz="quarter" idx="14" hasCustomPrompt="1"/>
          </p:nvPr>
        </p:nvSpPr>
        <p:spPr>
          <a:xfrm>
            <a:off x="593725" y="558800"/>
            <a:ext cx="4524375" cy="520700"/>
          </a:xfrm>
        </p:spPr>
        <p:txBody>
          <a:bodyPr/>
          <a:lstStyle>
            <a:lvl1pPr>
              <a:buNone/>
              <a:defRPr sz="2400">
                <a:solidFill>
                  <a:srgbClr val="0F3699"/>
                </a:solidFill>
              </a:defRPr>
            </a:lvl1pPr>
          </a:lstStyle>
          <a:p>
            <a:pPr lvl="0"/>
            <a:r>
              <a:rPr lang="en-US"/>
              <a:t>Page title (24pt)</a:t>
            </a:r>
          </a:p>
        </p:txBody>
      </p:sp>
      <p:sp>
        <p:nvSpPr>
          <p:cNvPr id="41" name="Text Placeholder 37">
            <a:extLst>
              <a:ext uri="{FF2B5EF4-FFF2-40B4-BE49-F238E27FC236}">
                <a16:creationId xmlns:a16="http://schemas.microsoft.com/office/drawing/2014/main" id="{4E5DDAD5-000D-F447-81EE-8B8063C92338}"/>
              </a:ext>
            </a:extLst>
          </p:cNvPr>
          <p:cNvSpPr>
            <a:spLocks noGrp="1"/>
          </p:cNvSpPr>
          <p:nvPr>
            <p:ph type="body" sz="quarter" idx="15" hasCustomPrompt="1"/>
          </p:nvPr>
        </p:nvSpPr>
        <p:spPr>
          <a:xfrm>
            <a:off x="593081" y="1087404"/>
            <a:ext cx="4524375" cy="520700"/>
          </a:xfrm>
        </p:spPr>
        <p:txBody>
          <a:bodyPr/>
          <a:lstStyle>
            <a:lvl1pPr>
              <a:buNone/>
              <a:defRPr sz="2000">
                <a:solidFill>
                  <a:schemeClr val="tx1"/>
                </a:solidFill>
              </a:defRPr>
            </a:lvl1pPr>
          </a:lstStyle>
          <a:p>
            <a:pPr lvl="0"/>
            <a:r>
              <a:rPr lang="en-US"/>
              <a:t>Page title (20pt)</a:t>
            </a:r>
          </a:p>
        </p:txBody>
      </p:sp>
    </p:spTree>
    <p:extLst>
      <p:ext uri="{BB962C8B-B14F-4D97-AF65-F5344CB8AC3E}">
        <p14:creationId xmlns:p14="http://schemas.microsoft.com/office/powerpoint/2010/main" val="2015891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Content Placeholder 34">
            <a:extLst>
              <a:ext uri="{FF2B5EF4-FFF2-40B4-BE49-F238E27FC236}">
                <a16:creationId xmlns:a16="http://schemas.microsoft.com/office/drawing/2014/main" id="{12ABB935-E755-F049-A789-3DC23C0713F3}"/>
              </a:ext>
            </a:extLst>
          </p:cNvPr>
          <p:cNvSpPr>
            <a:spLocks noGrp="1"/>
          </p:cNvSpPr>
          <p:nvPr>
            <p:ph sz="quarter" idx="13"/>
          </p:nvPr>
        </p:nvSpPr>
        <p:spPr>
          <a:xfrm>
            <a:off x="593080" y="2070100"/>
            <a:ext cx="9897119" cy="3977103"/>
          </a:xfrm>
        </p:spPr>
        <p:txBody>
          <a:bodyPr/>
          <a:lstStyle>
            <a:lvl1pPr>
              <a:buNone/>
              <a:defRPr sz="1600">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x-none"/>
          </a:p>
        </p:txBody>
      </p:sp>
      <p:sp>
        <p:nvSpPr>
          <p:cNvPr id="19" name="Text Placeholder 37">
            <a:extLst>
              <a:ext uri="{FF2B5EF4-FFF2-40B4-BE49-F238E27FC236}">
                <a16:creationId xmlns:a16="http://schemas.microsoft.com/office/drawing/2014/main" id="{5B2F8463-D255-F344-A5C3-6CD6014AB91C}"/>
              </a:ext>
            </a:extLst>
          </p:cNvPr>
          <p:cNvSpPr>
            <a:spLocks noGrp="1"/>
          </p:cNvSpPr>
          <p:nvPr>
            <p:ph type="body" sz="quarter" idx="14" hasCustomPrompt="1"/>
          </p:nvPr>
        </p:nvSpPr>
        <p:spPr>
          <a:xfrm>
            <a:off x="593725" y="558800"/>
            <a:ext cx="4524375" cy="520700"/>
          </a:xfrm>
        </p:spPr>
        <p:txBody>
          <a:bodyPr/>
          <a:lstStyle>
            <a:lvl1pPr>
              <a:buNone/>
              <a:defRPr sz="2400">
                <a:solidFill>
                  <a:srgbClr val="0F3699"/>
                </a:solidFill>
              </a:defRPr>
            </a:lvl1pPr>
          </a:lstStyle>
          <a:p>
            <a:pPr lvl="0"/>
            <a:r>
              <a:rPr lang="en-US"/>
              <a:t>Page title (24pt)</a:t>
            </a:r>
          </a:p>
        </p:txBody>
      </p:sp>
      <p:sp>
        <p:nvSpPr>
          <p:cNvPr id="20" name="Text Placeholder 37">
            <a:extLst>
              <a:ext uri="{FF2B5EF4-FFF2-40B4-BE49-F238E27FC236}">
                <a16:creationId xmlns:a16="http://schemas.microsoft.com/office/drawing/2014/main" id="{FD0E11A2-1D78-484E-B06C-49087B8CD21D}"/>
              </a:ext>
            </a:extLst>
          </p:cNvPr>
          <p:cNvSpPr>
            <a:spLocks noGrp="1"/>
          </p:cNvSpPr>
          <p:nvPr>
            <p:ph type="body" sz="quarter" idx="15" hasCustomPrompt="1"/>
          </p:nvPr>
        </p:nvSpPr>
        <p:spPr>
          <a:xfrm>
            <a:off x="593081" y="1087404"/>
            <a:ext cx="4524375" cy="520700"/>
          </a:xfrm>
        </p:spPr>
        <p:txBody>
          <a:bodyPr/>
          <a:lstStyle>
            <a:lvl1pPr>
              <a:buNone/>
              <a:defRPr sz="2000">
                <a:solidFill>
                  <a:schemeClr val="tx1"/>
                </a:solidFill>
              </a:defRPr>
            </a:lvl1pPr>
          </a:lstStyle>
          <a:p>
            <a:pPr lvl="0"/>
            <a:r>
              <a:rPr lang="en-US"/>
              <a:t>Page title (20pt)</a:t>
            </a:r>
          </a:p>
        </p:txBody>
      </p:sp>
    </p:spTree>
    <p:extLst>
      <p:ext uri="{BB962C8B-B14F-4D97-AF65-F5344CB8AC3E}">
        <p14:creationId xmlns:p14="http://schemas.microsoft.com/office/powerpoint/2010/main" val="4226786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080" y="274639"/>
            <a:ext cx="11018953" cy="824221"/>
          </a:xfrm>
        </p:spPr>
        <p:txBody>
          <a:bodyPr/>
          <a:lstStyle/>
          <a:p>
            <a:r>
              <a:rPr lang="en-US"/>
              <a:t>Click to edit master title style</a:t>
            </a:r>
          </a:p>
        </p:txBody>
      </p:sp>
      <p:sp>
        <p:nvSpPr>
          <p:cNvPr id="4" name="Content Placeholder 3"/>
          <p:cNvSpPr>
            <a:spLocks noGrp="1"/>
          </p:cNvSpPr>
          <p:nvPr>
            <p:ph sz="half" idx="2"/>
          </p:nvPr>
        </p:nvSpPr>
        <p:spPr>
          <a:xfrm>
            <a:off x="4365196" y="1480499"/>
            <a:ext cx="347472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2"/>
          </p:nvPr>
        </p:nvSpPr>
        <p:spPr>
          <a:xfrm>
            <a:off x="8137312" y="1480499"/>
            <a:ext cx="347472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sz="half" idx="1"/>
          </p:nvPr>
        </p:nvSpPr>
        <p:spPr>
          <a:xfrm>
            <a:off x="593079" y="1480499"/>
            <a:ext cx="347472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94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609601" y="2137317"/>
            <a:ext cx="2372319" cy="3916010"/>
          </a:xfrm>
        </p:spPr>
        <p:txBody>
          <a:bodyPr/>
          <a:lstStyle>
            <a:lvl1pPr marL="111125" indent="-111125">
              <a:spcBef>
                <a:spcPts val="300"/>
              </a:spcBef>
              <a:buFont typeface="+mj-lt"/>
              <a:buAutoNum type="arabicPeriod"/>
              <a:defRPr sz="1000">
                <a:solidFill>
                  <a:schemeClr val="tx2"/>
                </a:solidFill>
              </a:defRPr>
            </a:lvl1pPr>
            <a:lvl2pPr marL="111125" indent="0">
              <a:spcBef>
                <a:spcPts val="300"/>
              </a:spcBef>
              <a:buNone/>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Table Placeholder 8"/>
          <p:cNvSpPr>
            <a:spLocks noGrp="1"/>
          </p:cNvSpPr>
          <p:nvPr>
            <p:ph type="tbl" sz="quarter" idx="12"/>
          </p:nvPr>
        </p:nvSpPr>
        <p:spPr>
          <a:xfrm>
            <a:off x="2989612" y="1480828"/>
            <a:ext cx="8624176" cy="4571806"/>
          </a:xfrm>
        </p:spPr>
        <p:txBody>
          <a:bodyPr/>
          <a:lstStyle>
            <a:lvl1pPr marL="0" indent="0">
              <a:buNone/>
              <a:defRPr sz="1000"/>
            </a:lvl1pPr>
          </a:lstStyle>
          <a:p>
            <a:r>
              <a:rPr lang="en-US"/>
              <a:t>Click icon to add table</a:t>
            </a:r>
          </a:p>
        </p:txBody>
      </p:sp>
    </p:spTree>
    <p:extLst>
      <p:ext uri="{BB962C8B-B14F-4D97-AF65-F5344CB8AC3E}">
        <p14:creationId xmlns:p14="http://schemas.microsoft.com/office/powerpoint/2010/main" val="200595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2945897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8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9_cover saudi aramco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10" name="Picture 9" descr="Logo&#10;&#10;Description automatically generated">
            <a:extLst>
              <a:ext uri="{FF2B5EF4-FFF2-40B4-BE49-F238E27FC236}">
                <a16:creationId xmlns:a16="http://schemas.microsoft.com/office/drawing/2014/main" id="{E857F10B-E624-E544-AC51-A57B89EF84FE}"/>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1549153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079" y="256033"/>
            <a:ext cx="11018955" cy="824221"/>
          </a:xfrm>
        </p:spPr>
        <p:txBody>
          <a:bodyPr/>
          <a:lstStyle>
            <a:lvl1pPr>
              <a:defRPr sz="3800">
                <a:solidFill>
                  <a:srgbClr val="FFFFFF"/>
                </a:solidFill>
              </a:defRPr>
            </a:lvl1pPr>
          </a:lstStyle>
          <a:p>
            <a:r>
              <a:rPr lang="en-US"/>
              <a:t>click to edit master title style</a:t>
            </a:r>
          </a:p>
        </p:txBody>
      </p:sp>
      <p:sp>
        <p:nvSpPr>
          <p:cNvPr id="3" name="Content Placeholder 2"/>
          <p:cNvSpPr>
            <a:spLocks noGrp="1"/>
          </p:cNvSpPr>
          <p:nvPr>
            <p:ph idx="1"/>
          </p:nvPr>
        </p:nvSpPr>
        <p:spPr>
          <a:xfrm>
            <a:off x="593080" y="1480499"/>
            <a:ext cx="11018953" cy="4566704"/>
          </a:xfrm>
        </p:spPr>
        <p:txBody>
          <a:bodyPr/>
          <a:lstStyle>
            <a:lvl1pPr marL="457200" indent="-457200">
              <a:spcBef>
                <a:spcPts val="1400"/>
              </a:spcBef>
              <a:buFont typeface="+mj-lt"/>
              <a:buAutoNum type="arabicPeriod"/>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24" name="Date Placeholder 3">
            <a:extLst>
              <a:ext uri="{FF2B5EF4-FFF2-40B4-BE49-F238E27FC236}">
                <a16:creationId xmlns:a16="http://schemas.microsoft.com/office/drawing/2014/main" id="{E03D9912-0028-544C-AE4E-B17E08542A2D}"/>
              </a:ext>
            </a:extLst>
          </p:cNvPr>
          <p:cNvSpPr txBox="1">
            <a:spLocks/>
          </p:cNvSpPr>
          <p:nvPr userDrawn="1"/>
        </p:nvSpPr>
        <p:spPr>
          <a:xfrm>
            <a:off x="593081" y="6450495"/>
            <a:ext cx="723985" cy="220440"/>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27/10/2014</a:t>
            </a:r>
          </a:p>
        </p:txBody>
      </p:sp>
      <p:sp>
        <p:nvSpPr>
          <p:cNvPr id="27" name="Footer Placeholder 4">
            <a:extLst>
              <a:ext uri="{FF2B5EF4-FFF2-40B4-BE49-F238E27FC236}">
                <a16:creationId xmlns:a16="http://schemas.microsoft.com/office/drawing/2014/main" id="{B43178D9-408D-A04D-A386-7F281E613BEB}"/>
              </a:ext>
            </a:extLst>
          </p:cNvPr>
          <p:cNvSpPr txBox="1">
            <a:spLocks/>
          </p:cNvSpPr>
          <p:nvPr userDrawn="1"/>
        </p:nvSpPr>
        <p:spPr>
          <a:xfrm>
            <a:off x="1946453" y="6450495"/>
            <a:ext cx="1146454" cy="220440"/>
          </a:xfrm>
          <a:prstGeom prst="rect">
            <a:avLst/>
          </a:prstGeom>
        </p:spPr>
        <p:txBody>
          <a:bodyPr vert="horz" lIns="0" tIns="45720" rIns="0" bIns="45720" rtlCol="0" anchor="ctr"/>
          <a:lstStyle>
            <a:defPPr>
              <a:defRPr lang="en-US"/>
            </a:defPPr>
            <a:lvl1pPr marL="0" algn="l" defTabSz="457200" rtl="0" eaLnBrk="1" latinLnBrk="0" hangingPunct="1">
              <a:defRPr lang="en-US"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Copyright note text (8pt)</a:t>
            </a:r>
          </a:p>
        </p:txBody>
      </p:sp>
    </p:spTree>
    <p:extLst>
      <p:ext uri="{BB962C8B-B14F-4D97-AF65-F5344CB8AC3E}">
        <p14:creationId xmlns:p14="http://schemas.microsoft.com/office/powerpoint/2010/main" val="841036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5E3775"/>
        </a:solidFill>
        <a:effectLst/>
      </p:bgPr>
    </p:bg>
    <p:spTree>
      <p:nvGrpSpPr>
        <p:cNvPr id="1" name=""/>
        <p:cNvGrpSpPr/>
        <p:nvPr/>
      </p:nvGrpSpPr>
      <p:grpSpPr>
        <a:xfrm>
          <a:off x="0" y="0"/>
          <a:ext cx="0" cy="0"/>
          <a:chOff x="0" y="0"/>
          <a:chExt cx="0" cy="0"/>
        </a:xfrm>
      </p:grpSpPr>
      <p:pic>
        <p:nvPicPr>
          <p:cNvPr id="27" name="Picture 26" descr="A picture containing background pattern&#10;&#10;Description automatically generated">
            <a:extLst>
              <a:ext uri="{FF2B5EF4-FFF2-40B4-BE49-F238E27FC236}">
                <a16:creationId xmlns:a16="http://schemas.microsoft.com/office/drawing/2014/main" id="{EDD44ABF-72FD-E14E-B429-6D9A4B9D712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Content Placeholder 9">
            <a:extLst>
              <a:ext uri="{FF2B5EF4-FFF2-40B4-BE49-F238E27FC236}">
                <a16:creationId xmlns:a16="http://schemas.microsoft.com/office/drawing/2014/main" id="{A9BB7AF4-46E4-7140-9B6B-4FABFD122D10}"/>
              </a:ext>
            </a:extLst>
          </p:cNvPr>
          <p:cNvSpPr>
            <a:spLocks noGrp="1"/>
          </p:cNvSpPr>
          <p:nvPr>
            <p:ph sz="quarter" idx="12" hasCustomPrompt="1"/>
          </p:nvPr>
        </p:nvSpPr>
        <p:spPr>
          <a:xfrm>
            <a:off x="1" y="3022379"/>
            <a:ext cx="3389744" cy="3107611"/>
          </a:xfrm>
        </p:spPr>
        <p:txBody>
          <a:bodyPr vert="horz" lIns="0" tIns="45720" rIns="0" bIns="45720" rtlCol="0" anchor="t">
            <a:noAutofit/>
          </a:bodyPr>
          <a:lstStyle>
            <a:lvl1pPr marL="0" indent="0" algn="r">
              <a:buNone/>
              <a:defRPr lang="en-US" sz="24500" b="0" cap="none"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US"/>
            </a:lvl5pPr>
          </a:lstStyle>
          <a:p>
            <a:pPr lvl="0">
              <a:spcBef>
                <a:spcPct val="0"/>
              </a:spcBef>
            </a:pPr>
            <a:r>
              <a:rPr lang="en-US"/>
              <a:t>#</a:t>
            </a:r>
          </a:p>
        </p:txBody>
      </p:sp>
      <p:sp>
        <p:nvSpPr>
          <p:cNvPr id="2" name="Title 1"/>
          <p:cNvSpPr>
            <a:spLocks noGrp="1"/>
          </p:cNvSpPr>
          <p:nvPr>
            <p:ph type="title" hasCustomPrompt="1"/>
          </p:nvPr>
        </p:nvSpPr>
        <p:spPr>
          <a:xfrm>
            <a:off x="594370" y="254924"/>
            <a:ext cx="11017663" cy="683452"/>
          </a:xfrm>
        </p:spPr>
        <p:txBody>
          <a:bodyPr anchor="t"/>
          <a:lstStyle>
            <a:lvl1pPr algn="l">
              <a:defRPr sz="3800" b="0" cap="none">
                <a:solidFill>
                  <a:srgbClr val="FFFFFF"/>
                </a:solidFill>
              </a:defRPr>
            </a:lvl1pPr>
          </a:lstStyle>
          <a:p>
            <a:r>
              <a:rPr lang="en-US"/>
              <a:t>click to edit master title style</a:t>
            </a:r>
          </a:p>
        </p:txBody>
      </p:sp>
      <p:sp>
        <p:nvSpPr>
          <p:cNvPr id="3" name="Text Placeholder 2"/>
          <p:cNvSpPr>
            <a:spLocks noGrp="1"/>
          </p:cNvSpPr>
          <p:nvPr>
            <p:ph type="body" idx="1" hasCustomPrompt="1"/>
          </p:nvPr>
        </p:nvSpPr>
        <p:spPr>
          <a:xfrm>
            <a:off x="594370" y="965615"/>
            <a:ext cx="11017663" cy="684513"/>
          </a:xfrm>
        </p:spPr>
        <p:txBody>
          <a:bodyPr anchor="t"/>
          <a:lstStyle>
            <a:lvl1pPr marL="0" indent="0">
              <a:buNone/>
              <a:defRPr sz="3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655953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Header Grey">
    <p:bg>
      <p:bgPr>
        <a:solidFill>
          <a:srgbClr val="50A6AB"/>
        </a:solidFill>
        <a:effectLst/>
      </p:bgPr>
    </p:bg>
    <p:spTree>
      <p:nvGrpSpPr>
        <p:cNvPr id="1" name=""/>
        <p:cNvGrpSpPr/>
        <p:nvPr/>
      </p:nvGrpSpPr>
      <p:grpSpPr>
        <a:xfrm>
          <a:off x="0" y="0"/>
          <a:ext cx="0" cy="0"/>
          <a:chOff x="0" y="0"/>
          <a:chExt cx="0" cy="0"/>
        </a:xfrm>
      </p:grpSpPr>
      <p:pic>
        <p:nvPicPr>
          <p:cNvPr id="25" name="Picture 24" descr="A picture containing background pattern&#10;&#10;Description automatically generated">
            <a:extLst>
              <a:ext uri="{FF2B5EF4-FFF2-40B4-BE49-F238E27FC236}">
                <a16:creationId xmlns:a16="http://schemas.microsoft.com/office/drawing/2014/main" id="{DC2E2BCC-8ED3-4640-9DEA-64CB888306F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12192000" cy="6858000"/>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5E978146-4F48-F249-A656-FBC69E03B0F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4" name="Picture 23" descr="A picture containing background pattern&#10;&#10;Description automatically generated">
            <a:extLst>
              <a:ext uri="{FF2B5EF4-FFF2-40B4-BE49-F238E27FC236}">
                <a16:creationId xmlns:a16="http://schemas.microsoft.com/office/drawing/2014/main" id="{15C3A44B-2A19-7248-9863-E9980D06C2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97285"/>
            <a:ext cx="12192000" cy="6858000"/>
          </a:xfrm>
          <a:prstGeom prst="rect">
            <a:avLst/>
          </a:prstGeom>
        </p:spPr>
      </p:pic>
      <p:sp>
        <p:nvSpPr>
          <p:cNvPr id="2" name="Title 1"/>
          <p:cNvSpPr>
            <a:spLocks noGrp="1"/>
          </p:cNvSpPr>
          <p:nvPr>
            <p:ph type="title" hasCustomPrompt="1"/>
          </p:nvPr>
        </p:nvSpPr>
        <p:spPr>
          <a:xfrm>
            <a:off x="594370" y="254924"/>
            <a:ext cx="11017663" cy="683452"/>
          </a:xfrm>
        </p:spPr>
        <p:txBody>
          <a:bodyPr anchor="t"/>
          <a:lstStyle>
            <a:lvl1pPr algn="l">
              <a:defRPr sz="3800" b="0" cap="none">
                <a:solidFill>
                  <a:srgbClr val="FFFFFF"/>
                </a:solidFill>
              </a:defRPr>
            </a:lvl1pPr>
          </a:lstStyle>
          <a:p>
            <a:r>
              <a:rPr lang="en-US"/>
              <a:t>click to edit master title style</a:t>
            </a:r>
          </a:p>
        </p:txBody>
      </p:sp>
      <p:sp>
        <p:nvSpPr>
          <p:cNvPr id="3" name="Text Placeholder 2"/>
          <p:cNvSpPr>
            <a:spLocks noGrp="1"/>
          </p:cNvSpPr>
          <p:nvPr>
            <p:ph type="body" idx="1" hasCustomPrompt="1"/>
          </p:nvPr>
        </p:nvSpPr>
        <p:spPr>
          <a:xfrm>
            <a:off x="594370" y="965615"/>
            <a:ext cx="11017663" cy="684513"/>
          </a:xfrm>
        </p:spPr>
        <p:txBody>
          <a:bodyPr anchor="t"/>
          <a:lstStyle>
            <a:lvl1pPr marL="0" indent="0">
              <a:buNone/>
              <a:defRPr sz="3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3" name="Content Placeholder 9">
            <a:extLst>
              <a:ext uri="{FF2B5EF4-FFF2-40B4-BE49-F238E27FC236}">
                <a16:creationId xmlns:a16="http://schemas.microsoft.com/office/drawing/2014/main" id="{AB7DA17E-9DCE-FF46-876F-2E23129B3441}"/>
              </a:ext>
            </a:extLst>
          </p:cNvPr>
          <p:cNvSpPr>
            <a:spLocks noGrp="1"/>
          </p:cNvSpPr>
          <p:nvPr>
            <p:ph sz="quarter" idx="12" hasCustomPrompt="1"/>
          </p:nvPr>
        </p:nvSpPr>
        <p:spPr>
          <a:xfrm>
            <a:off x="-4" y="3039470"/>
            <a:ext cx="3389744" cy="3107611"/>
          </a:xfrm>
        </p:spPr>
        <p:txBody>
          <a:bodyPr vert="horz" lIns="0" tIns="45720" rIns="0" bIns="45720" rtlCol="0" anchor="t">
            <a:noAutofit/>
          </a:bodyPr>
          <a:lstStyle>
            <a:lvl1pPr marL="0" indent="0" algn="r">
              <a:buNone/>
              <a:defRPr lang="en-US" sz="24500" b="0" cap="none"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US"/>
            </a:lvl5pPr>
          </a:lstStyle>
          <a:p>
            <a:pPr lvl="0">
              <a:spcBef>
                <a:spcPct val="0"/>
              </a:spcBef>
            </a:pPr>
            <a:r>
              <a:rPr lang="en-US"/>
              <a:t>#</a:t>
            </a:r>
          </a:p>
        </p:txBody>
      </p:sp>
    </p:spTree>
    <p:extLst>
      <p:ext uri="{BB962C8B-B14F-4D97-AF65-F5344CB8AC3E}">
        <p14:creationId xmlns:p14="http://schemas.microsoft.com/office/powerpoint/2010/main" val="39143872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Section Header Grey">
    <p:bg>
      <p:bgPr>
        <a:solidFill>
          <a:srgbClr val="E0684A"/>
        </a:solidFill>
        <a:effectLst/>
      </p:bgPr>
    </p:bg>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3749E010-EEA9-4C4B-8F7B-31CFD54B66B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01" y="0"/>
            <a:ext cx="12192000" cy="6858000"/>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B7B260F2-12D2-EE45-A49C-5612D7C52A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601" y="0"/>
            <a:ext cx="12192000" cy="6858000"/>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04B124BA-8389-AF48-94EA-039096417A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401" y="0"/>
            <a:ext cx="12192000" cy="6858000"/>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AA59999D-180D-BC48-B5F2-E535E3BAF4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5022"/>
            <a:ext cx="12192000" cy="6858000"/>
          </a:xfrm>
          <a:prstGeom prst="rect">
            <a:avLst/>
          </a:prstGeom>
        </p:spPr>
      </p:pic>
      <p:sp>
        <p:nvSpPr>
          <p:cNvPr id="2" name="Title 1"/>
          <p:cNvSpPr>
            <a:spLocks noGrp="1"/>
          </p:cNvSpPr>
          <p:nvPr>
            <p:ph type="title" hasCustomPrompt="1"/>
          </p:nvPr>
        </p:nvSpPr>
        <p:spPr>
          <a:xfrm>
            <a:off x="594370" y="254924"/>
            <a:ext cx="11017663" cy="683452"/>
          </a:xfrm>
        </p:spPr>
        <p:txBody>
          <a:bodyPr anchor="t"/>
          <a:lstStyle>
            <a:lvl1pPr algn="l">
              <a:defRPr sz="3800" b="0" cap="none">
                <a:solidFill>
                  <a:srgbClr val="FFFFFF"/>
                </a:solidFill>
              </a:defRPr>
            </a:lvl1pPr>
          </a:lstStyle>
          <a:p>
            <a:r>
              <a:rPr lang="en-US"/>
              <a:t>click to edit master title style</a:t>
            </a:r>
          </a:p>
        </p:txBody>
      </p:sp>
      <p:sp>
        <p:nvSpPr>
          <p:cNvPr id="3" name="Text Placeholder 2"/>
          <p:cNvSpPr>
            <a:spLocks noGrp="1"/>
          </p:cNvSpPr>
          <p:nvPr>
            <p:ph type="body" idx="1" hasCustomPrompt="1"/>
          </p:nvPr>
        </p:nvSpPr>
        <p:spPr>
          <a:xfrm>
            <a:off x="594370" y="965615"/>
            <a:ext cx="11017663" cy="684513"/>
          </a:xfrm>
        </p:spPr>
        <p:txBody>
          <a:bodyPr anchor="t"/>
          <a:lstStyle>
            <a:lvl1pPr marL="0" indent="0">
              <a:buNone/>
              <a:defRPr sz="3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3" name="Content Placeholder 9">
            <a:extLst>
              <a:ext uri="{FF2B5EF4-FFF2-40B4-BE49-F238E27FC236}">
                <a16:creationId xmlns:a16="http://schemas.microsoft.com/office/drawing/2014/main" id="{AB7DA17E-9DCE-FF46-876F-2E23129B3441}"/>
              </a:ext>
            </a:extLst>
          </p:cNvPr>
          <p:cNvSpPr>
            <a:spLocks noGrp="1"/>
          </p:cNvSpPr>
          <p:nvPr>
            <p:ph sz="quarter" idx="12" hasCustomPrompt="1"/>
          </p:nvPr>
        </p:nvSpPr>
        <p:spPr>
          <a:xfrm>
            <a:off x="21601" y="3065108"/>
            <a:ext cx="3389744" cy="3107611"/>
          </a:xfrm>
        </p:spPr>
        <p:txBody>
          <a:bodyPr vert="horz" lIns="0" tIns="45720" rIns="0" bIns="45720" rtlCol="0" anchor="t">
            <a:noAutofit/>
          </a:bodyPr>
          <a:lstStyle>
            <a:lvl1pPr marL="0" indent="0" algn="r">
              <a:buNone/>
              <a:defRPr lang="en-US" sz="24500" b="0" cap="none"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US"/>
            </a:lvl5pPr>
          </a:lstStyle>
          <a:p>
            <a:pPr lvl="0">
              <a:spcBef>
                <a:spcPct val="0"/>
              </a:spcBef>
            </a:pPr>
            <a:r>
              <a:rPr lang="en-US"/>
              <a:t>#</a:t>
            </a:r>
          </a:p>
        </p:txBody>
      </p:sp>
    </p:spTree>
    <p:extLst>
      <p:ext uri="{BB962C8B-B14F-4D97-AF65-F5344CB8AC3E}">
        <p14:creationId xmlns:p14="http://schemas.microsoft.com/office/powerpoint/2010/main" val="1372421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Dark Green">
    <p:bg>
      <p:bgPr>
        <a:solidFill>
          <a:srgbClr val="F7C95E"/>
        </a:solidFill>
        <a:effectLst/>
      </p:bgPr>
    </p:bg>
    <p:spTree>
      <p:nvGrpSpPr>
        <p:cNvPr id="1" name=""/>
        <p:cNvGrpSpPr/>
        <p:nvPr/>
      </p:nvGrpSpPr>
      <p:grpSpPr>
        <a:xfrm>
          <a:off x="0" y="0"/>
          <a:ext cx="0" cy="0"/>
          <a:chOff x="0" y="0"/>
          <a:chExt cx="0" cy="0"/>
        </a:xfrm>
      </p:grpSpPr>
      <p:pic>
        <p:nvPicPr>
          <p:cNvPr id="31" name="Picture 30" descr="A picture containing icon&#10;&#10;Description automatically generated">
            <a:extLst>
              <a:ext uri="{FF2B5EF4-FFF2-40B4-BE49-F238E27FC236}">
                <a16:creationId xmlns:a16="http://schemas.microsoft.com/office/drawing/2014/main" id="{247E96B6-8087-F543-AB6E-3409F2FC6B0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4CB209AF-2677-7C48-94B5-6D24CE51CA9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01" y="0"/>
            <a:ext cx="12192000" cy="6858000"/>
          </a:xfrm>
          <a:prstGeom prst="rect">
            <a:avLst/>
          </a:prstGeom>
        </p:spPr>
      </p:pic>
      <p:sp>
        <p:nvSpPr>
          <p:cNvPr id="23" name="Content Placeholder 9">
            <a:extLst>
              <a:ext uri="{FF2B5EF4-FFF2-40B4-BE49-F238E27FC236}">
                <a16:creationId xmlns:a16="http://schemas.microsoft.com/office/drawing/2014/main" id="{B2A0F6EC-68C8-2047-9194-5172D98DB2CB}"/>
              </a:ext>
            </a:extLst>
          </p:cNvPr>
          <p:cNvSpPr>
            <a:spLocks noGrp="1"/>
          </p:cNvSpPr>
          <p:nvPr>
            <p:ph sz="quarter" idx="12" hasCustomPrompt="1"/>
          </p:nvPr>
        </p:nvSpPr>
        <p:spPr>
          <a:xfrm>
            <a:off x="0" y="2990815"/>
            <a:ext cx="3389744" cy="3107611"/>
          </a:xfrm>
        </p:spPr>
        <p:txBody>
          <a:bodyPr vert="horz" lIns="0" tIns="45720" rIns="0" bIns="45720" rtlCol="0" anchor="t">
            <a:noAutofit/>
          </a:bodyPr>
          <a:lstStyle>
            <a:lvl1pPr marL="0" indent="0" algn="r">
              <a:buNone/>
              <a:defRPr lang="en-US" sz="24500" b="0" cap="none" smtClean="0">
                <a:solidFill>
                  <a:schemeClr val="tx1"/>
                </a:solidFill>
                <a:latin typeface="+mj-lt"/>
                <a:ea typeface="+mj-ea"/>
                <a:cs typeface="+mj-cs"/>
              </a:defRPr>
            </a:lvl1pPr>
            <a:lvl2pPr>
              <a:defRPr lang="en-US" smtClean="0"/>
            </a:lvl2pPr>
            <a:lvl3pPr>
              <a:defRPr lang="en-US" smtClean="0"/>
            </a:lvl3pPr>
            <a:lvl4pPr>
              <a:defRPr lang="en-US" smtClean="0"/>
            </a:lvl4pPr>
            <a:lvl5pPr>
              <a:defRPr lang="en-US"/>
            </a:lvl5pPr>
          </a:lstStyle>
          <a:p>
            <a:pPr lvl="0">
              <a:spcBef>
                <a:spcPct val="0"/>
              </a:spcBef>
            </a:pPr>
            <a:r>
              <a:rPr lang="en-US"/>
              <a:t>#</a:t>
            </a:r>
          </a:p>
        </p:txBody>
      </p:sp>
      <p:sp>
        <p:nvSpPr>
          <p:cNvPr id="29" name="Title 1">
            <a:extLst>
              <a:ext uri="{FF2B5EF4-FFF2-40B4-BE49-F238E27FC236}">
                <a16:creationId xmlns:a16="http://schemas.microsoft.com/office/drawing/2014/main" id="{1695EF6E-9396-A54F-A7C3-4796BCA8B946}"/>
              </a:ext>
            </a:extLst>
          </p:cNvPr>
          <p:cNvSpPr>
            <a:spLocks noGrp="1"/>
          </p:cNvSpPr>
          <p:nvPr>
            <p:ph type="title" hasCustomPrompt="1"/>
          </p:nvPr>
        </p:nvSpPr>
        <p:spPr>
          <a:xfrm>
            <a:off x="594370" y="254924"/>
            <a:ext cx="11017663" cy="683452"/>
          </a:xfrm>
        </p:spPr>
        <p:txBody>
          <a:bodyPr anchor="t"/>
          <a:lstStyle>
            <a:lvl1pPr algn="l">
              <a:defRPr sz="3800" b="0" cap="none">
                <a:solidFill>
                  <a:schemeClr val="tx1"/>
                </a:solidFill>
              </a:defRPr>
            </a:lvl1pPr>
          </a:lstStyle>
          <a:p>
            <a:r>
              <a:rPr lang="en-US"/>
              <a:t>click to edit master title style</a:t>
            </a:r>
          </a:p>
        </p:txBody>
      </p:sp>
      <p:sp>
        <p:nvSpPr>
          <p:cNvPr id="30" name="Text Placeholder 2">
            <a:extLst>
              <a:ext uri="{FF2B5EF4-FFF2-40B4-BE49-F238E27FC236}">
                <a16:creationId xmlns:a16="http://schemas.microsoft.com/office/drawing/2014/main" id="{06AEFDBA-F030-364F-9098-33CA56DF47E0}"/>
              </a:ext>
            </a:extLst>
          </p:cNvPr>
          <p:cNvSpPr>
            <a:spLocks noGrp="1"/>
          </p:cNvSpPr>
          <p:nvPr>
            <p:ph type="body" idx="1" hasCustomPrompt="1"/>
          </p:nvPr>
        </p:nvSpPr>
        <p:spPr>
          <a:xfrm>
            <a:off x="594370" y="965615"/>
            <a:ext cx="11017663" cy="684513"/>
          </a:xfrm>
        </p:spPr>
        <p:txBody>
          <a:bodyPr anchor="t"/>
          <a:lstStyle>
            <a:lvl1pPr marL="0" indent="0">
              <a:buNone/>
              <a:defRPr sz="3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89095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Dark Blue">
    <p:bg>
      <p:bgPr>
        <a:solidFill>
          <a:srgbClr val="DAD9DA"/>
        </a:solidFill>
        <a:effectLst/>
      </p:bgPr>
    </p:bg>
    <p:spTree>
      <p:nvGrpSpPr>
        <p:cNvPr id="1" name=""/>
        <p:cNvGrpSpPr/>
        <p:nvPr/>
      </p:nvGrpSpPr>
      <p:grpSpPr>
        <a:xfrm>
          <a:off x="0" y="0"/>
          <a:ext cx="0" cy="0"/>
          <a:chOff x="0" y="0"/>
          <a:chExt cx="0" cy="0"/>
        </a:xfrm>
      </p:grpSpPr>
      <p:pic>
        <p:nvPicPr>
          <p:cNvPr id="25" name="Picture 24" descr="A picture containing background pattern&#10;&#10;Description automatically generated">
            <a:extLst>
              <a:ext uri="{FF2B5EF4-FFF2-40B4-BE49-F238E27FC236}">
                <a16:creationId xmlns:a16="http://schemas.microsoft.com/office/drawing/2014/main" id="{47D4473C-54F4-B047-A0E9-F6B7536872F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6912"/>
            <a:ext cx="12192000" cy="6858000"/>
          </a:xfrm>
          <a:prstGeom prst="rect">
            <a:avLst/>
          </a:prstGeom>
        </p:spPr>
      </p:pic>
      <p:sp>
        <p:nvSpPr>
          <p:cNvPr id="2" name="Title 1"/>
          <p:cNvSpPr>
            <a:spLocks noGrp="1"/>
          </p:cNvSpPr>
          <p:nvPr>
            <p:ph type="title" hasCustomPrompt="1"/>
          </p:nvPr>
        </p:nvSpPr>
        <p:spPr>
          <a:xfrm>
            <a:off x="594370" y="254924"/>
            <a:ext cx="11017663" cy="683452"/>
          </a:xfrm>
        </p:spPr>
        <p:txBody>
          <a:bodyPr anchor="t"/>
          <a:lstStyle>
            <a:lvl1pPr algn="l">
              <a:defRPr sz="3800" b="0" cap="none">
                <a:solidFill>
                  <a:schemeClr val="tx1"/>
                </a:solidFill>
              </a:defRPr>
            </a:lvl1pPr>
          </a:lstStyle>
          <a:p>
            <a:r>
              <a:rPr lang="en-US"/>
              <a:t>click to edit master title style</a:t>
            </a:r>
          </a:p>
        </p:txBody>
      </p:sp>
      <p:sp>
        <p:nvSpPr>
          <p:cNvPr id="3" name="Text Placeholder 2"/>
          <p:cNvSpPr>
            <a:spLocks noGrp="1"/>
          </p:cNvSpPr>
          <p:nvPr>
            <p:ph type="body" idx="1" hasCustomPrompt="1"/>
          </p:nvPr>
        </p:nvSpPr>
        <p:spPr>
          <a:xfrm>
            <a:off x="594370" y="965615"/>
            <a:ext cx="11017663" cy="684513"/>
          </a:xfrm>
        </p:spPr>
        <p:txBody>
          <a:bodyPr anchor="t"/>
          <a:lstStyle>
            <a:lvl1pPr marL="0" indent="0">
              <a:buNone/>
              <a:defRPr sz="3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2" name="Content Placeholder 9">
            <a:extLst>
              <a:ext uri="{FF2B5EF4-FFF2-40B4-BE49-F238E27FC236}">
                <a16:creationId xmlns:a16="http://schemas.microsoft.com/office/drawing/2014/main" id="{6042430C-36A3-0A45-8A52-0D9C965D078A}"/>
              </a:ext>
            </a:extLst>
          </p:cNvPr>
          <p:cNvSpPr>
            <a:spLocks noGrp="1"/>
          </p:cNvSpPr>
          <p:nvPr>
            <p:ph sz="quarter" idx="12" hasCustomPrompt="1"/>
          </p:nvPr>
        </p:nvSpPr>
        <p:spPr>
          <a:xfrm>
            <a:off x="0" y="2955872"/>
            <a:ext cx="3389744" cy="3107611"/>
          </a:xfrm>
        </p:spPr>
        <p:txBody>
          <a:bodyPr vert="horz" lIns="0" tIns="45720" rIns="0" bIns="45720" rtlCol="0" anchor="t">
            <a:noAutofit/>
          </a:bodyPr>
          <a:lstStyle>
            <a:lvl1pPr marL="0" indent="0" algn="r">
              <a:buNone/>
              <a:defRPr lang="en-US" sz="24500" b="0" cap="none" smtClean="0">
                <a:solidFill>
                  <a:schemeClr val="tx1"/>
                </a:solidFill>
                <a:latin typeface="+mj-lt"/>
                <a:ea typeface="+mj-ea"/>
                <a:cs typeface="+mj-cs"/>
              </a:defRPr>
            </a:lvl1pPr>
            <a:lvl2pPr>
              <a:defRPr lang="en-US" smtClean="0"/>
            </a:lvl2pPr>
            <a:lvl3pPr>
              <a:defRPr lang="en-US" smtClean="0"/>
            </a:lvl3pPr>
            <a:lvl4pPr>
              <a:defRPr lang="en-US" smtClean="0"/>
            </a:lvl4pPr>
            <a:lvl5pPr>
              <a:defRPr lang="en-US"/>
            </a:lvl5pPr>
          </a:lstStyle>
          <a:p>
            <a:pPr lvl="0">
              <a:spcBef>
                <a:spcPct val="0"/>
              </a:spcBef>
            </a:pPr>
            <a:r>
              <a:rPr lang="en-US"/>
              <a:t>#</a:t>
            </a:r>
          </a:p>
        </p:txBody>
      </p:sp>
    </p:spTree>
    <p:extLst>
      <p:ext uri="{BB962C8B-B14F-4D97-AF65-F5344CB8AC3E}">
        <p14:creationId xmlns:p14="http://schemas.microsoft.com/office/powerpoint/2010/main" val="13328315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214F-39AC-D24D-95A3-0E66098A5F5A}"/>
              </a:ext>
            </a:extLst>
          </p:cNvPr>
          <p:cNvSpPr>
            <a:spLocks noGrp="1"/>
          </p:cNvSpPr>
          <p:nvPr>
            <p:ph type="title"/>
          </p:nvPr>
        </p:nvSpPr>
        <p:spPr/>
        <p:txBody>
          <a:bodyPr/>
          <a:lstStyle/>
          <a:p>
            <a:r>
              <a:rPr lang="en-US"/>
              <a:t>Click to edit Master title style</a:t>
            </a:r>
            <a:endParaRPr lang="x-none"/>
          </a:p>
        </p:txBody>
      </p:sp>
      <p:sp>
        <p:nvSpPr>
          <p:cNvPr id="5" name="Rectangle 4">
            <a:extLst>
              <a:ext uri="{FF2B5EF4-FFF2-40B4-BE49-F238E27FC236}">
                <a16:creationId xmlns:a16="http://schemas.microsoft.com/office/drawing/2014/main" id="{39F48775-E26A-E342-A13A-FADAA4637FFF}"/>
              </a:ext>
            </a:extLst>
          </p:cNvPr>
          <p:cNvSpPr/>
          <p:nvPr userDrawn="1"/>
        </p:nvSpPr>
        <p:spPr>
          <a:xfrm>
            <a:off x="11394141" y="6338047"/>
            <a:ext cx="349624" cy="3328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6" name="TextBox 5">
            <a:extLst>
              <a:ext uri="{FF2B5EF4-FFF2-40B4-BE49-F238E27FC236}">
                <a16:creationId xmlns:a16="http://schemas.microsoft.com/office/drawing/2014/main" id="{7C9E2C00-31F7-B442-9F05-4A79E9075F95}"/>
              </a:ext>
            </a:extLst>
          </p:cNvPr>
          <p:cNvSpPr txBox="1"/>
          <p:nvPr userDrawn="1"/>
        </p:nvSpPr>
        <p:spPr>
          <a:xfrm>
            <a:off x="11242079" y="6450495"/>
            <a:ext cx="356840" cy="224588"/>
          </a:xfrm>
          <a:prstGeom prst="rect">
            <a:avLst/>
          </a:prstGeom>
        </p:spPr>
        <p:txBody>
          <a:bodyPr vert="horz" lIns="0" tIns="45720" rIns="0" bIns="45720" rtlCol="0" anchor="ctr"/>
          <a:lstStyle>
            <a:defPPr>
              <a:defRPr lang="en-US"/>
            </a:defPPr>
            <a:lvl1pPr algn="r">
              <a:defRPr sz="800"/>
            </a:lvl1pPr>
          </a:lstStyle>
          <a:p>
            <a:pPr lvl="0" algn="r"/>
            <a:fld id="{965A9741-32FB-9942-AAE4-37C9D12D3D1F}" type="slidenum">
              <a:rPr lang="en-US" sz="1100" b="0" smtClean="0">
                <a:solidFill>
                  <a:schemeClr val="bg1"/>
                </a:solidFill>
              </a:rPr>
              <a:pPr lvl="0" algn="r"/>
              <a:t>‹#›</a:t>
            </a:fld>
            <a:endParaRPr lang="en-US" sz="1600" b="0">
              <a:solidFill>
                <a:schemeClr val="bg1"/>
              </a:solidFill>
            </a:endParaRPr>
          </a:p>
        </p:txBody>
      </p:sp>
    </p:spTree>
    <p:extLst>
      <p:ext uri="{BB962C8B-B14F-4D97-AF65-F5344CB8AC3E}">
        <p14:creationId xmlns:p14="http://schemas.microsoft.com/office/powerpoint/2010/main" val="1761977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DAD9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214F-39AC-D24D-95A3-0E66098A5F5A}"/>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x-none"/>
          </a:p>
        </p:txBody>
      </p:sp>
    </p:spTree>
    <p:extLst>
      <p:ext uri="{BB962C8B-B14F-4D97-AF65-F5344CB8AC3E}">
        <p14:creationId xmlns:p14="http://schemas.microsoft.com/office/powerpoint/2010/main" val="2540434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ack page SA">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2ECB64ED-C0F8-DE4F-B854-B310C751D5E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90839" y="2789674"/>
            <a:ext cx="3010322" cy="1278652"/>
          </a:xfrm>
          <a:prstGeom prst="rect">
            <a:avLst/>
          </a:prstGeom>
        </p:spPr>
      </p:pic>
    </p:spTree>
    <p:extLst>
      <p:ext uri="{BB962C8B-B14F-4D97-AF65-F5344CB8AC3E}">
        <p14:creationId xmlns:p14="http://schemas.microsoft.com/office/powerpoint/2010/main" val="1565216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34" name="Picture 33" descr="Logo&#10;&#10;Description automatically generated">
            <a:extLst>
              <a:ext uri="{FF2B5EF4-FFF2-40B4-BE49-F238E27FC236}">
                <a16:creationId xmlns:a16="http://schemas.microsoft.com/office/drawing/2014/main" id="{DE1B2F36-842C-6C44-A472-1E9CD4B7013C}"/>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158023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1_cover saudi aramco 1">
    <p:bg>
      <p:bgPr>
        <a:solidFill>
          <a:schemeClr val="accent4"/>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7" name="Picture 6" descr="Logo&#10;&#10;Description automatically generated">
            <a:extLst>
              <a:ext uri="{FF2B5EF4-FFF2-40B4-BE49-F238E27FC236}">
                <a16:creationId xmlns:a16="http://schemas.microsoft.com/office/drawing/2014/main" id="{AC4C5A60-201E-7F47-A5BB-08ED6F944573}"/>
              </a:ext>
            </a:extLst>
          </p:cNvPr>
          <p:cNvPicPr>
            <a:picLocks noChangeAspect="1"/>
          </p:cNvPicPr>
          <p:nvPr userDrawn="1"/>
        </p:nvPicPr>
        <p:blipFill rotWithShape="1">
          <a:blip r:embed="rId4"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15761296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2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6" name="Picture 5">
            <a:extLst>
              <a:ext uri="{FF2B5EF4-FFF2-40B4-BE49-F238E27FC236}">
                <a16:creationId xmlns:a16="http://schemas.microsoft.com/office/drawing/2014/main" id="{EE770FE0-791A-2443-B219-80E96310754B}"/>
              </a:ext>
            </a:extLst>
          </p:cNvPr>
          <p:cNvPicPr>
            <a:picLocks noChangeAspect="1"/>
          </p:cNvPicPr>
          <p:nvPr userDrawn="1"/>
        </p:nvPicPr>
        <p:blipFill rotWithShape="1">
          <a:blip r:embed="rId3" cstate="email">
            <a:alphaModFix amt="25000"/>
            <a:extLst>
              <a:ext uri="{28A0092B-C50C-407E-A947-70E740481C1C}">
                <a14:useLocalDpi xmlns:a14="http://schemas.microsoft.com/office/drawing/2010/main"/>
              </a:ext>
            </a:extLst>
          </a:blip>
          <a:srcRect/>
          <a:stretch/>
        </p:blipFill>
        <p:spPr>
          <a:xfrm>
            <a:off x="0" y="4845132"/>
            <a:ext cx="12192000" cy="2012868"/>
          </a:xfrm>
          <a:prstGeom prst="rect">
            <a:avLst/>
          </a:prstGeom>
        </p:spPr>
      </p:pic>
      <p:pic>
        <p:nvPicPr>
          <p:cNvPr id="7" name="Picture 6" descr="Logo&#10;&#10;Description automatically generated">
            <a:extLst>
              <a:ext uri="{FF2B5EF4-FFF2-40B4-BE49-F238E27FC236}">
                <a16:creationId xmlns:a16="http://schemas.microsoft.com/office/drawing/2014/main" id="{5E8041CA-4EA1-E442-A9D0-F4EEA5588C77}"/>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40260085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9_cover saudi aramco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10" name="Picture 9" descr="Logo&#10;&#10;Description automatically generated">
            <a:extLst>
              <a:ext uri="{FF2B5EF4-FFF2-40B4-BE49-F238E27FC236}">
                <a16:creationId xmlns:a16="http://schemas.microsoft.com/office/drawing/2014/main" id="{E857F10B-E624-E544-AC51-A57B89EF84FE}"/>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35998475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11_cover saudi aramco 1">
    <p:bg>
      <p:bgPr>
        <a:solidFill>
          <a:schemeClr val="accent4"/>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7" name="Picture 6" descr="Logo&#10;&#10;Description automatically generated">
            <a:extLst>
              <a:ext uri="{FF2B5EF4-FFF2-40B4-BE49-F238E27FC236}">
                <a16:creationId xmlns:a16="http://schemas.microsoft.com/office/drawing/2014/main" id="{AC4C5A60-201E-7F47-A5BB-08ED6F944573}"/>
              </a:ext>
            </a:extLst>
          </p:cNvPr>
          <p:cNvPicPr>
            <a:picLocks noChangeAspect="1"/>
          </p:cNvPicPr>
          <p:nvPr userDrawn="1"/>
        </p:nvPicPr>
        <p:blipFill rotWithShape="1">
          <a:blip r:embed="rId4"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431199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15_cover saudi aramco 1">
    <p:bg>
      <p:bgPr>
        <a:solidFill>
          <a:srgbClr val="0E369A"/>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7" name="Picture 6">
            <a:extLst>
              <a:ext uri="{FF2B5EF4-FFF2-40B4-BE49-F238E27FC236}">
                <a16:creationId xmlns:a16="http://schemas.microsoft.com/office/drawing/2014/main" id="{D21632BF-2198-3E4D-9553-3E73FE614081}"/>
              </a:ext>
            </a:extLst>
          </p:cNvPr>
          <p:cNvPicPr>
            <a:picLocks noChangeAspect="1"/>
          </p:cNvPicPr>
          <p:nvPr userDrawn="1"/>
        </p:nvPicPr>
        <p:blipFill rotWithShape="1">
          <a:blip r:embed="rId3" cstate="email">
            <a:alphaModFix amt="30000"/>
            <a:extLst>
              <a:ext uri="{28A0092B-C50C-407E-A947-70E740481C1C}">
                <a14:useLocalDpi xmlns:a14="http://schemas.microsoft.com/office/drawing/2010/main"/>
              </a:ext>
            </a:extLst>
          </a:blip>
          <a:srcRect/>
          <a:stretch/>
        </p:blipFill>
        <p:spPr>
          <a:xfrm>
            <a:off x="0" y="4845132"/>
            <a:ext cx="12192000" cy="2012868"/>
          </a:xfrm>
          <a:prstGeom prst="rect">
            <a:avLst/>
          </a:prstGeom>
        </p:spPr>
      </p:pic>
      <p:pic>
        <p:nvPicPr>
          <p:cNvPr id="8" name="Picture 7" descr="Logo&#10;&#10;Description automatically generated">
            <a:extLst>
              <a:ext uri="{FF2B5EF4-FFF2-40B4-BE49-F238E27FC236}">
                <a16:creationId xmlns:a16="http://schemas.microsoft.com/office/drawing/2014/main" id="{61965BE5-D421-4F45-88A0-546A83AA9E53}"/>
              </a:ext>
            </a:extLst>
          </p:cNvPr>
          <p:cNvPicPr>
            <a:picLocks noChangeAspect="1"/>
          </p:cNvPicPr>
          <p:nvPr userDrawn="1"/>
        </p:nvPicPr>
        <p:blipFill rotWithShape="1">
          <a:blip r:embed="rId4"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3897692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4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17" name="Picture 16" descr="A picture containing icon&#10;&#10;Description automatically generated">
            <a:extLst>
              <a:ext uri="{FF2B5EF4-FFF2-40B4-BE49-F238E27FC236}">
                <a16:creationId xmlns:a16="http://schemas.microsoft.com/office/drawing/2014/main" id="{72500BB0-9A22-8B42-98AD-E49CE994A6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64636" y="0"/>
            <a:ext cx="12192000" cy="6858000"/>
          </a:xfrm>
          <a:prstGeom prst="rect">
            <a:avLst/>
          </a:prstGeom>
        </p:spPr>
      </p:pic>
    </p:spTree>
    <p:extLst>
      <p:ext uri="{BB962C8B-B14F-4D97-AF65-F5344CB8AC3E}">
        <p14:creationId xmlns:p14="http://schemas.microsoft.com/office/powerpoint/2010/main" val="30333329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10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56D2D19-7FA3-0D4B-BD89-8FB6E4E6BBDE}"/>
              </a:ext>
            </a:extLst>
          </p:cNvPr>
          <p:cNvPicPr>
            <a:picLocks noChangeAspect="1"/>
          </p:cNvPicPr>
          <p:nvPr userDrawn="1"/>
        </p:nvPicPr>
        <p:blipFill>
          <a:blip r:embed="rId3" cstate="email">
            <a:alphaModFix amt="25000"/>
            <a:extLst>
              <a:ext uri="{28A0092B-C50C-407E-A947-70E740481C1C}">
                <a14:useLocalDpi xmlns:a14="http://schemas.microsoft.com/office/drawing/2010/main"/>
              </a:ext>
            </a:extLst>
          </a:blip>
          <a:stretch>
            <a:fillRect/>
          </a:stretch>
        </p:blipFill>
        <p:spPr>
          <a:xfrm>
            <a:off x="-9464636" y="0"/>
            <a:ext cx="12192000" cy="6858000"/>
          </a:xfrm>
          <a:prstGeom prst="rect">
            <a:avLst/>
          </a:prstGeom>
        </p:spPr>
      </p:pic>
    </p:spTree>
    <p:extLst>
      <p:ext uri="{BB962C8B-B14F-4D97-AF65-F5344CB8AC3E}">
        <p14:creationId xmlns:p14="http://schemas.microsoft.com/office/powerpoint/2010/main" val="4924762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2_cover saudi aramco 1">
    <p:bg>
      <p:bgPr>
        <a:solidFill>
          <a:srgbClr val="90BA38"/>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58050"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758051"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38439323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13_cover saudi aramco 1">
    <p:bg>
      <p:bgPr>
        <a:solidFill>
          <a:srgbClr val="90BA38"/>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C3C5491E-CCE9-6D40-866C-218BFB4409FD}"/>
              </a:ext>
            </a:extLst>
          </p:cNvPr>
          <p:cNvPicPr>
            <a:picLocks noChangeAspect="1"/>
          </p:cNvPicPr>
          <p:nvPr userDrawn="1"/>
        </p:nvPicPr>
        <p:blipFill rotWithShape="1">
          <a:blip r:embed="rId3" cstate="email">
            <a:alphaModFix amt="30000"/>
            <a:extLst>
              <a:ext uri="{28A0092B-C50C-407E-A947-70E740481C1C}">
                <a14:useLocalDpi xmlns:a14="http://schemas.microsoft.com/office/drawing/2010/main"/>
              </a:ext>
            </a:extLst>
          </a:blip>
          <a:srcRect/>
          <a:stretch/>
        </p:blipFill>
        <p:spPr>
          <a:xfrm>
            <a:off x="0" y="0"/>
            <a:ext cx="2727364" cy="6858000"/>
          </a:xfrm>
          <a:prstGeom prst="rect">
            <a:avLst/>
          </a:prstGeom>
        </p:spPr>
      </p:pic>
    </p:spTree>
    <p:extLst>
      <p:ext uri="{BB962C8B-B14F-4D97-AF65-F5344CB8AC3E}">
        <p14:creationId xmlns:p14="http://schemas.microsoft.com/office/powerpoint/2010/main" val="30584428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14_cover saudi aramco 1">
    <p:bg>
      <p:bgPr>
        <a:solidFill>
          <a:schemeClr val="accent2"/>
        </a:solidFill>
        <a:effectLst/>
      </p:bgPr>
    </p:bg>
    <p:spTree>
      <p:nvGrpSpPr>
        <p:cNvPr id="1" name=""/>
        <p:cNvGrpSpPr/>
        <p:nvPr/>
      </p:nvGrpSpPr>
      <p:grpSpPr>
        <a:xfrm>
          <a:off x="0" y="0"/>
          <a:ext cx="0" cy="0"/>
          <a:chOff x="0" y="0"/>
          <a:chExt cx="0" cy="0"/>
        </a:xfrm>
      </p:grpSpPr>
      <p:pic>
        <p:nvPicPr>
          <p:cNvPr id="11" name="Picture 10" descr="A picture containing icon&#10;&#10;Description automatically generated">
            <a:extLst>
              <a:ext uri="{FF2B5EF4-FFF2-40B4-BE49-F238E27FC236}">
                <a16:creationId xmlns:a16="http://schemas.microsoft.com/office/drawing/2014/main" id="{58A682DA-DC4E-3943-9927-D2C447613377}"/>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8775076" y="21195"/>
            <a:ext cx="3416924" cy="8591910"/>
          </a:xfrm>
          <a:prstGeom prst="rect">
            <a:avLst/>
          </a:prstGeom>
        </p:spPr>
      </p:pic>
      <p:sp>
        <p:nvSpPr>
          <p:cNvPr id="2" name="Title 1"/>
          <p:cNvSpPr>
            <a:spLocks noGrp="1"/>
          </p:cNvSpPr>
          <p:nvPr userDrawn="1">
            <p:ph type="ctrTitle" hasCustomPrompt="1"/>
          </p:nvPr>
        </p:nvSpPr>
        <p:spPr>
          <a:xfrm>
            <a:off x="986191"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986192"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1396442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1_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a:stretch/>
        </p:blipFill>
        <p:spPr>
          <a:xfrm>
            <a:off x="0" y="4845132"/>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pic>
        <p:nvPicPr>
          <p:cNvPr id="8" name="Picture 7" descr="Logo&#10;&#10;Description automatically generated">
            <a:extLst>
              <a:ext uri="{FF2B5EF4-FFF2-40B4-BE49-F238E27FC236}">
                <a16:creationId xmlns:a16="http://schemas.microsoft.com/office/drawing/2014/main" id="{B237E18D-579E-EF48-9592-1A7AA828C25C}"/>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374789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5_cover saudi aramco 1">
    <p:bg>
      <p:bgPr>
        <a:solidFill>
          <a:srgbClr val="0E369A"/>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0D1DB5F8-D092-4048-BCFF-8764D7DE3B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079677" y="-121024"/>
            <a:ext cx="1061662" cy="1612668"/>
          </a:xfrm>
          <a:prstGeom prst="rect">
            <a:avLst/>
          </a:prstGeom>
        </p:spPr>
      </p:pic>
      <p:pic>
        <p:nvPicPr>
          <p:cNvPr id="7" name="Picture 6">
            <a:extLst>
              <a:ext uri="{FF2B5EF4-FFF2-40B4-BE49-F238E27FC236}">
                <a16:creationId xmlns:a16="http://schemas.microsoft.com/office/drawing/2014/main" id="{D21632BF-2198-3E4D-9553-3E73FE614081}"/>
              </a:ext>
            </a:extLst>
          </p:cNvPr>
          <p:cNvPicPr>
            <a:picLocks noChangeAspect="1"/>
          </p:cNvPicPr>
          <p:nvPr userDrawn="1"/>
        </p:nvPicPr>
        <p:blipFill rotWithShape="1">
          <a:blip r:embed="rId3" cstate="email">
            <a:alphaModFix amt="30000"/>
            <a:extLst>
              <a:ext uri="{28A0092B-C50C-407E-A947-70E740481C1C}">
                <a14:useLocalDpi xmlns:a14="http://schemas.microsoft.com/office/drawing/2010/main"/>
              </a:ext>
            </a:extLst>
          </a:blip>
          <a:srcRect/>
          <a:stretch/>
        </p:blipFill>
        <p:spPr>
          <a:xfrm>
            <a:off x="0" y="4845132"/>
            <a:ext cx="12192000" cy="2012868"/>
          </a:xfrm>
          <a:prstGeom prst="rect">
            <a:avLst/>
          </a:prstGeom>
        </p:spPr>
      </p:pic>
      <p:pic>
        <p:nvPicPr>
          <p:cNvPr id="8" name="Picture 7" descr="Logo&#10;&#10;Description automatically generated">
            <a:extLst>
              <a:ext uri="{FF2B5EF4-FFF2-40B4-BE49-F238E27FC236}">
                <a16:creationId xmlns:a16="http://schemas.microsoft.com/office/drawing/2014/main" id="{61965BE5-D421-4F45-88A0-546A83AA9E53}"/>
              </a:ext>
            </a:extLst>
          </p:cNvPr>
          <p:cNvPicPr>
            <a:picLocks noChangeAspect="1"/>
          </p:cNvPicPr>
          <p:nvPr userDrawn="1"/>
        </p:nvPicPr>
        <p:blipFill rotWithShape="1">
          <a:blip r:embed="rId4" cstate="email">
            <a:biLevel thresh="25000"/>
            <a:extLst>
              <a:ext uri="{28A0092B-C50C-407E-A947-70E740481C1C}">
                <a14:useLocalDpi xmlns:a14="http://schemas.microsoft.com/office/drawing/2010/main"/>
              </a:ext>
            </a:extLst>
          </a:blip>
          <a:srcRect/>
          <a:stretch/>
        </p:blipFill>
        <p:spPr>
          <a:xfrm>
            <a:off x="9500261" y="205129"/>
            <a:ext cx="1579416" cy="1054980"/>
          </a:xfrm>
          <a:prstGeom prst="rect">
            <a:avLst/>
          </a:prstGeom>
        </p:spPr>
      </p:pic>
    </p:spTree>
    <p:extLst>
      <p:ext uri="{BB962C8B-B14F-4D97-AF65-F5344CB8AC3E}">
        <p14:creationId xmlns:p14="http://schemas.microsoft.com/office/powerpoint/2010/main" val="1361815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5_cover saudi aramco 1">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DF6FF03-90B8-4341-A457-5E9BDB13D866}"/>
              </a:ext>
            </a:extLst>
          </p:cNvPr>
          <p:cNvPicPr>
            <a:picLocks noChangeAspect="1"/>
          </p:cNvPicPr>
          <p:nvPr userDrawn="1"/>
        </p:nvPicPr>
        <p:blipFill rotWithShape="1">
          <a:blip r:embed="rId2" cstate="email">
            <a:alphaModFix amt="25000"/>
            <a:extLst>
              <a:ext uri="{28A0092B-C50C-407E-A947-70E740481C1C}">
                <a14:useLocalDpi xmlns:a14="http://schemas.microsoft.com/office/drawing/2010/main"/>
              </a:ext>
            </a:extLst>
          </a:blip>
          <a:srcRect/>
          <a:stretch/>
        </p:blipFill>
        <p:spPr>
          <a:xfrm>
            <a:off x="0" y="4857007"/>
            <a:ext cx="12192000" cy="2012868"/>
          </a:xfrm>
          <a:prstGeom prst="rect">
            <a:avLst/>
          </a:prstGeom>
        </p:spPr>
      </p:pic>
      <p:sp>
        <p:nvSpPr>
          <p:cNvPr id="2" name="Title 1"/>
          <p:cNvSpPr>
            <a:spLocks noGrp="1"/>
          </p:cNvSpPr>
          <p:nvPr userDrawn="1">
            <p:ph type="ctrTitle" hasCustomPrompt="1"/>
          </p:nvPr>
        </p:nvSpPr>
        <p:spPr>
          <a:xfrm>
            <a:off x="820724" y="1778387"/>
            <a:ext cx="10974916"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20725" y="3641577"/>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079677" y="205129"/>
            <a:ext cx="904315" cy="1054980"/>
          </a:xfrm>
          <a:prstGeom prst="rect">
            <a:avLst/>
          </a:prstGeom>
        </p:spPr>
      </p:pic>
    </p:spTree>
    <p:extLst>
      <p:ext uri="{BB962C8B-B14F-4D97-AF65-F5344CB8AC3E}">
        <p14:creationId xmlns:p14="http://schemas.microsoft.com/office/powerpoint/2010/main" val="92777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7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4D0574D7-3BB1-684C-9E31-9220B8AA4E52}"/>
              </a:ext>
            </a:extLst>
          </p:cNvPr>
          <p:cNvPicPr>
            <a:picLocks noChangeAspect="1"/>
          </p:cNvPicPr>
          <p:nvPr userDrawn="1"/>
        </p:nvPicPr>
        <p:blipFill rotWithShape="1">
          <a:blip r:embed="rId3" cstate="email">
            <a:alphaModFix amt="25000"/>
            <a:extLst>
              <a:ext uri="{28A0092B-C50C-407E-A947-70E740481C1C}">
                <a14:useLocalDpi xmlns:a14="http://schemas.microsoft.com/office/drawing/2010/main"/>
              </a:ext>
            </a:extLst>
          </a:blip>
          <a:srcRect/>
          <a:stretch/>
        </p:blipFill>
        <p:spPr>
          <a:xfrm>
            <a:off x="-11875" y="0"/>
            <a:ext cx="2909454" cy="7315868"/>
          </a:xfrm>
          <a:prstGeom prst="rect">
            <a:avLst/>
          </a:prstGeom>
        </p:spPr>
      </p:pic>
    </p:spTree>
    <p:extLst>
      <p:ext uri="{BB962C8B-B14F-4D97-AF65-F5344CB8AC3E}">
        <p14:creationId xmlns:p14="http://schemas.microsoft.com/office/powerpoint/2010/main" val="34484904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6_cover saudi aramco 1">
    <p:spTree>
      <p:nvGrpSpPr>
        <p:cNvPr id="1" name=""/>
        <p:cNvGrpSpPr/>
        <p:nvPr/>
      </p:nvGrpSpPr>
      <p:grpSpPr>
        <a:xfrm>
          <a:off x="0" y="0"/>
          <a:ext cx="0" cy="0"/>
          <a:chOff x="0" y="0"/>
          <a:chExt cx="0" cy="0"/>
        </a:xfrm>
      </p:grpSpPr>
      <p:pic>
        <p:nvPicPr>
          <p:cNvPr id="6" name="Picture 5" descr="A picture containing icon&#10;&#10;Description automatically generated">
            <a:extLst>
              <a:ext uri="{FF2B5EF4-FFF2-40B4-BE49-F238E27FC236}">
                <a16:creationId xmlns:a16="http://schemas.microsoft.com/office/drawing/2014/main" id="{960CD815-0E55-D746-9005-4000F2BC78F7}"/>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8633361" y="0"/>
            <a:ext cx="3558639" cy="6858000"/>
          </a:xfrm>
          <a:prstGeom prst="rect">
            <a:avLst/>
          </a:prstGeom>
        </p:spPr>
      </p:pic>
      <p:sp>
        <p:nvSpPr>
          <p:cNvPr id="2" name="Title 1"/>
          <p:cNvSpPr>
            <a:spLocks noGrp="1"/>
          </p:cNvSpPr>
          <p:nvPr userDrawn="1">
            <p:ph type="ctrTitle" hasCustomPrompt="1"/>
          </p:nvPr>
        </p:nvSpPr>
        <p:spPr>
          <a:xfrm>
            <a:off x="856350" y="3179618"/>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856351" y="5042808"/>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spTree>
    <p:extLst>
      <p:ext uri="{BB962C8B-B14F-4D97-AF65-F5344CB8AC3E}">
        <p14:creationId xmlns:p14="http://schemas.microsoft.com/office/powerpoint/2010/main" val="24900001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8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10" name="Picture 9">
            <a:extLst>
              <a:ext uri="{FF2B5EF4-FFF2-40B4-BE49-F238E27FC236}">
                <a16:creationId xmlns:a16="http://schemas.microsoft.com/office/drawing/2014/main" id="{F51B4B12-1D28-4247-9B5B-A029BCF20BB3}"/>
              </a:ext>
            </a:extLst>
          </p:cNvPr>
          <p:cNvPicPr>
            <a:picLocks noChangeAspect="1"/>
          </p:cNvPicPr>
          <p:nvPr userDrawn="1"/>
        </p:nvPicPr>
        <p:blipFill rotWithShape="1">
          <a:blip r:embed="rId3" cstate="screen">
            <a:alphaModFix amt="20000"/>
            <a:extLst>
              <a:ext uri="{28A0092B-C50C-407E-A947-70E740481C1C}">
                <a14:useLocalDpi xmlns:a14="http://schemas.microsoft.com/office/drawing/2010/main"/>
              </a:ext>
            </a:extLst>
          </a:blip>
          <a:srcRect t="-549"/>
          <a:stretch/>
        </p:blipFill>
        <p:spPr>
          <a:xfrm>
            <a:off x="-11874" y="-47501"/>
            <a:ext cx="2916276" cy="4928260"/>
          </a:xfrm>
          <a:prstGeom prst="rect">
            <a:avLst/>
          </a:prstGeom>
        </p:spPr>
      </p:pic>
    </p:spTree>
    <p:extLst>
      <p:ext uri="{BB962C8B-B14F-4D97-AF65-F5344CB8AC3E}">
        <p14:creationId xmlns:p14="http://schemas.microsoft.com/office/powerpoint/2010/main" val="2783294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261F0E5-C61D-FABB-CFD1-400D563538F2}"/>
              </a:ext>
            </a:extLst>
          </p:cNvPr>
          <p:cNvSpPr>
            <a:spLocks noGrp="1"/>
          </p:cNvSpPr>
          <p:nvPr>
            <p:ph type="title"/>
          </p:nvPr>
        </p:nvSpPr>
        <p:spPr>
          <a:xfrm>
            <a:off x="523519" y="274639"/>
            <a:ext cx="11176312" cy="824221"/>
          </a:xfrm>
          <a:prstGeom prst="rect">
            <a:avLst/>
          </a:prstGeom>
        </p:spPr>
        <p:txBody>
          <a:bodyPr vert="horz" lIns="0" tIns="45720" rIns="0" bIns="45720" rtlCol="0" anchor="t">
            <a:noAutofit/>
          </a:bodyPr>
          <a:lstStyle/>
          <a:p>
            <a:r>
              <a:rPr lang="en-US"/>
              <a:t>Click to edit Master title style</a:t>
            </a:r>
          </a:p>
        </p:txBody>
      </p:sp>
    </p:spTree>
    <p:extLst>
      <p:ext uri="{BB962C8B-B14F-4D97-AF65-F5344CB8AC3E}">
        <p14:creationId xmlns:p14="http://schemas.microsoft.com/office/powerpoint/2010/main" val="7761944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4183674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286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518" y="1480499"/>
            <a:ext cx="11088515" cy="4566704"/>
          </a:xfrm>
        </p:spPr>
        <p:txBody>
          <a:bodyPr/>
          <a:lstStyle>
            <a:lvl1pPr marL="457200" indent="-457200">
              <a:spcBef>
                <a:spcPts val="1400"/>
              </a:spcBef>
              <a:buFont typeface="+mj-lt"/>
              <a:buAutoNum type="arabicPeriod"/>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15" name="Title Placeholder 1">
            <a:extLst>
              <a:ext uri="{FF2B5EF4-FFF2-40B4-BE49-F238E27FC236}">
                <a16:creationId xmlns:a16="http://schemas.microsoft.com/office/drawing/2014/main" id="{873A9393-24F1-93EC-9597-BDE975418E98}"/>
              </a:ext>
            </a:extLst>
          </p:cNvPr>
          <p:cNvSpPr>
            <a:spLocks noGrp="1"/>
          </p:cNvSpPr>
          <p:nvPr>
            <p:ph type="title"/>
          </p:nvPr>
        </p:nvSpPr>
        <p:spPr>
          <a:xfrm>
            <a:off x="523519" y="274639"/>
            <a:ext cx="11176312" cy="824221"/>
          </a:xfrm>
          <a:prstGeom prst="rect">
            <a:avLst/>
          </a:prstGeom>
        </p:spPr>
        <p:txBody>
          <a:bodyPr vert="horz" lIns="0" tIns="45720" rIns="0" bIns="45720" rtlCol="0" anchor="t">
            <a:noAutofit/>
          </a:bodyPr>
          <a:lstStyle/>
          <a:p>
            <a:r>
              <a:rPr lang="en-US"/>
              <a:t>Click to edit Master title style</a:t>
            </a:r>
          </a:p>
        </p:txBody>
      </p:sp>
    </p:spTree>
    <p:extLst>
      <p:ext uri="{BB962C8B-B14F-4D97-AF65-F5344CB8AC3E}">
        <p14:creationId xmlns:p14="http://schemas.microsoft.com/office/powerpoint/2010/main" val="22010585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3"/>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00E507F-D9DA-312B-33AC-9731826644A4}"/>
              </a:ext>
            </a:extLst>
          </p:cNvPr>
          <p:cNvSpPr>
            <a:spLocks noGrp="1"/>
          </p:cNvSpPr>
          <p:nvPr>
            <p:ph type="title"/>
          </p:nvPr>
        </p:nvSpPr>
        <p:spPr>
          <a:xfrm>
            <a:off x="523519" y="274639"/>
            <a:ext cx="11176312" cy="824221"/>
          </a:xfrm>
          <a:prstGeom prst="rect">
            <a:avLst/>
          </a:prstGeom>
        </p:spPr>
        <p:txBody>
          <a:bodyPr vert="horz" lIns="0" tIns="45720" rIns="0" bIns="45720" rtlCol="0" anchor="t">
            <a:noAutofit/>
          </a:bodyPr>
          <a:lstStyle/>
          <a:p>
            <a:r>
              <a:rPr lang="en-US"/>
              <a:t>Click to edit Master title style</a:t>
            </a:r>
          </a:p>
        </p:txBody>
      </p:sp>
    </p:spTree>
    <p:extLst>
      <p:ext uri="{BB962C8B-B14F-4D97-AF65-F5344CB8AC3E}">
        <p14:creationId xmlns:p14="http://schemas.microsoft.com/office/powerpoint/2010/main" val="12110841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ack page SA">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2ECB64ED-C0F8-DE4F-B854-B310C751D5E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90839" y="2789674"/>
            <a:ext cx="3010322" cy="1278652"/>
          </a:xfrm>
          <a:prstGeom prst="rect">
            <a:avLst/>
          </a:prstGeom>
        </p:spPr>
      </p:pic>
    </p:spTree>
    <p:extLst>
      <p:ext uri="{BB962C8B-B14F-4D97-AF65-F5344CB8AC3E}">
        <p14:creationId xmlns:p14="http://schemas.microsoft.com/office/powerpoint/2010/main" val="403446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4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17" name="Picture 16" descr="A picture containing icon&#10;&#10;Description automatically generated">
            <a:extLst>
              <a:ext uri="{FF2B5EF4-FFF2-40B4-BE49-F238E27FC236}">
                <a16:creationId xmlns:a16="http://schemas.microsoft.com/office/drawing/2014/main" id="{72500BB0-9A22-8B42-98AD-E49CE994A6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64636" y="0"/>
            <a:ext cx="12192000" cy="6858000"/>
          </a:xfrm>
          <a:prstGeom prst="rect">
            <a:avLst/>
          </a:prstGeom>
        </p:spPr>
      </p:pic>
    </p:spTree>
    <p:extLst>
      <p:ext uri="{BB962C8B-B14F-4D97-AF65-F5344CB8AC3E}">
        <p14:creationId xmlns:p14="http://schemas.microsoft.com/office/powerpoint/2010/main" val="27007527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5" name="Title Placeholder 1">
            <a:extLst>
              <a:ext uri="{FF2B5EF4-FFF2-40B4-BE49-F238E27FC236}">
                <a16:creationId xmlns:a16="http://schemas.microsoft.com/office/drawing/2014/main" id="{031EAA9D-7BAC-1CF1-6DE5-FD862F6BCD16}"/>
              </a:ext>
            </a:extLst>
          </p:cNvPr>
          <p:cNvSpPr>
            <a:spLocks noGrp="1"/>
          </p:cNvSpPr>
          <p:nvPr>
            <p:ph type="title"/>
          </p:nvPr>
        </p:nvSpPr>
        <p:spPr>
          <a:xfrm>
            <a:off x="523519" y="274639"/>
            <a:ext cx="11176312" cy="824221"/>
          </a:xfrm>
          <a:prstGeom prst="rect">
            <a:avLst/>
          </a:prstGeom>
        </p:spPr>
        <p:txBody>
          <a:bodyPr vert="horz" lIns="0" tIns="45720" rIns="0" bIns="45720" rtlCol="0" anchor="t">
            <a:noAutofit/>
          </a:bodyPr>
          <a:lstStyle/>
          <a:p>
            <a:r>
              <a:rPr lang="en-US"/>
              <a:t>Click to edit Master title style</a:t>
            </a:r>
          </a:p>
        </p:txBody>
      </p:sp>
    </p:spTree>
    <p:extLst>
      <p:ext uri="{BB962C8B-B14F-4D97-AF65-F5344CB8AC3E}">
        <p14:creationId xmlns:p14="http://schemas.microsoft.com/office/powerpoint/2010/main" val="213966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0_cover saudi aramco 1">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tx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rgbClr val="5556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8" name="Picture 27" descr="Logo&#10;&#10;Description automatically generated">
            <a:extLst>
              <a:ext uri="{FF2B5EF4-FFF2-40B4-BE49-F238E27FC236}">
                <a16:creationId xmlns:a16="http://schemas.microsoft.com/office/drawing/2014/main" id="{71EFCC7B-9412-284F-8DAD-AFA989DA81C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205129"/>
            <a:ext cx="2483732" cy="1054980"/>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56D2D19-7FA3-0D4B-BD89-8FB6E4E6BBDE}"/>
              </a:ext>
            </a:extLst>
          </p:cNvPr>
          <p:cNvPicPr>
            <a:picLocks noChangeAspect="1"/>
          </p:cNvPicPr>
          <p:nvPr userDrawn="1"/>
        </p:nvPicPr>
        <p:blipFill>
          <a:blip r:embed="rId3" cstate="email">
            <a:alphaModFix amt="25000"/>
            <a:extLst>
              <a:ext uri="{28A0092B-C50C-407E-A947-70E740481C1C}">
                <a14:useLocalDpi xmlns:a14="http://schemas.microsoft.com/office/drawing/2010/main"/>
              </a:ext>
            </a:extLst>
          </a:blip>
          <a:stretch>
            <a:fillRect/>
          </a:stretch>
        </p:blipFill>
        <p:spPr>
          <a:xfrm>
            <a:off x="-9464636" y="0"/>
            <a:ext cx="12192000" cy="6858000"/>
          </a:xfrm>
          <a:prstGeom prst="rect">
            <a:avLst/>
          </a:prstGeom>
        </p:spPr>
      </p:pic>
    </p:spTree>
    <p:extLst>
      <p:ext uri="{BB962C8B-B14F-4D97-AF65-F5344CB8AC3E}">
        <p14:creationId xmlns:p14="http://schemas.microsoft.com/office/powerpoint/2010/main" val="71089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2_cover saudi aramco 1">
    <p:bg>
      <p:bgPr>
        <a:solidFill>
          <a:srgbClr val="90BA38"/>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58050"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758051"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spTree>
    <p:extLst>
      <p:ext uri="{BB962C8B-B14F-4D97-AF65-F5344CB8AC3E}">
        <p14:creationId xmlns:p14="http://schemas.microsoft.com/office/powerpoint/2010/main" val="325912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3_cover saudi aramco 1">
    <p:bg>
      <p:bgPr>
        <a:solidFill>
          <a:srgbClr val="90BA38"/>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3290792" y="3429000"/>
            <a:ext cx="7788885" cy="1776301"/>
          </a:xfrm>
        </p:spPr>
        <p:txBody>
          <a:bodyPr/>
          <a:lstStyle>
            <a:lvl1pPr>
              <a:defRPr sz="5000">
                <a:solidFill>
                  <a:schemeClr val="bg1"/>
                </a:solidFill>
              </a:defRPr>
            </a:lvl1pPr>
          </a:lstStyle>
          <a:p>
            <a:r>
              <a:rPr lang="en-US"/>
              <a:t>click to edit master title style</a:t>
            </a:r>
          </a:p>
        </p:txBody>
      </p:sp>
      <p:sp>
        <p:nvSpPr>
          <p:cNvPr id="3" name="Subtitle 2"/>
          <p:cNvSpPr>
            <a:spLocks noGrp="1"/>
          </p:cNvSpPr>
          <p:nvPr userDrawn="1">
            <p:ph type="subTitle" idx="1" hasCustomPrompt="1"/>
          </p:nvPr>
        </p:nvSpPr>
        <p:spPr>
          <a:xfrm>
            <a:off x="3290793" y="5292190"/>
            <a:ext cx="5484283" cy="685277"/>
          </a:xfrm>
        </p:spPr>
        <p:txBody>
          <a:bodyPr/>
          <a:lstStyle>
            <a:lvl1pPr marL="0" indent="0" algn="l">
              <a:buNone/>
              <a:defRPr sz="1200" b="1" cap="none">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a:extLst>
              <a:ext uri="{FF2B5EF4-FFF2-40B4-BE49-F238E27FC236}">
                <a16:creationId xmlns:a16="http://schemas.microsoft.com/office/drawing/2014/main" id="{143AD43E-CEEC-B34B-A794-67E3524BBC5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500261" y="-121024"/>
            <a:ext cx="2641078" cy="1612668"/>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C3C5491E-CCE9-6D40-866C-218BFB4409FD}"/>
              </a:ext>
            </a:extLst>
          </p:cNvPr>
          <p:cNvPicPr>
            <a:picLocks noChangeAspect="1"/>
          </p:cNvPicPr>
          <p:nvPr userDrawn="1"/>
        </p:nvPicPr>
        <p:blipFill rotWithShape="1">
          <a:blip r:embed="rId3" cstate="email">
            <a:alphaModFix amt="30000"/>
            <a:extLst>
              <a:ext uri="{28A0092B-C50C-407E-A947-70E740481C1C}">
                <a14:useLocalDpi xmlns:a14="http://schemas.microsoft.com/office/drawing/2010/main"/>
              </a:ext>
            </a:extLst>
          </a:blip>
          <a:srcRect/>
          <a:stretch/>
        </p:blipFill>
        <p:spPr>
          <a:xfrm>
            <a:off x="0" y="0"/>
            <a:ext cx="2727364" cy="6858000"/>
          </a:xfrm>
          <a:prstGeom prst="rect">
            <a:avLst/>
          </a:prstGeom>
        </p:spPr>
      </p:pic>
    </p:spTree>
    <p:extLst>
      <p:ext uri="{BB962C8B-B14F-4D97-AF65-F5344CB8AC3E}">
        <p14:creationId xmlns:p14="http://schemas.microsoft.com/office/powerpoint/2010/main" val="347331302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oleObject" Target="../embeddings/oleObject2.bin"/><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28.png"/><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tags" Target="../tags/tag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2.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176AB64-D633-4331-8369-D879B5CA5DE6}"/>
              </a:ext>
            </a:extLst>
          </p:cNvPr>
          <p:cNvGraphicFramePr>
            <a:graphicFrameLocks noChangeAspect="1"/>
          </p:cNvGraphicFramePr>
          <p:nvPr userDrawn="1">
            <p:custDataLst>
              <p:tags r:id="rId40"/>
            </p:custDataLst>
            <p:extLst>
              <p:ext uri="{D42A27DB-BD31-4B8C-83A1-F6EECF244321}">
                <p14:modId xmlns:p14="http://schemas.microsoft.com/office/powerpoint/2010/main" val="3215569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1" imgW="395" imgH="396" progId="TCLayout.ActiveDocument.1">
                  <p:embed/>
                </p:oleObj>
              </mc:Choice>
              <mc:Fallback>
                <p:oleObj name="think-cell Slide" r:id="rId41" imgW="395" imgH="396" progId="TCLayout.ActiveDocument.1">
                  <p:embed/>
                  <p:pic>
                    <p:nvPicPr>
                      <p:cNvPr id="5" name="Object 4" hidden="1">
                        <a:extLst>
                          <a:ext uri="{FF2B5EF4-FFF2-40B4-BE49-F238E27FC236}">
                            <a16:creationId xmlns:a16="http://schemas.microsoft.com/office/drawing/2014/main" id="{4176AB64-D633-4331-8369-D879B5CA5DE6}"/>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10" name="TextBox 9"/>
          <p:cNvSpPr txBox="1"/>
          <p:nvPr/>
        </p:nvSpPr>
        <p:spPr>
          <a:xfrm>
            <a:off x="11242079" y="6608386"/>
            <a:ext cx="356840" cy="224588"/>
          </a:xfrm>
          <a:prstGeom prst="rect">
            <a:avLst/>
          </a:prstGeom>
        </p:spPr>
        <p:txBody>
          <a:bodyPr vert="horz" lIns="0" tIns="45720" rIns="0" bIns="45720" rtlCol="0" anchor="ctr"/>
          <a:lstStyle>
            <a:defPPr>
              <a:defRPr lang="en-US"/>
            </a:defPPr>
            <a:lvl1pPr algn="r">
              <a:defRPr sz="800"/>
            </a:lvl1pPr>
          </a:lstStyle>
          <a:p>
            <a:pPr lvl="0" algn="r"/>
            <a:fld id="{965A9741-32FB-9942-AAE4-37C9D12D3D1F}" type="slidenum">
              <a:rPr lang="en-US" sz="1100" b="0" smtClean="0">
                <a:solidFill>
                  <a:schemeClr val="tx1"/>
                </a:solidFill>
              </a:rPr>
              <a:pPr lvl="0" algn="r"/>
              <a:t>‹#›</a:t>
            </a:fld>
            <a:endParaRPr lang="en-US" sz="1600" b="0">
              <a:solidFill>
                <a:schemeClr val="tx1"/>
              </a:solidFill>
            </a:endParaRPr>
          </a:p>
        </p:txBody>
      </p:sp>
      <p:sp>
        <p:nvSpPr>
          <p:cNvPr id="2" name="Title Placeholder 1"/>
          <p:cNvSpPr>
            <a:spLocks noGrp="1"/>
          </p:cNvSpPr>
          <p:nvPr>
            <p:ph type="title"/>
          </p:nvPr>
        </p:nvSpPr>
        <p:spPr>
          <a:xfrm>
            <a:off x="593080" y="274639"/>
            <a:ext cx="11018953" cy="824221"/>
          </a:xfrm>
          <a:prstGeom prst="rect">
            <a:avLst/>
          </a:prstGeom>
        </p:spPr>
        <p:txBody>
          <a:bodyPr vert="horz" lIns="0" tIns="45720" rIns="0" bIns="45720" rtlCol="0" anchor="t">
            <a:noAutofit/>
          </a:bodyPr>
          <a:lstStyle/>
          <a:p>
            <a:r>
              <a:rPr lang="en-US"/>
              <a:t>Click to edit Master title style</a:t>
            </a:r>
          </a:p>
        </p:txBody>
      </p:sp>
      <p:sp>
        <p:nvSpPr>
          <p:cNvPr id="3" name="Text Placeholder 2"/>
          <p:cNvSpPr>
            <a:spLocks noGrp="1"/>
          </p:cNvSpPr>
          <p:nvPr>
            <p:ph type="body" idx="1"/>
          </p:nvPr>
        </p:nvSpPr>
        <p:spPr>
          <a:xfrm>
            <a:off x="593080" y="1480499"/>
            <a:ext cx="11018953" cy="4566704"/>
          </a:xfrm>
          <a:prstGeom prst="rect">
            <a:avLst/>
          </a:prstGeom>
          <a:noFill/>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MSIPCMContentMarking" descr="{&quot;HashCode&quot;:1503687135,&quot;Placement&quot;:&quot;Header&quot;}"/>
          <p:cNvSpPr txBox="1"/>
          <p:nvPr userDrawn="1"/>
        </p:nvSpPr>
        <p:spPr>
          <a:xfrm>
            <a:off x="0" y="0"/>
            <a:ext cx="260732" cy="399390"/>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Arial" panose="020B0604020202020204" pitchFamily="34" charset="0"/>
              </a:rPr>
              <a:t>
 </a:t>
            </a:r>
          </a:p>
        </p:txBody>
      </p:sp>
      <p:sp>
        <p:nvSpPr>
          <p:cNvPr id="7" name="MSIPCMContentMarking" descr="{&quot;HashCode&quot;:-1230239927,&quot;Placement&quot;:&quot;Footer&quot;}"/>
          <p:cNvSpPr txBox="1"/>
          <p:nvPr userDrawn="1"/>
        </p:nvSpPr>
        <p:spPr>
          <a:xfrm>
            <a:off x="0" y="6608802"/>
            <a:ext cx="24853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Arial" panose="020B0604020202020204" pitchFamily="34" charset="0"/>
              </a:rPr>
              <a:t>Saudi Aramco: Company General Use</a:t>
            </a:r>
          </a:p>
        </p:txBody>
      </p:sp>
    </p:spTree>
    <p:extLst>
      <p:ext uri="{BB962C8B-B14F-4D97-AF65-F5344CB8AC3E}">
        <p14:creationId xmlns:p14="http://schemas.microsoft.com/office/powerpoint/2010/main" val="53428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sldNum="0" hdr="0"/>
  <p:txStyles>
    <p:titleStyle>
      <a:lvl1pPr algn="l" defTabSz="457200" rtl="0" eaLnBrk="1" latinLnBrk="0" hangingPunct="1">
        <a:spcBef>
          <a:spcPct val="0"/>
        </a:spcBef>
        <a:buNone/>
        <a:defRPr sz="2400" kern="1200">
          <a:solidFill>
            <a:schemeClr val="tx2"/>
          </a:solidFill>
          <a:latin typeface="+mj-lt"/>
          <a:ea typeface="+mj-ea"/>
          <a:cs typeface="+mj-cs"/>
        </a:defRPr>
      </a:lvl1pPr>
    </p:titleStyle>
    <p:bodyStyle>
      <a:lvl1pPr marL="230188" indent="-230188" algn="l" defTabSz="457200" rtl="0" eaLnBrk="1" latinLnBrk="0" hangingPunct="1">
        <a:spcBef>
          <a:spcPts val="600"/>
        </a:spcBef>
        <a:buFont typeface="Arial"/>
        <a:buChar char="•"/>
        <a:defRPr sz="1600" kern="1200">
          <a:solidFill>
            <a:schemeClr val="tx1"/>
          </a:solidFill>
          <a:latin typeface="+mn-lt"/>
          <a:ea typeface="+mn-ea"/>
          <a:cs typeface="+mn-cs"/>
        </a:defRPr>
      </a:lvl1pPr>
      <a:lvl2pPr marL="454025" indent="-223838" algn="l" defTabSz="457200" rtl="0" eaLnBrk="1" latinLnBrk="0" hangingPunct="1">
        <a:spcBef>
          <a:spcPts val="600"/>
        </a:spcBef>
        <a:buFont typeface="Lucida Grande"/>
        <a:buChar char="-"/>
        <a:defRPr sz="1600" kern="1200">
          <a:solidFill>
            <a:schemeClr val="tx1"/>
          </a:solidFill>
          <a:latin typeface="+mn-lt"/>
          <a:ea typeface="+mn-ea"/>
          <a:cs typeface="+mn-cs"/>
        </a:defRPr>
      </a:lvl2pPr>
      <a:lvl3pPr marL="684213" indent="-230188" algn="l" defTabSz="457200" rtl="0" eaLnBrk="1" latinLnBrk="0" hangingPunct="1">
        <a:spcBef>
          <a:spcPts val="600"/>
        </a:spcBef>
        <a:buFont typeface="Arial"/>
        <a:buChar char="•"/>
        <a:defRPr sz="1600" kern="1200">
          <a:solidFill>
            <a:schemeClr val="tx1"/>
          </a:solidFill>
          <a:latin typeface="+mn-lt"/>
          <a:ea typeface="+mn-ea"/>
          <a:cs typeface="+mn-cs"/>
        </a:defRPr>
      </a:lvl3pPr>
      <a:lvl4pPr marL="914400" indent="-230188" algn="l" defTabSz="457200" rtl="0" eaLnBrk="1" latinLnBrk="0" hangingPunct="1">
        <a:spcBef>
          <a:spcPts val="600"/>
        </a:spcBef>
        <a:buFont typeface="Lucida Grande"/>
        <a:buChar char="-"/>
        <a:defRPr sz="1600" kern="1200">
          <a:solidFill>
            <a:schemeClr val="tx1"/>
          </a:solidFill>
          <a:latin typeface="+mn-lt"/>
          <a:ea typeface="+mn-ea"/>
          <a:cs typeface="+mn-cs"/>
        </a:defRPr>
      </a:lvl4pPr>
      <a:lvl5pPr marL="1144588" indent="-230188" algn="l" defTabSz="457200" rtl="0" eaLnBrk="1" latinLnBrk="0" hangingPunct="1">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descr="A picture containing shape&#10;&#10;Description automatically generated">
            <a:extLst>
              <a:ext uri="{FF2B5EF4-FFF2-40B4-BE49-F238E27FC236}">
                <a16:creationId xmlns:a16="http://schemas.microsoft.com/office/drawing/2014/main" id="{D24917D9-096C-C4EB-59CF-5C2CD20B6946}"/>
              </a:ext>
            </a:extLst>
          </p:cNvPr>
          <p:cNvPicPr>
            <a:picLocks noChangeAspect="1"/>
          </p:cNvPicPr>
          <p:nvPr userDrawn="1"/>
        </p:nvPicPr>
        <p:blipFill rotWithShape="1">
          <a:blip r:embed="rId25" cstate="email">
            <a:extLst>
              <a:ext uri="{28A0092B-C50C-407E-A947-70E740481C1C}">
                <a14:useLocalDpi xmlns:a14="http://schemas.microsoft.com/office/drawing/2010/main"/>
              </a:ext>
            </a:extLst>
          </a:blip>
          <a:srcRect/>
          <a:stretch/>
        </p:blipFill>
        <p:spPr>
          <a:xfrm>
            <a:off x="39758" y="5745170"/>
            <a:ext cx="12148217" cy="1176492"/>
          </a:xfrm>
          <a:prstGeom prst="rect">
            <a:avLst/>
          </a:prstGeom>
        </p:spPr>
      </p:pic>
      <p:graphicFrame>
        <p:nvGraphicFramePr>
          <p:cNvPr id="5" name="Object 4" hidden="1">
            <a:extLst>
              <a:ext uri="{FF2B5EF4-FFF2-40B4-BE49-F238E27FC236}">
                <a16:creationId xmlns:a16="http://schemas.microsoft.com/office/drawing/2014/main" id="{DB8E31D5-83DB-3B51-6857-C23F957AE98B}"/>
              </a:ext>
            </a:extLst>
          </p:cNvPr>
          <p:cNvGraphicFramePr>
            <a:graphicFrameLocks noChangeAspect="1"/>
          </p:cNvGraphicFramePr>
          <p:nvPr userDrawn="1">
            <p:custDataLst>
              <p:tags r:id="rId24"/>
            </p:custDataLst>
            <p:extLst>
              <p:ext uri="{D42A27DB-BD31-4B8C-83A1-F6EECF244321}">
                <p14:modId xmlns:p14="http://schemas.microsoft.com/office/powerpoint/2010/main" val="149509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95" imgH="396" progId="TCLayout.ActiveDocument.1">
                  <p:embed/>
                </p:oleObj>
              </mc:Choice>
              <mc:Fallback>
                <p:oleObj name="think-cell Slide" r:id="rId26" imgW="395" imgH="396" progId="TCLayout.ActiveDocument.1">
                  <p:embed/>
                  <p:pic>
                    <p:nvPicPr>
                      <p:cNvPr id="5" name="Object 4" hidden="1">
                        <a:extLst>
                          <a:ext uri="{FF2B5EF4-FFF2-40B4-BE49-F238E27FC236}">
                            <a16:creationId xmlns:a16="http://schemas.microsoft.com/office/drawing/2014/main" id="{DB8E31D5-83DB-3B51-6857-C23F957AE98B}"/>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10" name="TextBox 9"/>
          <p:cNvSpPr txBox="1"/>
          <p:nvPr/>
        </p:nvSpPr>
        <p:spPr>
          <a:xfrm>
            <a:off x="11342991" y="6230907"/>
            <a:ext cx="356840" cy="224588"/>
          </a:xfrm>
          <a:prstGeom prst="rect">
            <a:avLst/>
          </a:prstGeom>
        </p:spPr>
        <p:txBody>
          <a:bodyPr vert="horz" lIns="0" tIns="45720" rIns="0" bIns="45720" rtlCol="0" anchor="ctr"/>
          <a:lstStyle>
            <a:defPPr>
              <a:defRPr lang="en-US"/>
            </a:defPPr>
            <a:lvl1pPr algn="r">
              <a:defRPr sz="800"/>
            </a:lvl1pPr>
          </a:lstStyle>
          <a:p>
            <a:pPr lvl="0" algn="ctr"/>
            <a:fld id="{965A9741-32FB-9942-AAE4-37C9D12D3D1F}" type="slidenum">
              <a:rPr lang="en-US" sz="1100" b="0" smtClean="0">
                <a:solidFill>
                  <a:schemeClr val="tx1"/>
                </a:solidFill>
              </a:rPr>
              <a:pPr lvl="0" algn="ctr"/>
              <a:t>‹#›</a:t>
            </a:fld>
            <a:endParaRPr lang="en-US" sz="1600" b="0">
              <a:solidFill>
                <a:schemeClr val="tx1"/>
              </a:solidFill>
            </a:endParaRPr>
          </a:p>
        </p:txBody>
      </p:sp>
      <p:sp>
        <p:nvSpPr>
          <p:cNvPr id="2" name="Title Placeholder 1"/>
          <p:cNvSpPr>
            <a:spLocks noGrp="1"/>
          </p:cNvSpPr>
          <p:nvPr>
            <p:ph type="title"/>
          </p:nvPr>
        </p:nvSpPr>
        <p:spPr>
          <a:xfrm>
            <a:off x="529680" y="274639"/>
            <a:ext cx="11196000" cy="824221"/>
          </a:xfrm>
          <a:prstGeom prst="rect">
            <a:avLst/>
          </a:prstGeom>
        </p:spPr>
        <p:txBody>
          <a:bodyPr vert="horz" lIns="0" tIns="45720" rIns="0" bIns="45720" rtlCol="0" anchor="t">
            <a:noAutofit/>
          </a:bodyPr>
          <a:lstStyle/>
          <a:p>
            <a:r>
              <a:rPr lang="en-US"/>
              <a:t>Click to edit Master title style</a:t>
            </a:r>
          </a:p>
        </p:txBody>
      </p:sp>
      <p:sp>
        <p:nvSpPr>
          <p:cNvPr id="3" name="Text Placeholder 2"/>
          <p:cNvSpPr>
            <a:spLocks noGrp="1"/>
          </p:cNvSpPr>
          <p:nvPr>
            <p:ph type="body" idx="1"/>
          </p:nvPr>
        </p:nvSpPr>
        <p:spPr>
          <a:xfrm>
            <a:off x="529680" y="1480499"/>
            <a:ext cx="11196000" cy="4566704"/>
          </a:xfrm>
          <a:prstGeom prst="rect">
            <a:avLst/>
          </a:prstGeom>
          <a:noFill/>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MSIPCMContentMarking" descr="{&quot;HashCode&quot;:1503687135,&quot;Placement&quot;:&quot;Header&quot;}"/>
          <p:cNvSpPr txBox="1"/>
          <p:nvPr userDrawn="1"/>
        </p:nvSpPr>
        <p:spPr>
          <a:xfrm>
            <a:off x="0" y="0"/>
            <a:ext cx="260732" cy="399390"/>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Arial" panose="020B0604020202020204" pitchFamily="34" charset="0"/>
              </a:rPr>
              <a:t>
 </a:t>
            </a:r>
          </a:p>
        </p:txBody>
      </p:sp>
      <p:grpSp>
        <p:nvGrpSpPr>
          <p:cNvPr id="4" name="Group 3">
            <a:extLst>
              <a:ext uri="{FF2B5EF4-FFF2-40B4-BE49-F238E27FC236}">
                <a16:creationId xmlns:a16="http://schemas.microsoft.com/office/drawing/2014/main" id="{2BD5F4D0-147A-0ED4-FDA4-4B4A83FF9FAD}"/>
              </a:ext>
            </a:extLst>
          </p:cNvPr>
          <p:cNvGrpSpPr/>
          <p:nvPr userDrawn="1"/>
        </p:nvGrpSpPr>
        <p:grpSpPr>
          <a:xfrm>
            <a:off x="522027" y="6534159"/>
            <a:ext cx="640208" cy="105574"/>
            <a:chOff x="2734236" y="3922739"/>
            <a:chExt cx="6389880" cy="1058250"/>
          </a:xfrm>
          <a:solidFill>
            <a:srgbClr val="00A3E0"/>
          </a:solidFill>
          <a:effectLst/>
        </p:grpSpPr>
        <p:sp>
          <p:nvSpPr>
            <p:cNvPr id="8" name="Freeform: Shape 16">
              <a:extLst>
                <a:ext uri="{FF2B5EF4-FFF2-40B4-BE49-F238E27FC236}">
                  <a16:creationId xmlns:a16="http://schemas.microsoft.com/office/drawing/2014/main" id="{9EF5326D-6284-DB08-8704-9F052911E600}"/>
                </a:ext>
              </a:extLst>
            </p:cNvPr>
            <p:cNvSpPr/>
            <p:nvPr/>
          </p:nvSpPr>
          <p:spPr>
            <a:xfrm>
              <a:off x="8077269" y="3934142"/>
              <a:ext cx="1046847" cy="1046847"/>
            </a:xfrm>
            <a:custGeom>
              <a:avLst/>
              <a:gdLst>
                <a:gd name="connsiteX0" fmla="*/ 267938 w 533400"/>
                <a:gd name="connsiteY0" fmla="*/ 7144 h 533400"/>
                <a:gd name="connsiteX1" fmla="*/ 7144 w 533400"/>
                <a:gd name="connsiteY1" fmla="*/ 267938 h 533400"/>
                <a:gd name="connsiteX2" fmla="*/ 267938 w 533400"/>
                <a:gd name="connsiteY2" fmla="*/ 528828 h 533400"/>
                <a:gd name="connsiteX3" fmla="*/ 527304 w 533400"/>
                <a:gd name="connsiteY3" fmla="*/ 267938 h 533400"/>
                <a:gd name="connsiteX4" fmla="*/ 267938 w 533400"/>
                <a:gd name="connsiteY4" fmla="*/ 7144 h 533400"/>
                <a:gd name="connsiteX5" fmla="*/ 267938 w 533400"/>
                <a:gd name="connsiteY5" fmla="*/ 410146 h 533400"/>
                <a:gd name="connsiteX6" fmla="*/ 125825 w 533400"/>
                <a:gd name="connsiteY6" fmla="*/ 268034 h 533400"/>
                <a:gd name="connsiteX7" fmla="*/ 267938 w 533400"/>
                <a:gd name="connsiteY7" fmla="*/ 127349 h 533400"/>
                <a:gd name="connsiteX8" fmla="*/ 408622 w 533400"/>
                <a:gd name="connsiteY8" fmla="*/ 268034 h 533400"/>
                <a:gd name="connsiteX9" fmla="*/ 267938 w 533400"/>
                <a:gd name="connsiteY9" fmla="*/ 4101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533400">
                  <a:moveTo>
                    <a:pt x="267938" y="7144"/>
                  </a:moveTo>
                  <a:cubicBezTo>
                    <a:pt x="124301" y="7144"/>
                    <a:pt x="7144" y="124396"/>
                    <a:pt x="7144" y="267938"/>
                  </a:cubicBezTo>
                  <a:cubicBezTo>
                    <a:pt x="7144" y="411575"/>
                    <a:pt x="124396" y="528828"/>
                    <a:pt x="267938" y="528828"/>
                  </a:cubicBezTo>
                  <a:cubicBezTo>
                    <a:pt x="411480" y="528828"/>
                    <a:pt x="527304" y="411575"/>
                    <a:pt x="527304" y="267938"/>
                  </a:cubicBezTo>
                  <a:cubicBezTo>
                    <a:pt x="527304" y="124396"/>
                    <a:pt x="411480" y="7144"/>
                    <a:pt x="267938" y="7144"/>
                  </a:cubicBezTo>
                  <a:close/>
                  <a:moveTo>
                    <a:pt x="267938" y="410146"/>
                  </a:moveTo>
                  <a:cubicBezTo>
                    <a:pt x="188785" y="410146"/>
                    <a:pt x="125825" y="345662"/>
                    <a:pt x="125825" y="268034"/>
                  </a:cubicBezTo>
                  <a:cubicBezTo>
                    <a:pt x="125825" y="190405"/>
                    <a:pt x="188880" y="127349"/>
                    <a:pt x="267938" y="127349"/>
                  </a:cubicBezTo>
                  <a:cubicBezTo>
                    <a:pt x="345567" y="127349"/>
                    <a:pt x="408622" y="190405"/>
                    <a:pt x="408622" y="268034"/>
                  </a:cubicBezTo>
                  <a:cubicBezTo>
                    <a:pt x="408527" y="345662"/>
                    <a:pt x="345567" y="410146"/>
                    <a:pt x="267938" y="410146"/>
                  </a:cubicBez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sp>
          <p:nvSpPr>
            <p:cNvPr id="9" name="Freeform: Shape 17">
              <a:extLst>
                <a:ext uri="{FF2B5EF4-FFF2-40B4-BE49-F238E27FC236}">
                  <a16:creationId xmlns:a16="http://schemas.microsoft.com/office/drawing/2014/main" id="{7416B8BC-4211-4377-99CA-9B3CB3094B03}"/>
                </a:ext>
              </a:extLst>
            </p:cNvPr>
            <p:cNvSpPr/>
            <p:nvPr/>
          </p:nvSpPr>
          <p:spPr>
            <a:xfrm>
              <a:off x="5713452" y="3922739"/>
              <a:ext cx="1402027" cy="1028153"/>
            </a:xfrm>
            <a:custGeom>
              <a:avLst/>
              <a:gdLst>
                <a:gd name="connsiteX0" fmla="*/ 517207 w 714375"/>
                <a:gd name="connsiteY0" fmla="*/ 7144 h 523875"/>
                <a:gd name="connsiteX1" fmla="*/ 354520 w 714375"/>
                <a:gd name="connsiteY1" fmla="*/ 37909 h 523875"/>
                <a:gd name="connsiteX2" fmla="*/ 226980 w 714375"/>
                <a:gd name="connsiteY2" fmla="*/ 7144 h 523875"/>
                <a:gd name="connsiteX3" fmla="*/ 20383 w 714375"/>
                <a:gd name="connsiteY3" fmla="*/ 40862 h 523875"/>
                <a:gd name="connsiteX4" fmla="*/ 7144 w 714375"/>
                <a:gd name="connsiteY4" fmla="*/ 45244 h 523875"/>
                <a:gd name="connsiteX5" fmla="*/ 7144 w 714375"/>
                <a:gd name="connsiteY5" fmla="*/ 524447 h 523875"/>
                <a:gd name="connsiteX6" fmla="*/ 137541 w 714375"/>
                <a:gd name="connsiteY6" fmla="*/ 524447 h 523875"/>
                <a:gd name="connsiteX7" fmla="*/ 137541 w 714375"/>
                <a:gd name="connsiteY7" fmla="*/ 131731 h 523875"/>
                <a:gd name="connsiteX8" fmla="*/ 210788 w 714375"/>
                <a:gd name="connsiteY8" fmla="*/ 120015 h 523875"/>
                <a:gd name="connsiteX9" fmla="*/ 294322 w 714375"/>
                <a:gd name="connsiteY9" fmla="*/ 207931 h 523875"/>
                <a:gd name="connsiteX10" fmla="*/ 294322 w 714375"/>
                <a:gd name="connsiteY10" fmla="*/ 524447 h 523875"/>
                <a:gd name="connsiteX11" fmla="*/ 426244 w 714375"/>
                <a:gd name="connsiteY11" fmla="*/ 524447 h 523875"/>
                <a:gd name="connsiteX12" fmla="*/ 426244 w 714375"/>
                <a:gd name="connsiteY12" fmla="*/ 199168 h 523875"/>
                <a:gd name="connsiteX13" fmla="*/ 420433 w 714375"/>
                <a:gd name="connsiteY13" fmla="*/ 133255 h 523875"/>
                <a:gd name="connsiteX14" fmla="*/ 490728 w 714375"/>
                <a:gd name="connsiteY14" fmla="*/ 120015 h 523875"/>
                <a:gd name="connsiteX15" fmla="*/ 580072 w 714375"/>
                <a:gd name="connsiteY15" fmla="*/ 207931 h 523875"/>
                <a:gd name="connsiteX16" fmla="*/ 580072 w 714375"/>
                <a:gd name="connsiteY16" fmla="*/ 524447 h 523875"/>
                <a:gd name="connsiteX17" fmla="*/ 710469 w 714375"/>
                <a:gd name="connsiteY17" fmla="*/ 524447 h 523875"/>
                <a:gd name="connsiteX18" fmla="*/ 710469 w 714375"/>
                <a:gd name="connsiteY18" fmla="*/ 197644 h 523875"/>
                <a:gd name="connsiteX19" fmla="*/ 670941 w 714375"/>
                <a:gd name="connsiteY19" fmla="*/ 62865 h 523875"/>
                <a:gd name="connsiteX20" fmla="*/ 517207 w 714375"/>
                <a:gd name="connsiteY20" fmla="*/ 714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4375" h="523875">
                  <a:moveTo>
                    <a:pt x="517207" y="7144"/>
                  </a:moveTo>
                  <a:cubicBezTo>
                    <a:pt x="460057" y="7144"/>
                    <a:pt x="401478" y="18859"/>
                    <a:pt x="354520" y="37909"/>
                  </a:cubicBezTo>
                  <a:cubicBezTo>
                    <a:pt x="316420" y="15907"/>
                    <a:pt x="279749" y="7144"/>
                    <a:pt x="226980" y="7144"/>
                  </a:cubicBezTo>
                  <a:cubicBezTo>
                    <a:pt x="161068" y="7144"/>
                    <a:pt x="93630" y="15907"/>
                    <a:pt x="20383" y="40862"/>
                  </a:cubicBezTo>
                  <a:lnTo>
                    <a:pt x="7144" y="45244"/>
                  </a:lnTo>
                  <a:lnTo>
                    <a:pt x="7144" y="524447"/>
                  </a:lnTo>
                  <a:lnTo>
                    <a:pt x="137541" y="524447"/>
                  </a:lnTo>
                  <a:lnTo>
                    <a:pt x="137541" y="131731"/>
                  </a:lnTo>
                  <a:cubicBezTo>
                    <a:pt x="163925" y="122968"/>
                    <a:pt x="184404" y="120015"/>
                    <a:pt x="210788" y="120015"/>
                  </a:cubicBezTo>
                  <a:cubicBezTo>
                    <a:pt x="275272" y="120015"/>
                    <a:pt x="294322" y="140494"/>
                    <a:pt x="294322" y="207931"/>
                  </a:cubicBezTo>
                  <a:lnTo>
                    <a:pt x="294322" y="524447"/>
                  </a:lnTo>
                  <a:lnTo>
                    <a:pt x="426244" y="524447"/>
                  </a:lnTo>
                  <a:lnTo>
                    <a:pt x="426244" y="199168"/>
                  </a:lnTo>
                  <a:cubicBezTo>
                    <a:pt x="426244" y="169831"/>
                    <a:pt x="424815" y="150781"/>
                    <a:pt x="420433" y="133255"/>
                  </a:cubicBezTo>
                  <a:cubicBezTo>
                    <a:pt x="446818" y="124492"/>
                    <a:pt x="467296" y="120015"/>
                    <a:pt x="490728" y="120015"/>
                  </a:cubicBezTo>
                  <a:cubicBezTo>
                    <a:pt x="552259" y="120015"/>
                    <a:pt x="580072" y="147828"/>
                    <a:pt x="580072" y="207931"/>
                  </a:cubicBezTo>
                  <a:lnTo>
                    <a:pt x="580072" y="524447"/>
                  </a:lnTo>
                  <a:lnTo>
                    <a:pt x="710469" y="524447"/>
                  </a:lnTo>
                  <a:lnTo>
                    <a:pt x="710469" y="197644"/>
                  </a:lnTo>
                  <a:cubicBezTo>
                    <a:pt x="710469" y="133159"/>
                    <a:pt x="700183" y="95059"/>
                    <a:pt x="670941" y="62865"/>
                  </a:cubicBezTo>
                  <a:cubicBezTo>
                    <a:pt x="638747" y="27622"/>
                    <a:pt x="584549" y="7144"/>
                    <a:pt x="517207" y="7144"/>
                  </a:cubicBez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sp>
          <p:nvSpPr>
            <p:cNvPr id="11" name="Freeform: Shape 18">
              <a:extLst>
                <a:ext uri="{FF2B5EF4-FFF2-40B4-BE49-F238E27FC236}">
                  <a16:creationId xmlns:a16="http://schemas.microsoft.com/office/drawing/2014/main" id="{92BCBB31-9DFF-3BC8-B67B-25FB2F823219}"/>
                </a:ext>
              </a:extLst>
            </p:cNvPr>
            <p:cNvSpPr/>
            <p:nvPr/>
          </p:nvSpPr>
          <p:spPr>
            <a:xfrm>
              <a:off x="7214741" y="3924983"/>
              <a:ext cx="859910" cy="1046847"/>
            </a:xfrm>
            <a:custGeom>
              <a:avLst/>
              <a:gdLst>
                <a:gd name="connsiteX0" fmla="*/ 274891 w 438150"/>
                <a:gd name="connsiteY0" fmla="*/ 419957 h 533400"/>
                <a:gd name="connsiteX1" fmla="*/ 138208 w 438150"/>
                <a:gd name="connsiteY1" fmla="*/ 271844 h 533400"/>
                <a:gd name="connsiteX2" fmla="*/ 276225 w 438150"/>
                <a:gd name="connsiteY2" fmla="*/ 120015 h 533400"/>
                <a:gd name="connsiteX3" fmla="*/ 324421 w 438150"/>
                <a:gd name="connsiteY3" fmla="*/ 126302 h 533400"/>
                <a:gd name="connsiteX4" fmla="*/ 374999 w 438150"/>
                <a:gd name="connsiteY4" fmla="*/ 152495 h 533400"/>
                <a:gd name="connsiteX5" fmla="*/ 430244 w 438150"/>
                <a:gd name="connsiteY5" fmla="*/ 57817 h 533400"/>
                <a:gd name="connsiteX6" fmla="*/ 352710 w 438150"/>
                <a:gd name="connsiteY6" fmla="*/ 18860 h 533400"/>
                <a:gd name="connsiteX7" fmla="*/ 269177 w 438150"/>
                <a:gd name="connsiteY7" fmla="*/ 7144 h 533400"/>
                <a:gd name="connsiteX8" fmla="*/ 7144 w 438150"/>
                <a:gd name="connsiteY8" fmla="*/ 277463 h 533400"/>
                <a:gd name="connsiteX9" fmla="*/ 261651 w 438150"/>
                <a:gd name="connsiteY9" fmla="*/ 533305 h 533400"/>
                <a:gd name="connsiteX10" fmla="*/ 434816 w 438150"/>
                <a:gd name="connsiteY10" fmla="*/ 473393 h 533400"/>
                <a:gd name="connsiteX11" fmla="*/ 369951 w 438150"/>
                <a:gd name="connsiteY11" fmla="*/ 390049 h 533400"/>
                <a:gd name="connsiteX12" fmla="*/ 274891 w 438150"/>
                <a:gd name="connsiteY12" fmla="*/ 41995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150" h="533400">
                  <a:moveTo>
                    <a:pt x="274891" y="419957"/>
                  </a:moveTo>
                  <a:cubicBezTo>
                    <a:pt x="188023" y="419957"/>
                    <a:pt x="138208" y="366046"/>
                    <a:pt x="138208" y="271844"/>
                  </a:cubicBezTo>
                  <a:cubicBezTo>
                    <a:pt x="138208" y="175450"/>
                    <a:pt x="188595" y="120015"/>
                    <a:pt x="276225" y="120015"/>
                  </a:cubicBezTo>
                  <a:cubicBezTo>
                    <a:pt x="294418" y="120015"/>
                    <a:pt x="309753" y="121920"/>
                    <a:pt x="324421" y="126302"/>
                  </a:cubicBezTo>
                  <a:cubicBezTo>
                    <a:pt x="324421" y="126302"/>
                    <a:pt x="351282" y="134017"/>
                    <a:pt x="374999" y="152495"/>
                  </a:cubicBezTo>
                  <a:lnTo>
                    <a:pt x="430244" y="57817"/>
                  </a:lnTo>
                  <a:cubicBezTo>
                    <a:pt x="400145" y="32766"/>
                    <a:pt x="364712" y="21908"/>
                    <a:pt x="352710" y="18860"/>
                  </a:cubicBezTo>
                  <a:cubicBezTo>
                    <a:pt x="318897" y="8668"/>
                    <a:pt x="269177" y="7144"/>
                    <a:pt x="269177" y="7144"/>
                  </a:cubicBezTo>
                  <a:cubicBezTo>
                    <a:pt x="112395" y="7144"/>
                    <a:pt x="7144" y="115919"/>
                    <a:pt x="7144" y="277463"/>
                  </a:cubicBezTo>
                  <a:cubicBezTo>
                    <a:pt x="7144" y="432911"/>
                    <a:pt x="106966" y="533305"/>
                    <a:pt x="261651" y="533305"/>
                  </a:cubicBezTo>
                  <a:cubicBezTo>
                    <a:pt x="261651" y="533305"/>
                    <a:pt x="365284" y="537877"/>
                    <a:pt x="434816" y="473393"/>
                  </a:cubicBezTo>
                  <a:lnTo>
                    <a:pt x="369951" y="390049"/>
                  </a:lnTo>
                  <a:cubicBezTo>
                    <a:pt x="334803" y="412528"/>
                    <a:pt x="310419" y="419957"/>
                    <a:pt x="274891" y="419957"/>
                  </a:cubicBez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sp>
          <p:nvSpPr>
            <p:cNvPr id="12" name="Freeform: Shape 19">
              <a:extLst>
                <a:ext uri="{FF2B5EF4-FFF2-40B4-BE49-F238E27FC236}">
                  <a16:creationId xmlns:a16="http://schemas.microsoft.com/office/drawing/2014/main" id="{680565BD-8B6B-D661-4299-77955F719874}"/>
                </a:ext>
              </a:extLst>
            </p:cNvPr>
            <p:cNvSpPr/>
            <p:nvPr/>
          </p:nvSpPr>
          <p:spPr>
            <a:xfrm>
              <a:off x="3868756" y="3931337"/>
              <a:ext cx="729054" cy="1028153"/>
            </a:xfrm>
            <a:custGeom>
              <a:avLst/>
              <a:gdLst>
                <a:gd name="connsiteX0" fmla="*/ 279654 w 371475"/>
                <a:gd name="connsiteY0" fmla="*/ 7144 h 523875"/>
                <a:gd name="connsiteX1" fmla="*/ 7144 w 371475"/>
                <a:gd name="connsiteY1" fmla="*/ 263557 h 523875"/>
                <a:gd name="connsiteX2" fmla="*/ 7144 w 371475"/>
                <a:gd name="connsiteY2" fmla="*/ 519970 h 523875"/>
                <a:gd name="connsiteX3" fmla="*/ 140494 w 371475"/>
                <a:gd name="connsiteY3" fmla="*/ 519970 h 523875"/>
                <a:gd name="connsiteX4" fmla="*/ 140494 w 371475"/>
                <a:gd name="connsiteY4" fmla="*/ 273844 h 523875"/>
                <a:gd name="connsiteX5" fmla="*/ 140494 w 371475"/>
                <a:gd name="connsiteY5" fmla="*/ 262128 h 523875"/>
                <a:gd name="connsiteX6" fmla="*/ 267938 w 371475"/>
                <a:gd name="connsiteY6" fmla="*/ 120015 h 523875"/>
                <a:gd name="connsiteX7" fmla="*/ 342710 w 371475"/>
                <a:gd name="connsiteY7" fmla="*/ 130302 h 523875"/>
                <a:gd name="connsiteX8" fmla="*/ 373475 w 371475"/>
                <a:gd name="connsiteY8" fmla="*/ 14573 h 523875"/>
                <a:gd name="connsiteX9" fmla="*/ 279654 w 371475"/>
                <a:gd name="connsiteY9" fmla="*/ 714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475" h="523875">
                  <a:moveTo>
                    <a:pt x="279654" y="7144"/>
                  </a:moveTo>
                  <a:cubicBezTo>
                    <a:pt x="93536" y="7144"/>
                    <a:pt x="7144" y="89154"/>
                    <a:pt x="7144" y="263557"/>
                  </a:cubicBezTo>
                  <a:lnTo>
                    <a:pt x="7144" y="519970"/>
                  </a:lnTo>
                  <a:lnTo>
                    <a:pt x="140494" y="519970"/>
                  </a:lnTo>
                  <a:lnTo>
                    <a:pt x="140494" y="273844"/>
                  </a:lnTo>
                  <a:lnTo>
                    <a:pt x="140494" y="262128"/>
                  </a:lnTo>
                  <a:cubicBezTo>
                    <a:pt x="140494" y="174212"/>
                    <a:pt x="190310" y="120015"/>
                    <a:pt x="267938" y="120015"/>
                  </a:cubicBezTo>
                  <a:cubicBezTo>
                    <a:pt x="300133" y="120015"/>
                    <a:pt x="325088" y="125921"/>
                    <a:pt x="342710" y="130302"/>
                  </a:cubicBezTo>
                  <a:lnTo>
                    <a:pt x="373475" y="14573"/>
                  </a:lnTo>
                  <a:cubicBezTo>
                    <a:pt x="321755" y="7144"/>
                    <a:pt x="279654" y="7144"/>
                    <a:pt x="279654" y="7144"/>
                  </a:cubicBez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sp>
          <p:nvSpPr>
            <p:cNvPr id="13" name="Freeform: Shape 20">
              <a:extLst>
                <a:ext uri="{FF2B5EF4-FFF2-40B4-BE49-F238E27FC236}">
                  <a16:creationId xmlns:a16="http://schemas.microsoft.com/office/drawing/2014/main" id="{2186381C-61BF-2DBB-B0D0-B3D83EE9DC5D}"/>
                </a:ext>
              </a:extLst>
            </p:cNvPr>
            <p:cNvSpPr/>
            <p:nvPr/>
          </p:nvSpPr>
          <p:spPr>
            <a:xfrm>
              <a:off x="4569023" y="3928346"/>
              <a:ext cx="1009460" cy="1028153"/>
            </a:xfrm>
            <a:custGeom>
              <a:avLst/>
              <a:gdLst>
                <a:gd name="connsiteX0" fmla="*/ 514160 w 514350"/>
                <a:gd name="connsiteY0" fmla="*/ 250412 h 523875"/>
                <a:gd name="connsiteX1" fmla="*/ 514160 w 514350"/>
                <a:gd name="connsiteY1" fmla="*/ 521494 h 523875"/>
                <a:gd name="connsiteX2" fmla="*/ 335375 w 514350"/>
                <a:gd name="connsiteY2" fmla="*/ 521494 h 523875"/>
                <a:gd name="connsiteX3" fmla="*/ 93631 w 514350"/>
                <a:gd name="connsiteY3" fmla="*/ 470249 h 523875"/>
                <a:gd name="connsiteX4" fmla="*/ 7144 w 514350"/>
                <a:gd name="connsiteY4" fmla="*/ 266509 h 523875"/>
                <a:gd name="connsiteX5" fmla="*/ 279750 w 514350"/>
                <a:gd name="connsiteY5" fmla="*/ 7144 h 523875"/>
                <a:gd name="connsiteX6" fmla="*/ 514160 w 514350"/>
                <a:gd name="connsiteY6" fmla="*/ 250412 h 523875"/>
                <a:gd name="connsiteX7" fmla="*/ 383762 w 514350"/>
                <a:gd name="connsiteY7" fmla="*/ 265081 h 523875"/>
                <a:gd name="connsiteX8" fmla="*/ 269462 w 514350"/>
                <a:gd name="connsiteY8" fmla="*/ 118586 h 523875"/>
                <a:gd name="connsiteX9" fmla="*/ 142018 w 514350"/>
                <a:gd name="connsiteY9" fmla="*/ 262223 h 523875"/>
                <a:gd name="connsiteX10" fmla="*/ 303181 w 514350"/>
                <a:gd name="connsiteY10" fmla="*/ 411671 h 523875"/>
                <a:gd name="connsiteX11" fmla="*/ 383762 w 514350"/>
                <a:gd name="connsiteY11" fmla="*/ 411671 h 523875"/>
                <a:gd name="connsiteX12" fmla="*/ 383762 w 514350"/>
                <a:gd name="connsiteY12" fmla="*/ 26508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50" h="523875">
                  <a:moveTo>
                    <a:pt x="514160" y="250412"/>
                  </a:moveTo>
                  <a:lnTo>
                    <a:pt x="514160" y="521494"/>
                  </a:lnTo>
                  <a:lnTo>
                    <a:pt x="335375" y="521494"/>
                  </a:lnTo>
                  <a:cubicBezTo>
                    <a:pt x="212312" y="521494"/>
                    <a:pt x="158020" y="512731"/>
                    <a:pt x="93631" y="470249"/>
                  </a:cubicBezTo>
                  <a:cubicBezTo>
                    <a:pt x="37910" y="432149"/>
                    <a:pt x="7144" y="360331"/>
                    <a:pt x="7144" y="266509"/>
                  </a:cubicBezTo>
                  <a:cubicBezTo>
                    <a:pt x="7144" y="137541"/>
                    <a:pt x="92107" y="7144"/>
                    <a:pt x="279750" y="7144"/>
                  </a:cubicBezTo>
                  <a:cubicBezTo>
                    <a:pt x="432054" y="7144"/>
                    <a:pt x="514160" y="92202"/>
                    <a:pt x="514160" y="250412"/>
                  </a:cubicBezTo>
                  <a:close/>
                  <a:moveTo>
                    <a:pt x="383762" y="265081"/>
                  </a:moveTo>
                  <a:cubicBezTo>
                    <a:pt x="383762" y="166878"/>
                    <a:pt x="345662" y="118586"/>
                    <a:pt x="269462" y="118586"/>
                  </a:cubicBezTo>
                  <a:cubicBezTo>
                    <a:pt x="191738" y="118586"/>
                    <a:pt x="142018" y="175736"/>
                    <a:pt x="142018" y="262223"/>
                  </a:cubicBezTo>
                  <a:cubicBezTo>
                    <a:pt x="142018" y="366236"/>
                    <a:pt x="191834" y="411671"/>
                    <a:pt x="303181" y="411671"/>
                  </a:cubicBezTo>
                  <a:lnTo>
                    <a:pt x="383762" y="411671"/>
                  </a:lnTo>
                  <a:lnTo>
                    <a:pt x="383762" y="265081"/>
                  </a:ln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sp>
          <p:nvSpPr>
            <p:cNvPr id="14" name="Freeform: Shape 21">
              <a:extLst>
                <a:ext uri="{FF2B5EF4-FFF2-40B4-BE49-F238E27FC236}">
                  <a16:creationId xmlns:a16="http://schemas.microsoft.com/office/drawing/2014/main" id="{0A2F17DB-1628-1EA4-A90A-C6DC85CAFF2E}"/>
                </a:ext>
              </a:extLst>
            </p:cNvPr>
            <p:cNvSpPr/>
            <p:nvPr/>
          </p:nvSpPr>
          <p:spPr>
            <a:xfrm>
              <a:off x="2734236" y="3928346"/>
              <a:ext cx="1009460" cy="1028153"/>
            </a:xfrm>
            <a:custGeom>
              <a:avLst/>
              <a:gdLst>
                <a:gd name="connsiteX0" fmla="*/ 512636 w 514350"/>
                <a:gd name="connsiteY0" fmla="*/ 250412 h 523875"/>
                <a:gd name="connsiteX1" fmla="*/ 512636 w 514350"/>
                <a:gd name="connsiteY1" fmla="*/ 521494 h 523875"/>
                <a:gd name="connsiteX2" fmla="*/ 335375 w 514350"/>
                <a:gd name="connsiteY2" fmla="*/ 521494 h 523875"/>
                <a:gd name="connsiteX3" fmla="*/ 93631 w 514350"/>
                <a:gd name="connsiteY3" fmla="*/ 470249 h 523875"/>
                <a:gd name="connsiteX4" fmla="*/ 7144 w 514350"/>
                <a:gd name="connsiteY4" fmla="*/ 266509 h 523875"/>
                <a:gd name="connsiteX5" fmla="*/ 279749 w 514350"/>
                <a:gd name="connsiteY5" fmla="*/ 7144 h 523875"/>
                <a:gd name="connsiteX6" fmla="*/ 512636 w 514350"/>
                <a:gd name="connsiteY6" fmla="*/ 250412 h 523875"/>
                <a:gd name="connsiteX7" fmla="*/ 377857 w 514350"/>
                <a:gd name="connsiteY7" fmla="*/ 265081 h 523875"/>
                <a:gd name="connsiteX8" fmla="*/ 264986 w 514350"/>
                <a:gd name="connsiteY8" fmla="*/ 118586 h 523875"/>
                <a:gd name="connsiteX9" fmla="*/ 137541 w 514350"/>
                <a:gd name="connsiteY9" fmla="*/ 262223 h 523875"/>
                <a:gd name="connsiteX10" fmla="*/ 298704 w 514350"/>
                <a:gd name="connsiteY10" fmla="*/ 411671 h 523875"/>
                <a:gd name="connsiteX11" fmla="*/ 377857 w 514350"/>
                <a:gd name="connsiteY11" fmla="*/ 411671 h 523875"/>
                <a:gd name="connsiteX12" fmla="*/ 377857 w 514350"/>
                <a:gd name="connsiteY12" fmla="*/ 26508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50" h="523875">
                  <a:moveTo>
                    <a:pt x="512636" y="250412"/>
                  </a:moveTo>
                  <a:lnTo>
                    <a:pt x="512636" y="521494"/>
                  </a:lnTo>
                  <a:lnTo>
                    <a:pt x="335375" y="521494"/>
                  </a:lnTo>
                  <a:cubicBezTo>
                    <a:pt x="212312" y="521494"/>
                    <a:pt x="158020" y="512731"/>
                    <a:pt x="93631" y="470249"/>
                  </a:cubicBezTo>
                  <a:cubicBezTo>
                    <a:pt x="37910" y="432149"/>
                    <a:pt x="7144" y="360331"/>
                    <a:pt x="7144" y="266509"/>
                  </a:cubicBezTo>
                  <a:cubicBezTo>
                    <a:pt x="7144" y="137541"/>
                    <a:pt x="92107" y="7144"/>
                    <a:pt x="279749" y="7144"/>
                  </a:cubicBezTo>
                  <a:cubicBezTo>
                    <a:pt x="432054" y="7144"/>
                    <a:pt x="512636" y="92202"/>
                    <a:pt x="512636" y="250412"/>
                  </a:cubicBezTo>
                  <a:close/>
                  <a:moveTo>
                    <a:pt x="377857" y="265081"/>
                  </a:moveTo>
                  <a:cubicBezTo>
                    <a:pt x="377857" y="165449"/>
                    <a:pt x="342710" y="118586"/>
                    <a:pt x="264986" y="118586"/>
                  </a:cubicBezTo>
                  <a:cubicBezTo>
                    <a:pt x="187357" y="118586"/>
                    <a:pt x="137541" y="175736"/>
                    <a:pt x="137541" y="262223"/>
                  </a:cubicBezTo>
                  <a:cubicBezTo>
                    <a:pt x="137541" y="366236"/>
                    <a:pt x="187357" y="411671"/>
                    <a:pt x="298704" y="411671"/>
                  </a:cubicBezTo>
                  <a:lnTo>
                    <a:pt x="377857" y="411671"/>
                  </a:lnTo>
                  <a:lnTo>
                    <a:pt x="377857" y="265081"/>
                  </a:lnTo>
                  <a:close/>
                </a:path>
              </a:pathLst>
            </a:custGeom>
            <a:grpFill/>
            <a:ln w="12700" cap="flat">
              <a:noFill/>
              <a:prstDash val="solid"/>
              <a:miter/>
            </a:ln>
          </p:spPr>
          <p:txBody>
            <a:bodyPr rtlCol="0" anchor="ct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76A6E">
                    <a:lumMod val="50000"/>
                  </a:srgbClr>
                </a:solidFill>
                <a:effectLst/>
                <a:uLnTx/>
                <a:uFillTx/>
                <a:latin typeface="Trebuchet MS"/>
                <a:ea typeface="+mn-ea"/>
                <a:cs typeface="+mn-cs"/>
              </a:endParaRPr>
            </a:p>
          </p:txBody>
        </p:sp>
      </p:grpSp>
      <p:sp>
        <p:nvSpPr>
          <p:cNvPr id="7" name="MSIPCMContentMarking" descr="{&quot;HashCode&quot;:-1230239927,&quot;Placement&quot;:&quot;Footer&quot;}"/>
          <p:cNvSpPr txBox="1"/>
          <p:nvPr userDrawn="1"/>
        </p:nvSpPr>
        <p:spPr>
          <a:xfrm>
            <a:off x="0" y="6608802"/>
            <a:ext cx="2485381" cy="249198"/>
          </a:xfrm>
          <a:prstGeom prst="rect">
            <a:avLst/>
          </a:prstGeom>
          <a:noFill/>
        </p:spPr>
        <p:txBody>
          <a:bodyPr vert="horz" wrap="square" lIns="0" tIns="0" rIns="0" bIns="0" rtlCol="0" anchor="ctr" anchorCtr="1">
            <a:spAutoFit/>
          </a:bodyPr>
          <a:lstStyle/>
          <a:p>
            <a:pPr indent="0" algn="l">
              <a:spcBef>
                <a:spcPts val="0"/>
              </a:spcBef>
              <a:spcAft>
                <a:spcPts val="0"/>
              </a:spcAft>
            </a:pPr>
            <a:r>
              <a:rPr lang="en-US" sz="1000">
                <a:solidFill>
                  <a:srgbClr val="000000"/>
                </a:solidFill>
                <a:latin typeface="Arial" panose="020B0604020202020204" pitchFamily="34" charset="0"/>
              </a:rPr>
              <a:t>Saudi Aramco: Company General Use</a:t>
            </a:r>
          </a:p>
        </p:txBody>
      </p:sp>
    </p:spTree>
    <p:extLst>
      <p:ext uri="{BB962C8B-B14F-4D97-AF65-F5344CB8AC3E}">
        <p14:creationId xmlns:p14="http://schemas.microsoft.com/office/powerpoint/2010/main" val="303061743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230188" indent="-230188" algn="l" defTabSz="457200" rtl="0" eaLnBrk="1" latinLnBrk="0" hangingPunct="1">
        <a:spcBef>
          <a:spcPts val="600"/>
        </a:spcBef>
        <a:buFont typeface="Arial"/>
        <a:buChar char="•"/>
        <a:defRPr sz="1600" kern="1200">
          <a:solidFill>
            <a:schemeClr val="tx1"/>
          </a:solidFill>
          <a:latin typeface="+mn-lt"/>
          <a:ea typeface="+mn-ea"/>
          <a:cs typeface="+mn-cs"/>
        </a:defRPr>
      </a:lvl1pPr>
      <a:lvl2pPr marL="454025" indent="-223838" algn="l" defTabSz="457200" rtl="0" eaLnBrk="1" latinLnBrk="0" hangingPunct="1">
        <a:spcBef>
          <a:spcPts val="600"/>
        </a:spcBef>
        <a:buFont typeface="Lucida Grande"/>
        <a:buChar char="-"/>
        <a:defRPr sz="1600" kern="1200">
          <a:solidFill>
            <a:schemeClr val="tx1"/>
          </a:solidFill>
          <a:latin typeface="+mn-lt"/>
          <a:ea typeface="+mn-ea"/>
          <a:cs typeface="+mn-cs"/>
        </a:defRPr>
      </a:lvl2pPr>
      <a:lvl3pPr marL="684213" indent="-230188" algn="l" defTabSz="457200" rtl="0" eaLnBrk="1" latinLnBrk="0" hangingPunct="1">
        <a:spcBef>
          <a:spcPts val="600"/>
        </a:spcBef>
        <a:buFont typeface="Arial"/>
        <a:buChar char="•"/>
        <a:defRPr sz="1600" kern="1200">
          <a:solidFill>
            <a:schemeClr val="tx1"/>
          </a:solidFill>
          <a:latin typeface="+mn-lt"/>
          <a:ea typeface="+mn-ea"/>
          <a:cs typeface="+mn-cs"/>
        </a:defRPr>
      </a:lvl3pPr>
      <a:lvl4pPr marL="914400" indent="-230188" algn="l" defTabSz="457200" rtl="0" eaLnBrk="1" latinLnBrk="0" hangingPunct="1">
        <a:spcBef>
          <a:spcPts val="600"/>
        </a:spcBef>
        <a:buFont typeface="Lucida Grande"/>
        <a:buChar char="-"/>
        <a:defRPr sz="1600" kern="1200">
          <a:solidFill>
            <a:schemeClr val="tx1"/>
          </a:solidFill>
          <a:latin typeface="+mn-lt"/>
          <a:ea typeface="+mn-ea"/>
          <a:cs typeface="+mn-cs"/>
        </a:defRPr>
      </a:lvl4pPr>
      <a:lvl5pPr marL="1144588" indent="-230188" algn="l" defTabSz="457200" rtl="0" eaLnBrk="1" latinLnBrk="0" hangingPunct="1">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hyperlink" Target="https://www.cnbc.com/2025/01/10/why-chinas-central-bank-has-stopped-bond-purchases.html" TargetMode="External"/><Relationship Id="rId26" Type="http://schemas.openxmlformats.org/officeDocument/2006/relationships/image" Target="../media/image69.png"/><Relationship Id="rId39" Type="http://schemas.openxmlformats.org/officeDocument/2006/relationships/image" Target="../media/image86.png"/><Relationship Id="rId21" Type="http://schemas.openxmlformats.org/officeDocument/2006/relationships/image" Target="../media/image64.png"/><Relationship Id="rId34" Type="http://schemas.openxmlformats.org/officeDocument/2006/relationships/hyperlink" Target="https://www.world-nuclear-news.org/articles/usa-to-end-restrictions-on-indian-nuclear-entities" TargetMode="External"/><Relationship Id="rId42" Type="http://schemas.openxmlformats.org/officeDocument/2006/relationships/hyperlink" Target="https://oilprice.com/Energy/Crude-Oil/Middle-East-Oil-Eyes-Global-Benchmark-Status.html" TargetMode="External"/><Relationship Id="rId7" Type="http://schemas.openxmlformats.org/officeDocument/2006/relationships/image" Target="../media/image34.svg"/><Relationship Id="rId2" Type="http://schemas.openxmlformats.org/officeDocument/2006/relationships/slideLayout" Target="../slideLayouts/slideLayout54.xml"/><Relationship Id="rId16" Type="http://schemas.openxmlformats.org/officeDocument/2006/relationships/hyperlink" Target="https://dialogue.earth/en/energy/why-chinas-clean-energy-need-not-fear-us-tariffs/" TargetMode="External"/><Relationship Id="rId20" Type="http://schemas.openxmlformats.org/officeDocument/2006/relationships/hyperlink" Target="https://www.reuters.com/markets/deals/chinas-zijin-mining-talks-buy-controlling-stake-zangge-mining-2025-01-10/" TargetMode="External"/><Relationship Id="rId29" Type="http://schemas.openxmlformats.org/officeDocument/2006/relationships/image" Target="../media/image81.png"/><Relationship Id="rId41" Type="http://schemas.openxmlformats.org/officeDocument/2006/relationships/image" Target="../media/image87.png"/><Relationship Id="rId1" Type="http://schemas.openxmlformats.org/officeDocument/2006/relationships/tags" Target="../tags/tag12.xml"/><Relationship Id="rId6" Type="http://schemas.openxmlformats.org/officeDocument/2006/relationships/image" Target="../media/image33.png"/><Relationship Id="rId11" Type="http://schemas.openxmlformats.org/officeDocument/2006/relationships/image" Target="../media/image77.svg"/><Relationship Id="rId24" Type="http://schemas.openxmlformats.org/officeDocument/2006/relationships/image" Target="../media/image80.png"/><Relationship Id="rId32" Type="http://schemas.openxmlformats.org/officeDocument/2006/relationships/hyperlink" Target="https://www.csis.org/analysis/indias-undeniable-economic-heft-and-american-economic-security" TargetMode="External"/><Relationship Id="rId37" Type="http://schemas.openxmlformats.org/officeDocument/2006/relationships/image" Target="../media/image85.jpeg"/><Relationship Id="rId40" Type="http://schemas.openxmlformats.org/officeDocument/2006/relationships/hyperlink" Target="https://www.agbi.com/agriculture/2025/01/2bn-dollar-plan-for-saudi-livestock-city-unveiled/" TargetMode="External"/><Relationship Id="rId5" Type="http://schemas.openxmlformats.org/officeDocument/2006/relationships/image" Target="../media/image1.emf"/><Relationship Id="rId15" Type="http://schemas.openxmlformats.org/officeDocument/2006/relationships/image" Target="../media/image58.png"/><Relationship Id="rId23" Type="http://schemas.openxmlformats.org/officeDocument/2006/relationships/hyperlink" Target="https://www.reuters.com/world/china/chinas-central-bank-halts-treasury-bond-buying-citing-short-supply-2025-01-10/" TargetMode="External"/><Relationship Id="rId28" Type="http://schemas.openxmlformats.org/officeDocument/2006/relationships/hyperlink" Target="https://restofworld.org/2025/china-foxconn-factoriesfoxconn-stops-sending-chinese-workers-to-india-iphone-factories/" TargetMode="External"/><Relationship Id="rId36" Type="http://schemas.openxmlformats.org/officeDocument/2006/relationships/hyperlink" Target="https://www.thehindu.com/business/Economy/decoding-indias-growth-slowdown/article69080910.ece" TargetMode="External"/><Relationship Id="rId10" Type="http://schemas.openxmlformats.org/officeDocument/2006/relationships/image" Target="../media/image76.png"/><Relationship Id="rId19" Type="http://schemas.openxmlformats.org/officeDocument/2006/relationships/image" Target="../media/image79.png"/><Relationship Id="rId31" Type="http://schemas.openxmlformats.org/officeDocument/2006/relationships/hyperlink" Target="https://www.reuters.com/world/india/indias-forex-reserves-slide-fifth-week-2025-01-10/" TargetMode="External"/><Relationship Id="rId4" Type="http://schemas.openxmlformats.org/officeDocument/2006/relationships/oleObject" Target="../embeddings/oleObject4.bin"/><Relationship Id="rId9" Type="http://schemas.openxmlformats.org/officeDocument/2006/relationships/image" Target="../media/image36.svg"/><Relationship Id="rId14" Type="http://schemas.openxmlformats.org/officeDocument/2006/relationships/hyperlink" Target="https://www.bloomberg.com/news/articles/2025-01-05/china-oil-teapots-face-reckoning-as-beijing-tackles-overcapacity" TargetMode="External"/><Relationship Id="rId22" Type="http://schemas.openxmlformats.org/officeDocument/2006/relationships/image" Target="../media/image65.svg"/><Relationship Id="rId27" Type="http://schemas.openxmlformats.org/officeDocument/2006/relationships/hyperlink" Target="https://www.reuters.com/business/energy/india-issues-tender-new-25-mln-t-strategic-petroleum-reserve-2025-01-06/" TargetMode="External"/><Relationship Id="rId30" Type="http://schemas.openxmlformats.org/officeDocument/2006/relationships/image" Target="../media/image82.svg"/><Relationship Id="rId35" Type="http://schemas.openxmlformats.org/officeDocument/2006/relationships/image" Target="../media/image84.png"/><Relationship Id="rId8" Type="http://schemas.openxmlformats.org/officeDocument/2006/relationships/image" Target="../media/image35.png"/><Relationship Id="rId3" Type="http://schemas.openxmlformats.org/officeDocument/2006/relationships/notesSlide" Target="../notesSlides/notesSlide10.xml"/><Relationship Id="rId12" Type="http://schemas.openxmlformats.org/officeDocument/2006/relationships/hyperlink" Target="https://oilprice.com/Latest-Energy-News/World-News/Key-Chinese-Ports-Ban-Oil-Tankers-Sanctioned-by-the-US.html" TargetMode="External"/><Relationship Id="rId17" Type="http://schemas.openxmlformats.org/officeDocument/2006/relationships/image" Target="../media/image78.png"/><Relationship Id="rId25" Type="http://schemas.openxmlformats.org/officeDocument/2006/relationships/hyperlink" Target="https://www.upstreamonline.com/lng/india-regulator-riles-lng-players-in-push-for-greater-oversight/2-1-1748965" TargetMode="External"/><Relationship Id="rId33" Type="http://schemas.openxmlformats.org/officeDocument/2006/relationships/image" Target="../media/image83.png"/><Relationship Id="rId38" Type="http://schemas.openxmlformats.org/officeDocument/2006/relationships/hyperlink" Target="https://attaqa.net/2025/01/06/%D8%AD%D8%B5%D8%B1%D9%8A-%D8%A3%D9%88%D9%84-%D8%AD%D9%88%D8%A7%D8%B1-%D9%85%D8%B9-%D9%88%D8%B2%D9%8A%D8%B1-%D8%A7%D9%84%D9%86%D9%81%D8%B7-%D8%A7%D9%84%D8%B3%D9%88%D8%B1%D9%8A-%D8%AA%D9%84%D9%8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4.xml"/><Relationship Id="rId1" Type="http://schemas.openxmlformats.org/officeDocument/2006/relationships/tags" Target="../tags/tag13.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4.xml"/><Relationship Id="rId2" Type="http://schemas.openxmlformats.org/officeDocument/2006/relationships/slideLayout" Target="../slideLayouts/slideLayout54.xml"/><Relationship Id="rId1" Type="http://schemas.openxmlformats.org/officeDocument/2006/relationships/tags" Target="../tags/tag14.x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6.xml"/><Relationship Id="rId2" Type="http://schemas.openxmlformats.org/officeDocument/2006/relationships/slideLayout" Target="../slideLayouts/slideLayout54.xml"/><Relationship Id="rId1" Type="http://schemas.openxmlformats.org/officeDocument/2006/relationships/tags" Target="../tags/tag15.x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4.xml"/><Relationship Id="rId1" Type="http://schemas.openxmlformats.org/officeDocument/2006/relationships/tags" Target="../tags/tag4.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4.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2.png"/><Relationship Id="rId2" Type="http://schemas.openxmlformats.org/officeDocument/2006/relationships/slideLayout" Target="../slideLayouts/slideLayout54.xml"/><Relationship Id="rId1" Type="http://schemas.openxmlformats.org/officeDocument/2006/relationships/tags" Target="../tags/tag6.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5.xml"/><Relationship Id="rId7" Type="http://schemas.openxmlformats.org/officeDocument/2006/relationships/image" Target="../media/image34.svg"/><Relationship Id="rId2" Type="http://schemas.openxmlformats.org/officeDocument/2006/relationships/slideLayout" Target="../slideLayouts/slideLayout54.xml"/><Relationship Id="rId1" Type="http://schemas.openxmlformats.org/officeDocument/2006/relationships/tags" Target="../tags/tag7.xml"/><Relationship Id="rId6" Type="http://schemas.openxmlformats.org/officeDocument/2006/relationships/image" Target="../media/image33.png"/><Relationship Id="rId5" Type="http://schemas.openxmlformats.org/officeDocument/2006/relationships/image" Target="../media/image1.emf"/><Relationship Id="rId4" Type="http://schemas.openxmlformats.org/officeDocument/2006/relationships/oleObject" Target="../embeddings/oleObject5.bin"/><Relationship Id="rId9"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18" Type="http://schemas.openxmlformats.org/officeDocument/2006/relationships/image" Target="../media/image49.png"/><Relationship Id="rId3" Type="http://schemas.openxmlformats.org/officeDocument/2006/relationships/notesSlide" Target="../notesSlides/notesSlide6.xml"/><Relationship Id="rId21" Type="http://schemas.openxmlformats.org/officeDocument/2006/relationships/image" Target="../media/image52.png"/><Relationship Id="rId7" Type="http://schemas.openxmlformats.org/officeDocument/2006/relationships/image" Target="../media/image38.sv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slideLayout" Target="../slideLayouts/slideLayout54.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tags" Target="../tags/tag8.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1.emf"/><Relationship Id="rId15" Type="http://schemas.openxmlformats.org/officeDocument/2006/relationships/image" Target="../media/image46.sv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oleObject" Target="../embeddings/oleObject6.bin"/><Relationship Id="rId9" Type="http://schemas.openxmlformats.org/officeDocument/2006/relationships/image" Target="../media/image40.svg"/><Relationship Id="rId14" Type="http://schemas.openxmlformats.org/officeDocument/2006/relationships/image" Target="../media/image45.png"/><Relationship Id="rId22" Type="http://schemas.openxmlformats.org/officeDocument/2006/relationships/image" Target="../media/image53.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18" Type="http://schemas.openxmlformats.org/officeDocument/2006/relationships/image" Target="../media/image49.png"/><Relationship Id="rId3" Type="http://schemas.openxmlformats.org/officeDocument/2006/relationships/notesSlide" Target="../notesSlides/notesSlide7.xml"/><Relationship Id="rId21" Type="http://schemas.openxmlformats.org/officeDocument/2006/relationships/image" Target="../media/image52.png"/><Relationship Id="rId7" Type="http://schemas.openxmlformats.org/officeDocument/2006/relationships/image" Target="../media/image38.sv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slideLayout" Target="../slideLayouts/slideLayout54.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tags" Target="../tags/tag9.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1.emf"/><Relationship Id="rId15" Type="http://schemas.openxmlformats.org/officeDocument/2006/relationships/image" Target="../media/image46.sv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oleObject" Target="../embeddings/oleObject7.bin"/><Relationship Id="rId9" Type="http://schemas.openxmlformats.org/officeDocument/2006/relationships/image" Target="../media/image40.svg"/><Relationship Id="rId14" Type="http://schemas.openxmlformats.org/officeDocument/2006/relationships/image" Target="../media/image45.png"/><Relationship Id="rId22" Type="http://schemas.openxmlformats.org/officeDocument/2006/relationships/image" Target="../media/image53.png"/></Relationships>
</file>

<file path=ppt/slides/_rels/slide8.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hyperlink" Target="https://www.arabnews.com/node/2585409/amp" TargetMode="External"/><Relationship Id="rId26" Type="http://schemas.openxmlformats.org/officeDocument/2006/relationships/image" Target="../media/image63.svg"/><Relationship Id="rId3" Type="http://schemas.openxmlformats.org/officeDocument/2006/relationships/notesSlide" Target="../notesSlides/notesSlide8.xml"/><Relationship Id="rId21" Type="http://schemas.openxmlformats.org/officeDocument/2006/relationships/hyperlink" Target="https://oilprice.com/Energy/Energy-General/Trump-Slams-UK-Energy-Policys-Very-Big-Mistake.html" TargetMode="External"/><Relationship Id="rId34" Type="http://schemas.openxmlformats.org/officeDocument/2006/relationships/hyperlink" Target="https://www.bloomberg.com/news/articles/2025-01-06/saudi-arabia-plans-37-billion-borrowing-spree-to-pay-for-huge-projects" TargetMode="External"/><Relationship Id="rId7" Type="http://schemas.openxmlformats.org/officeDocument/2006/relationships/image" Target="../media/image34.svg"/><Relationship Id="rId12" Type="http://schemas.openxmlformats.org/officeDocument/2006/relationships/hyperlink" Target="https://www.bbc.com/sport/football/articles/c23vx38k4d0o" TargetMode="External"/><Relationship Id="rId17" Type="http://schemas.openxmlformats.org/officeDocument/2006/relationships/image" Target="../media/image58.png"/><Relationship Id="rId25" Type="http://schemas.openxmlformats.org/officeDocument/2006/relationships/image" Target="../media/image62.png"/><Relationship Id="rId33" Type="http://schemas.openxmlformats.org/officeDocument/2006/relationships/hyperlink" Target="https://www.aleqt.com/2025/01/05/article_2755155.html" TargetMode="External"/><Relationship Id="rId2" Type="http://schemas.openxmlformats.org/officeDocument/2006/relationships/slideLayout" Target="../slideLayouts/slideLayout54.xml"/><Relationship Id="rId16" Type="http://schemas.openxmlformats.org/officeDocument/2006/relationships/hyperlink" Target="https://www.bloomberg.com/news/articles/2025-01-06/saudis-raise-february-crude-prices-as-opec-holds-back-barrels" TargetMode="External"/><Relationship Id="rId20" Type="http://schemas.openxmlformats.org/officeDocument/2006/relationships/image" Target="../media/image60.svg"/><Relationship Id="rId29" Type="http://schemas.openxmlformats.org/officeDocument/2006/relationships/image" Target="../media/image64.png"/><Relationship Id="rId1" Type="http://schemas.openxmlformats.org/officeDocument/2006/relationships/tags" Target="../tags/tag10.xml"/><Relationship Id="rId6" Type="http://schemas.openxmlformats.org/officeDocument/2006/relationships/image" Target="../media/image33.png"/><Relationship Id="rId11" Type="http://schemas.openxmlformats.org/officeDocument/2006/relationships/image" Target="../media/image55.svg"/><Relationship Id="rId24" Type="http://schemas.openxmlformats.org/officeDocument/2006/relationships/hyperlink" Target="https://www.dailymail.co.uk/wires/reuters/article-14264075/US-oil-imports-Canada-hit-record-ahead-tariff-threat-EIA-data-shows.html" TargetMode="External"/><Relationship Id="rId32" Type="http://schemas.openxmlformats.org/officeDocument/2006/relationships/image" Target="../media/image66.png"/><Relationship Id="rId5" Type="http://schemas.openxmlformats.org/officeDocument/2006/relationships/image" Target="../media/image1.emf"/><Relationship Id="rId15" Type="http://schemas.openxmlformats.org/officeDocument/2006/relationships/image" Target="../media/image57.png"/><Relationship Id="rId23" Type="http://schemas.openxmlformats.org/officeDocument/2006/relationships/hyperlink" Target="https://www.bloomberg.com/news/articles/2025-01-10/us-consumer-inflation-expectations-jump-to-highest-since-2008" TargetMode="External"/><Relationship Id="rId28" Type="http://schemas.openxmlformats.org/officeDocument/2006/relationships/hyperlink" Target="https://www.reuters.com/world/middle-east/saudi-arabias-non-oil-private-sector-keeps-growing-solidly-december-pmi-shows-2025-01-05/" TargetMode="External"/><Relationship Id="rId36" Type="http://schemas.openxmlformats.org/officeDocument/2006/relationships/hyperlink" Target="https://www.bloomberg.com/news/articles/2025-01-08/pif-invests-200-million-in-bond-etf-amid-saudi-borrowing-spree" TargetMode="External"/><Relationship Id="rId10" Type="http://schemas.openxmlformats.org/officeDocument/2006/relationships/image" Target="../media/image54.png"/><Relationship Id="rId19" Type="http://schemas.openxmlformats.org/officeDocument/2006/relationships/image" Target="../media/image59.png"/><Relationship Id="rId31" Type="http://schemas.openxmlformats.org/officeDocument/2006/relationships/hyperlink" Target="https://www.aleqt.com/2025/01/05/article_2755156.html" TargetMode="External"/><Relationship Id="rId4" Type="http://schemas.openxmlformats.org/officeDocument/2006/relationships/oleObject" Target="../embeddings/oleObject4.bin"/><Relationship Id="rId9" Type="http://schemas.openxmlformats.org/officeDocument/2006/relationships/image" Target="../media/image36.svg"/><Relationship Id="rId14" Type="http://schemas.openxmlformats.org/officeDocument/2006/relationships/hyperlink" Target="https://www.insideworldfootball.com/2025/01/08/wheres-fifa-money-ghost-christmas-past-haunts-ttfas-unpaid-creditors-third-year-succession/" TargetMode="External"/><Relationship Id="rId22" Type="http://schemas.openxmlformats.org/officeDocument/2006/relationships/image" Target="../media/image61.png"/><Relationship Id="rId27" Type="http://schemas.openxmlformats.org/officeDocument/2006/relationships/hyperlink" Target="https://www.arabnews.com/node/2585313/amp" TargetMode="External"/><Relationship Id="rId30" Type="http://schemas.openxmlformats.org/officeDocument/2006/relationships/image" Target="../media/image65.svg"/><Relationship Id="rId35" Type="http://schemas.openxmlformats.org/officeDocument/2006/relationships/hyperlink" Target="https://www.bloomberg.com/news/articles/2025-01-07/aramco-s-venture-arm-joins-30-million-round-for-saudi-startup" TargetMode="External"/><Relationship Id="rId8" Type="http://schemas.openxmlformats.org/officeDocument/2006/relationships/image" Target="../media/image35.png"/></Relationships>
</file>

<file path=ppt/slides/_rels/slide9.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hyperlink" Target="https://oilprice.com/Latest-Energy-News/World-News/BP-to-Help-India-Boost-Production-at-Its-Largest-Oilfield.html" TargetMode="External"/><Relationship Id="rId26" Type="http://schemas.openxmlformats.org/officeDocument/2006/relationships/hyperlink" Target="https://www.bbc.com/news/articles/cx2pggj3g3po" TargetMode="External"/><Relationship Id="rId39" Type="http://schemas.openxmlformats.org/officeDocument/2006/relationships/hyperlink" Target="https://www.nrc.nl/nieuws/2025/01/06/voor-saoedi-arabie-is-obstructie-het-doel-van-de-klimaattop-a4878605" TargetMode="External"/><Relationship Id="rId21" Type="http://schemas.openxmlformats.org/officeDocument/2006/relationships/image" Target="../media/image69.png"/><Relationship Id="rId34" Type="http://schemas.openxmlformats.org/officeDocument/2006/relationships/hyperlink" Target="https://www.upstreamonline.com/production/force-majeure-lifted-south-sudan-to-resume-oil-exports-imminently/2-1-1760868" TargetMode="External"/><Relationship Id="rId42" Type="http://schemas.openxmlformats.org/officeDocument/2006/relationships/hyperlink" Target="https://oilprice.com/Latest-Energy-News/World-News/DOE-Issues-18B-Loan-Guarantee-To-Arizona-Utility-For-Renewable-Energy.html" TargetMode="External"/><Relationship Id="rId7" Type="http://schemas.openxmlformats.org/officeDocument/2006/relationships/oleObject" Target="../embeddings/oleObject4.bin"/><Relationship Id="rId2" Type="http://schemas.openxmlformats.org/officeDocument/2006/relationships/slideLayout" Target="../slideLayouts/slideLayout54.xml"/><Relationship Id="rId16" Type="http://schemas.openxmlformats.org/officeDocument/2006/relationships/image" Target="../media/image64.png"/><Relationship Id="rId20" Type="http://schemas.openxmlformats.org/officeDocument/2006/relationships/hyperlink" Target="https://www.upstreamonline.com/field-development/pemex-to-invest-1-9-billion-to-revive-production-at-heavy-oil-field/2-1-1761719" TargetMode="External"/><Relationship Id="rId29" Type="http://schemas.openxmlformats.org/officeDocument/2006/relationships/image" Target="../media/image71.png"/><Relationship Id="rId41" Type="http://schemas.openxmlformats.org/officeDocument/2006/relationships/hyperlink" Target="https://oilprice.com/Alternative-Energy/Solar-Energy/Germanys-Solar-Industry-Faces-Cloudy-Future-As-Demand-Slows.html" TargetMode="External"/><Relationship Id="rId1" Type="http://schemas.openxmlformats.org/officeDocument/2006/relationships/tags" Target="../tags/tag11.xml"/><Relationship Id="rId6" Type="http://schemas.openxmlformats.org/officeDocument/2006/relationships/image" Target="../media/image63.svg"/><Relationship Id="rId11" Type="http://schemas.openxmlformats.org/officeDocument/2006/relationships/image" Target="../media/image35.png"/><Relationship Id="rId24" Type="http://schemas.openxmlformats.org/officeDocument/2006/relationships/hyperlink" Target="https://www.bloomberg.com/news/articles/2025-01-10/totalenergies-starts-work-to-process-gas-from-iraqi-oil-field" TargetMode="External"/><Relationship Id="rId32" Type="http://schemas.openxmlformats.org/officeDocument/2006/relationships/hyperlink" Target="https://www.reuters.com/business/energy/central-europe-gas-flows-adjusted-after-ukraine-transit-ends-2025-01-06/" TargetMode="External"/><Relationship Id="rId37" Type="http://schemas.openxmlformats.org/officeDocument/2006/relationships/hyperlink" Target="https://edition.cnn.com/2025/01/06/business/biden-offshore-drilling-ban-trump/index.html" TargetMode="External"/><Relationship Id="rId40" Type="http://schemas.openxmlformats.org/officeDocument/2006/relationships/image" Target="../media/image75.png"/><Relationship Id="rId5" Type="http://schemas.openxmlformats.org/officeDocument/2006/relationships/image" Target="../media/image62.png"/><Relationship Id="rId15" Type="http://schemas.openxmlformats.org/officeDocument/2006/relationships/hyperlink" Target="https://www.reuters.com/business/energy/shell-writes-down-namibia-oil-discovery-2025-01-08/" TargetMode="External"/><Relationship Id="rId23" Type="http://schemas.openxmlformats.org/officeDocument/2006/relationships/image" Target="../media/image70.png"/><Relationship Id="rId28" Type="http://schemas.openxmlformats.org/officeDocument/2006/relationships/hyperlink" Target="https://aawsat.com/%D8%A7%D9%84%D8%A7%D9%82%D8%AA%D8%B5%D8%A7%D8%AF/5098140-%D9%83%D8%A7%D8%B2%D8%A7%D8%AE%D8%B3%D8%AA%D8%A7%D9%86-%D8%AA%D8%B9%D8%AA%D8%B2%D9%85-%D8%A8%D9%8A%D8%B9-850-%D9%85%D9%84%D9%8A%D9%88%D9%86-%D8%AF%D9%88%D9%84%D8%A7%D8%B1-%D9%85%D9%86-%D8%B5%D9%86%D8%AF%D9%88%D9%82-%D8%A7%D9%84%D9%86%D9%81%D8%B7-%D9%81%D9%8A-%D9%8A%D9%86%D8%A7%D9%8A%D8%B1" TargetMode="External"/><Relationship Id="rId36" Type="http://schemas.openxmlformats.org/officeDocument/2006/relationships/image" Target="../media/image73.jpeg"/><Relationship Id="rId10" Type="http://schemas.openxmlformats.org/officeDocument/2006/relationships/image" Target="../media/image34.svg"/><Relationship Id="rId19" Type="http://schemas.openxmlformats.org/officeDocument/2006/relationships/image" Target="../media/image61.png"/><Relationship Id="rId31" Type="http://schemas.openxmlformats.org/officeDocument/2006/relationships/hyperlink" Target="https://www.bloomberg.com/news/articles/2025-01-06/opec-output-dips-in-december-as-uae-improves-delivery-of-cuts" TargetMode="External"/><Relationship Id="rId44" Type="http://schemas.openxmlformats.org/officeDocument/2006/relationships/hyperlink" Target="https://aawsat.com/%D8%A7%D9%84%D8%A7%D9%82%D8%AA%D8%B5%D8%A7%D8%AF/5099642-%D8%A7%D9%84%D8%B3%D8%B9%D9%88%D8%AF%D9%8A%D8%A9-%D9%86%D8%B8%D8%A7%D9%85-%D8%AC%D8%AF%D9%8A%D8%AF-%D9%84%D9%84%D8%A8%D8%AA%D8%B1%D9%88%D9%83%D9%8A%D9%85%D8%A7%D9%88%D9%8A%D8%A7%D8%AA-%D9%84%D8%AA%D8%B9%D8%B2%D9%8A%D8%B2-%D9%83%D9%81%D8%A7%D8%A1%D8%A9-%D9%82%D8%B7%D8%A7%D8%B9-%D8%A7%D9%84%D8%B7%D8%A7%D9%82%D8%A9-%D9%88%D8%AA%D8%AD%D9%82%D9%8A%D9%82-%D8%A7%D9%84%D8%A7%D8%B3%D8%AA%D8%AF%D8%A7%D9%85%D8%A9" TargetMode="External"/><Relationship Id="rId4" Type="http://schemas.openxmlformats.org/officeDocument/2006/relationships/hyperlink" Target="https://www.dailymail.co.uk/wires/reuters/article-14254959/Marsa-Maroc-invest-Djiboutis-Damerjog-petroleum-terminal-decree-says.html" TargetMode="External"/><Relationship Id="rId9" Type="http://schemas.openxmlformats.org/officeDocument/2006/relationships/image" Target="../media/image33.png"/><Relationship Id="rId14" Type="http://schemas.openxmlformats.org/officeDocument/2006/relationships/image" Target="../media/image68.svg"/><Relationship Id="rId22" Type="http://schemas.openxmlformats.org/officeDocument/2006/relationships/hyperlink" Target="https://www.rigzone.com/news/epic_sells_ethylene_pipeline_to_howard_energy_partners-09-jan-2025-179261-article/" TargetMode="External"/><Relationship Id="rId27" Type="http://schemas.openxmlformats.org/officeDocument/2006/relationships/image" Target="../media/image56.png"/><Relationship Id="rId30" Type="http://schemas.openxmlformats.org/officeDocument/2006/relationships/image" Target="../media/image72.svg"/><Relationship Id="rId35" Type="http://schemas.openxmlformats.org/officeDocument/2006/relationships/hyperlink" Target="https://english.news.cn/asiapacific/20250108/6f5b04505a2b4bfc9a2e2cc6981a6906/c.html" TargetMode="External"/><Relationship Id="rId43" Type="http://schemas.openxmlformats.org/officeDocument/2006/relationships/hyperlink" Target="https://aawsat.com/%D8%A7%D9%84%D8%A7%D9%82%D8%AA%D8%B5%D8%A7%D8%AF/5099195-%D9%83%D8%A8%D8%B1%D9%89-%D8%A7%D9%84%D8%A8%D9%86%D9%88%D9%83-%D8%A7%D9%84%D8%A3%D9%85%D9%8A%D8%B1%D9%83%D9%8A%D8%A9-%D8%AA%D8%B9%D9%84%D9%86-%D8%A7%D9%86%D8%B3%D8%AD%D8%A7%D8%A8%D9%87%D8%A7-%D9%85%D9%86-%D8%AA%D8%AD%D8%A7%D9%84%D9%81-%D8%B5%D8%A7%D9%81%D9%8A-%D8%B5%D9%81%D8%B1-%D8%A7%D9%86%D8%A8%D8%B9%D8%A7%D8%AB%D8%A7%D8%AA-%D8%A7%D9%84%D9%85%D8%B5%D8%B1%D9%81%D9%8A" TargetMode="External"/><Relationship Id="rId8" Type="http://schemas.openxmlformats.org/officeDocument/2006/relationships/image" Target="../media/image1.emf"/><Relationship Id="rId3" Type="http://schemas.openxmlformats.org/officeDocument/2006/relationships/notesSlide" Target="../notesSlides/notesSlide9.xml"/><Relationship Id="rId12" Type="http://schemas.openxmlformats.org/officeDocument/2006/relationships/image" Target="../media/image36.svg"/><Relationship Id="rId17" Type="http://schemas.openxmlformats.org/officeDocument/2006/relationships/image" Target="../media/image65.svg"/><Relationship Id="rId25" Type="http://schemas.openxmlformats.org/officeDocument/2006/relationships/image" Target="../media/image58.png"/><Relationship Id="rId33" Type="http://schemas.openxmlformats.org/officeDocument/2006/relationships/hyperlink" Target="https://www.reuters.com/markets/commodities/us-plans-more-sanctions-tankers-carrying-russian-oil-sources-say-2025-01-06/" TargetMode="External"/><Relationship Id="rId38"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0725" y="2167007"/>
            <a:ext cx="7336448" cy="974545"/>
          </a:xfrm>
        </p:spPr>
        <p:txBody>
          <a:bodyPr/>
          <a:lstStyle/>
          <a:p>
            <a:r>
              <a:rPr lang="en-US" sz="5400" b="1"/>
              <a:t>Horizon Scanning </a:t>
            </a:r>
          </a:p>
        </p:txBody>
      </p:sp>
      <p:sp>
        <p:nvSpPr>
          <p:cNvPr id="5" name="Subtitle 4"/>
          <p:cNvSpPr>
            <a:spLocks noGrp="1"/>
          </p:cNvSpPr>
          <p:nvPr>
            <p:ph type="subTitle" idx="1"/>
          </p:nvPr>
        </p:nvSpPr>
        <p:spPr>
          <a:xfrm>
            <a:off x="820724" y="3258031"/>
            <a:ext cx="5484283" cy="685277"/>
          </a:xfrm>
        </p:spPr>
        <p:txBody>
          <a:bodyPr/>
          <a:lstStyle/>
          <a:p>
            <a:r>
              <a:rPr lang="en-US" sz="2000" dirty="0">
                <a:solidFill>
                  <a:srgbClr val="538135"/>
                </a:solidFill>
              </a:rPr>
              <a:t>January 06 - 11, 2025 - EXAMPLE</a:t>
            </a:r>
          </a:p>
        </p:txBody>
      </p:sp>
    </p:spTree>
    <p:extLst>
      <p:ext uri="{BB962C8B-B14F-4D97-AF65-F5344CB8AC3E}">
        <p14:creationId xmlns:p14="http://schemas.microsoft.com/office/powerpoint/2010/main" val="229521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5F298-9139-DBFC-9716-73DE879B4F33}"/>
            </a:ext>
          </a:extLst>
        </p:cNvPr>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E603262-C6CE-F8C2-92D9-DD771BAD2EB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2E603262-C6CE-F8C2-92D9-DD771BAD2E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3" name="Graphic 12" descr="Briefcase">
            <a:extLst>
              <a:ext uri="{FF2B5EF4-FFF2-40B4-BE49-F238E27FC236}">
                <a16:creationId xmlns:a16="http://schemas.microsoft.com/office/drawing/2014/main" id="{5789EDA0-D690-4841-61C7-59C92B0996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2852" y="608831"/>
            <a:ext cx="329233" cy="329233"/>
          </a:xfrm>
          <a:prstGeom prst="rect">
            <a:avLst/>
          </a:prstGeom>
        </p:spPr>
      </p:pic>
      <p:pic>
        <p:nvPicPr>
          <p:cNvPr id="17" name="Graphic 16" descr="Earth globe Africa and Europe">
            <a:extLst>
              <a:ext uri="{FF2B5EF4-FFF2-40B4-BE49-F238E27FC236}">
                <a16:creationId xmlns:a16="http://schemas.microsoft.com/office/drawing/2014/main" id="{78344213-F6EF-27E5-569F-A8A9B99CDF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48880" y="601563"/>
            <a:ext cx="329233" cy="329233"/>
          </a:xfrm>
          <a:prstGeom prst="rect">
            <a:avLst/>
          </a:prstGeom>
        </p:spPr>
      </p:pic>
      <p:sp>
        <p:nvSpPr>
          <p:cNvPr id="10" name="object 39">
            <a:extLst>
              <a:ext uri="{FF2B5EF4-FFF2-40B4-BE49-F238E27FC236}">
                <a16:creationId xmlns:a16="http://schemas.microsoft.com/office/drawing/2014/main" id="{EA0A2017-DC0A-D2E1-8C22-D7FAFDE62A63}"/>
              </a:ext>
            </a:extLst>
          </p:cNvPr>
          <p:cNvSpPr/>
          <p:nvPr/>
        </p:nvSpPr>
        <p:spPr>
          <a:xfrm>
            <a:off x="533334" y="279846"/>
            <a:ext cx="11125331" cy="702052"/>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l" defTabSz="685800" rtl="0" eaLnBrk="1" fontAlgn="auto" latinLnBrk="0" hangingPunct="1">
              <a:lnSpc>
                <a:spcPct val="100000"/>
              </a:lnSpc>
              <a:spcBef>
                <a:spcPts val="3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Trebuchet MS"/>
                <a:ea typeface="+mn-ea"/>
                <a:cs typeface="Trebuchet MS"/>
                <a:sym typeface="Trebuchet MS"/>
              </a:rPr>
              <a:t>       Around the World</a:t>
            </a:r>
          </a:p>
        </p:txBody>
      </p:sp>
      <p:pic>
        <p:nvPicPr>
          <p:cNvPr id="12" name="Graphic 11" descr="Globe with solid fill">
            <a:extLst>
              <a:ext uri="{FF2B5EF4-FFF2-40B4-BE49-F238E27FC236}">
                <a16:creationId xmlns:a16="http://schemas.microsoft.com/office/drawing/2014/main" id="{62367E39-23A1-70F9-6383-0CF8E4A89DE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6447" y="283543"/>
            <a:ext cx="638939" cy="638939"/>
          </a:xfrm>
          <a:prstGeom prst="rect">
            <a:avLst/>
          </a:prstGeom>
        </p:spPr>
      </p:pic>
      <p:sp>
        <p:nvSpPr>
          <p:cNvPr id="7" name="Rectangle 6">
            <a:extLst>
              <a:ext uri="{FF2B5EF4-FFF2-40B4-BE49-F238E27FC236}">
                <a16:creationId xmlns:a16="http://schemas.microsoft.com/office/drawing/2014/main" id="{907722B4-6804-89C5-8D23-C172906ABC62}"/>
              </a:ext>
            </a:extLst>
          </p:cNvPr>
          <p:cNvSpPr/>
          <p:nvPr/>
        </p:nvSpPr>
        <p:spPr>
          <a:xfrm>
            <a:off x="76912" y="6124083"/>
            <a:ext cx="12115088" cy="7339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41">
            <a:extLst>
              <a:ext uri="{FF2B5EF4-FFF2-40B4-BE49-F238E27FC236}">
                <a16:creationId xmlns:a16="http://schemas.microsoft.com/office/drawing/2014/main" id="{482DAA09-5B9D-2499-4CD6-2E9517B2E951}"/>
              </a:ext>
            </a:extLst>
          </p:cNvPr>
          <p:cNvSpPr/>
          <p:nvPr/>
        </p:nvSpPr>
        <p:spPr>
          <a:xfrm>
            <a:off x="8212611" y="5114562"/>
            <a:ext cx="3568574" cy="154338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14" name="Rounded Rectangle 41">
            <a:extLst>
              <a:ext uri="{FF2B5EF4-FFF2-40B4-BE49-F238E27FC236}">
                <a16:creationId xmlns:a16="http://schemas.microsoft.com/office/drawing/2014/main" id="{FDDC4EC5-7FD2-BDEE-911E-557A8002946A}"/>
              </a:ext>
            </a:extLst>
          </p:cNvPr>
          <p:cNvSpPr/>
          <p:nvPr/>
        </p:nvSpPr>
        <p:spPr>
          <a:xfrm>
            <a:off x="8179306" y="3168833"/>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16" name="Rounded Rectangle 41">
            <a:extLst>
              <a:ext uri="{FF2B5EF4-FFF2-40B4-BE49-F238E27FC236}">
                <a16:creationId xmlns:a16="http://schemas.microsoft.com/office/drawing/2014/main" id="{C2CAE233-94F6-5402-7E3C-C5328A3DB0FB}"/>
              </a:ext>
            </a:extLst>
          </p:cNvPr>
          <p:cNvSpPr/>
          <p:nvPr/>
        </p:nvSpPr>
        <p:spPr>
          <a:xfrm>
            <a:off x="8203591" y="1223104"/>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1" name="Rounded Rectangle 41">
            <a:extLst>
              <a:ext uri="{FF2B5EF4-FFF2-40B4-BE49-F238E27FC236}">
                <a16:creationId xmlns:a16="http://schemas.microsoft.com/office/drawing/2014/main" id="{C00AF87E-E911-4436-D727-29F456AAFDAD}"/>
              </a:ext>
            </a:extLst>
          </p:cNvPr>
          <p:cNvSpPr/>
          <p:nvPr/>
        </p:nvSpPr>
        <p:spPr>
          <a:xfrm>
            <a:off x="4438614" y="4999524"/>
            <a:ext cx="3568574" cy="1658420"/>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3" name="Rounded Rectangle 41">
            <a:extLst>
              <a:ext uri="{FF2B5EF4-FFF2-40B4-BE49-F238E27FC236}">
                <a16:creationId xmlns:a16="http://schemas.microsoft.com/office/drawing/2014/main" id="{24BFD1F5-005C-86B9-7E4C-9DB1C1D510A2}"/>
              </a:ext>
            </a:extLst>
          </p:cNvPr>
          <p:cNvSpPr/>
          <p:nvPr/>
        </p:nvSpPr>
        <p:spPr>
          <a:xfrm>
            <a:off x="4405309" y="3144341"/>
            <a:ext cx="3568574" cy="1667871"/>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4" name="Rounded Rectangle 41">
            <a:extLst>
              <a:ext uri="{FF2B5EF4-FFF2-40B4-BE49-F238E27FC236}">
                <a16:creationId xmlns:a16="http://schemas.microsoft.com/office/drawing/2014/main" id="{CDFCEF13-4B28-86A8-05AF-30974D854CCC}"/>
              </a:ext>
            </a:extLst>
          </p:cNvPr>
          <p:cNvSpPr/>
          <p:nvPr/>
        </p:nvSpPr>
        <p:spPr>
          <a:xfrm>
            <a:off x="4429594" y="1223104"/>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6" name="Rounded Rectangle 41">
            <a:extLst>
              <a:ext uri="{FF2B5EF4-FFF2-40B4-BE49-F238E27FC236}">
                <a16:creationId xmlns:a16="http://schemas.microsoft.com/office/drawing/2014/main" id="{48A3EF8E-9E72-888C-E045-673B2C91666B}"/>
              </a:ext>
            </a:extLst>
          </p:cNvPr>
          <p:cNvSpPr/>
          <p:nvPr/>
        </p:nvSpPr>
        <p:spPr>
          <a:xfrm>
            <a:off x="632485" y="5126090"/>
            <a:ext cx="3572911" cy="154338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7" name="Rounded Rectangle 41">
            <a:extLst>
              <a:ext uri="{FF2B5EF4-FFF2-40B4-BE49-F238E27FC236}">
                <a16:creationId xmlns:a16="http://schemas.microsoft.com/office/drawing/2014/main" id="{5AA78AB7-9789-6CF2-A6E8-5B74AF8A5F8C}"/>
              </a:ext>
            </a:extLst>
          </p:cNvPr>
          <p:cNvSpPr/>
          <p:nvPr/>
        </p:nvSpPr>
        <p:spPr>
          <a:xfrm>
            <a:off x="627802" y="3365923"/>
            <a:ext cx="3544288" cy="1624705"/>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9" name="Rounded Rectangle 41">
            <a:extLst>
              <a:ext uri="{FF2B5EF4-FFF2-40B4-BE49-F238E27FC236}">
                <a16:creationId xmlns:a16="http://schemas.microsoft.com/office/drawing/2014/main" id="{DFC64249-674B-4701-3835-074A6ED4B41C}"/>
              </a:ext>
            </a:extLst>
          </p:cNvPr>
          <p:cNvSpPr/>
          <p:nvPr/>
        </p:nvSpPr>
        <p:spPr>
          <a:xfrm>
            <a:off x="627802" y="1234632"/>
            <a:ext cx="3568574" cy="194875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34" name="Oval 33">
            <a:extLst>
              <a:ext uri="{FF2B5EF4-FFF2-40B4-BE49-F238E27FC236}">
                <a16:creationId xmlns:a16="http://schemas.microsoft.com/office/drawing/2014/main" id="{7AE16525-7D29-B08E-2C79-0148709051B0}"/>
              </a:ext>
            </a:extLst>
          </p:cNvPr>
          <p:cNvSpPr/>
          <p:nvPr/>
        </p:nvSpPr>
        <p:spPr>
          <a:xfrm>
            <a:off x="476956" y="110910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Trebuchet MS"/>
                <a:ea typeface="+mn-ea"/>
                <a:cs typeface="+mn-cs"/>
              </a:rPr>
              <a:t>1</a:t>
            </a:r>
            <a:endParaRPr kumimoji="0" lang="en-GB" sz="2800" b="1" i="0" u="none" strike="noStrike" kern="1200" cap="none" spc="0" normalizeH="0" baseline="0" noProof="0">
              <a:ln>
                <a:noFill/>
              </a:ln>
              <a:solidFill>
                <a:prstClr val="white"/>
              </a:solidFill>
              <a:effectLst/>
              <a:uLnTx/>
              <a:uFillTx/>
              <a:latin typeface="Trebuchet MS"/>
              <a:ea typeface="+mn-ea"/>
              <a:cs typeface="+mn-cs"/>
            </a:endParaRPr>
          </a:p>
        </p:txBody>
      </p:sp>
      <p:sp>
        <p:nvSpPr>
          <p:cNvPr id="35" name="TextBox 34">
            <a:extLst>
              <a:ext uri="{FF2B5EF4-FFF2-40B4-BE49-F238E27FC236}">
                <a16:creationId xmlns:a16="http://schemas.microsoft.com/office/drawing/2014/main" id="{B7F3E1BC-C92C-1C11-678E-F5F4F097CF12}"/>
              </a:ext>
            </a:extLst>
          </p:cNvPr>
          <p:cNvSpPr txBox="1"/>
          <p:nvPr/>
        </p:nvSpPr>
        <p:spPr>
          <a:xfrm>
            <a:off x="703400" y="3212917"/>
            <a:ext cx="3375599"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36" name="TextBox 35">
            <a:extLst>
              <a:ext uri="{FF2B5EF4-FFF2-40B4-BE49-F238E27FC236}">
                <a16:creationId xmlns:a16="http://schemas.microsoft.com/office/drawing/2014/main" id="{4F83FF4A-2A8D-9038-35BD-30A302F56F40}"/>
              </a:ext>
            </a:extLst>
          </p:cNvPr>
          <p:cNvSpPr txBox="1"/>
          <p:nvPr/>
        </p:nvSpPr>
        <p:spPr>
          <a:xfrm>
            <a:off x="703400" y="4999524"/>
            <a:ext cx="339784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43" name="Oval 42">
            <a:extLst>
              <a:ext uri="{FF2B5EF4-FFF2-40B4-BE49-F238E27FC236}">
                <a16:creationId xmlns:a16="http://schemas.microsoft.com/office/drawing/2014/main" id="{E9C5EB3A-A5BF-1B05-D5DF-9C001FA5CE1E}"/>
              </a:ext>
            </a:extLst>
          </p:cNvPr>
          <p:cNvSpPr/>
          <p:nvPr/>
        </p:nvSpPr>
        <p:spPr>
          <a:xfrm>
            <a:off x="4245888" y="109483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2</a:t>
            </a:r>
          </a:p>
        </p:txBody>
      </p:sp>
      <p:sp>
        <p:nvSpPr>
          <p:cNvPr id="49" name="TextBox 48">
            <a:extLst>
              <a:ext uri="{FF2B5EF4-FFF2-40B4-BE49-F238E27FC236}">
                <a16:creationId xmlns:a16="http://schemas.microsoft.com/office/drawing/2014/main" id="{43B51BE8-1649-D991-C659-C02CD5816F1B}"/>
              </a:ext>
            </a:extLst>
          </p:cNvPr>
          <p:cNvSpPr txBox="1"/>
          <p:nvPr/>
        </p:nvSpPr>
        <p:spPr>
          <a:xfrm>
            <a:off x="4507673" y="1273495"/>
            <a:ext cx="3476643" cy="1061829"/>
          </a:xfrm>
          <a:prstGeom prst="rect">
            <a:avLst/>
          </a:prstGeom>
          <a:noFill/>
        </p:spPr>
        <p:txBody>
          <a:bodyPr wrap="square">
            <a:spAutoFit/>
          </a:bodyPr>
          <a:lstStyle/>
          <a:p>
            <a:pPr algn="l"/>
            <a:r>
              <a:rPr lang="en-US" sz="1050">
                <a:solidFill>
                  <a:srgbClr val="676A6E"/>
                </a:solidFill>
                <a:latin typeface="Trebuchet MS"/>
              </a:rPr>
              <a:t>Aramco is strategically navigating India's evolving market landscape, focusing on regulatory compliance, energy security, and market diversification, while leveraging geopolitical shifts and economic collaborations with the U.S. for growth and innovation.</a:t>
            </a:r>
          </a:p>
        </p:txBody>
      </p:sp>
      <p:sp>
        <p:nvSpPr>
          <p:cNvPr id="50" name="TextBox 49">
            <a:extLst>
              <a:ext uri="{FF2B5EF4-FFF2-40B4-BE49-F238E27FC236}">
                <a16:creationId xmlns:a16="http://schemas.microsoft.com/office/drawing/2014/main" id="{330FD5B4-C35E-92F2-71A6-AED2B1368408}"/>
              </a:ext>
            </a:extLst>
          </p:cNvPr>
          <p:cNvSpPr txBox="1"/>
          <p:nvPr/>
        </p:nvSpPr>
        <p:spPr>
          <a:xfrm>
            <a:off x="4401416" y="3017370"/>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51" name="TextBox 50">
            <a:extLst>
              <a:ext uri="{FF2B5EF4-FFF2-40B4-BE49-F238E27FC236}">
                <a16:creationId xmlns:a16="http://schemas.microsoft.com/office/drawing/2014/main" id="{054F49CE-ED8C-CA50-9627-83017288B13F}"/>
              </a:ext>
            </a:extLst>
          </p:cNvPr>
          <p:cNvSpPr txBox="1"/>
          <p:nvPr/>
        </p:nvSpPr>
        <p:spPr>
          <a:xfrm>
            <a:off x="4507673" y="4868469"/>
            <a:ext cx="3392454"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52" name="TextBox 51">
            <a:extLst>
              <a:ext uri="{FF2B5EF4-FFF2-40B4-BE49-F238E27FC236}">
                <a16:creationId xmlns:a16="http://schemas.microsoft.com/office/drawing/2014/main" id="{0A1281D9-8839-4E95-3446-07AE0FD21461}"/>
              </a:ext>
            </a:extLst>
          </p:cNvPr>
          <p:cNvSpPr txBox="1"/>
          <p:nvPr/>
        </p:nvSpPr>
        <p:spPr>
          <a:xfrm>
            <a:off x="4461170" y="5094076"/>
            <a:ext cx="3512713"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Monitor Trends and Policies: </a:t>
            </a:r>
            <a:r>
              <a:rPr lang="en-US" sz="1050">
                <a:solidFill>
                  <a:srgbClr val="676A6E"/>
                </a:solidFill>
                <a:latin typeface="Trebuchet MS"/>
              </a:rPr>
              <a:t>Stay updated on regulatory and economic changes to inform strategies.</a:t>
            </a:r>
          </a:p>
          <a:p>
            <a:pPr marL="171450" indent="-171450" algn="l">
              <a:buFont typeface="Arial" panose="020B0604020202020204" pitchFamily="34" charset="0"/>
              <a:buChar char="•"/>
            </a:pPr>
            <a:r>
              <a:rPr lang="en-US" sz="1050" b="1">
                <a:solidFill>
                  <a:srgbClr val="676A6E"/>
                </a:solidFill>
                <a:latin typeface="Trebuchet MS"/>
              </a:rPr>
              <a:t>Communicate Stability and Innovation: </a:t>
            </a:r>
            <a:r>
              <a:rPr lang="en-US" sz="1050">
                <a:solidFill>
                  <a:srgbClr val="676A6E"/>
                </a:solidFill>
                <a:latin typeface="Trebuchet MS"/>
              </a:rPr>
              <a:t>Highlight Aramco's resilience, financial management, and technological commitments.</a:t>
            </a:r>
          </a:p>
          <a:p>
            <a:pPr marL="171450" indent="-171450" algn="l">
              <a:buFont typeface="Arial" panose="020B0604020202020204" pitchFamily="34" charset="0"/>
              <a:buChar char="•"/>
            </a:pPr>
            <a:r>
              <a:rPr lang="en-US" sz="1050" b="1">
                <a:solidFill>
                  <a:srgbClr val="676A6E"/>
                </a:solidFill>
                <a:latin typeface="Trebuchet MS"/>
              </a:rPr>
              <a:t>Strengthen Media Partnerships: </a:t>
            </a:r>
            <a:r>
              <a:rPr lang="en-US" sz="1050">
                <a:solidFill>
                  <a:srgbClr val="676A6E"/>
                </a:solidFill>
                <a:latin typeface="Trebuchet MS"/>
              </a:rPr>
              <a:t>Engage in strategic media collaborations to reinforce Aramco's market presence and growth in India.</a:t>
            </a:r>
          </a:p>
        </p:txBody>
      </p:sp>
      <p:sp>
        <p:nvSpPr>
          <p:cNvPr id="53" name="Oval 52">
            <a:extLst>
              <a:ext uri="{FF2B5EF4-FFF2-40B4-BE49-F238E27FC236}">
                <a16:creationId xmlns:a16="http://schemas.microsoft.com/office/drawing/2014/main" id="{51F1A529-1147-AE8E-9C20-67E99196F71B}"/>
              </a:ext>
            </a:extLst>
          </p:cNvPr>
          <p:cNvSpPr/>
          <p:nvPr/>
        </p:nvSpPr>
        <p:spPr>
          <a:xfrm>
            <a:off x="8083069" y="1088894"/>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3</a:t>
            </a:r>
          </a:p>
        </p:txBody>
      </p:sp>
      <p:sp>
        <p:nvSpPr>
          <p:cNvPr id="54" name="TextBox 53">
            <a:extLst>
              <a:ext uri="{FF2B5EF4-FFF2-40B4-BE49-F238E27FC236}">
                <a16:creationId xmlns:a16="http://schemas.microsoft.com/office/drawing/2014/main" id="{49C8476E-8DEF-0569-66C2-5737C6C94A3A}"/>
              </a:ext>
            </a:extLst>
          </p:cNvPr>
          <p:cNvSpPr txBox="1"/>
          <p:nvPr/>
        </p:nvSpPr>
        <p:spPr>
          <a:xfrm>
            <a:off x="8297114" y="1365893"/>
            <a:ext cx="3363614" cy="900246"/>
          </a:xfrm>
          <a:prstGeom prst="rect">
            <a:avLst/>
          </a:prstGeom>
          <a:noFill/>
        </p:spPr>
        <p:txBody>
          <a:bodyPr wrap="square" lIns="91440" tIns="45720" rIns="91440" bIns="45720" anchor="t">
            <a:spAutoFit/>
          </a:bodyPr>
          <a:lstStyle/>
          <a:p>
            <a:r>
              <a:rPr lang="en-US" sz="1050">
                <a:solidFill>
                  <a:srgbClr val="676A6E"/>
                </a:solidFill>
                <a:latin typeface="Trebuchet MS"/>
              </a:rPr>
              <a:t>Aramco is positioned to enhance regional influence and economic development through renewable energy projects in Saudi's livestock city, and collaboration on a Middle Eastern oil benchmark. Syrian oil Minister looks to raise production. </a:t>
            </a:r>
          </a:p>
        </p:txBody>
      </p:sp>
      <p:sp>
        <p:nvSpPr>
          <p:cNvPr id="55" name="TextBox 54">
            <a:extLst>
              <a:ext uri="{FF2B5EF4-FFF2-40B4-BE49-F238E27FC236}">
                <a16:creationId xmlns:a16="http://schemas.microsoft.com/office/drawing/2014/main" id="{FD62F705-83CC-9E9A-124D-7B255DFD5B07}"/>
              </a:ext>
            </a:extLst>
          </p:cNvPr>
          <p:cNvSpPr txBox="1"/>
          <p:nvPr/>
        </p:nvSpPr>
        <p:spPr>
          <a:xfrm>
            <a:off x="8238597" y="3035919"/>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59" name="TextBox 58">
            <a:extLst>
              <a:ext uri="{FF2B5EF4-FFF2-40B4-BE49-F238E27FC236}">
                <a16:creationId xmlns:a16="http://schemas.microsoft.com/office/drawing/2014/main" id="{1DD2DB6D-BB2B-DEB3-9723-2923D1880CBC}"/>
              </a:ext>
            </a:extLst>
          </p:cNvPr>
          <p:cNvSpPr txBox="1"/>
          <p:nvPr/>
        </p:nvSpPr>
        <p:spPr>
          <a:xfrm>
            <a:off x="8249256" y="4951074"/>
            <a:ext cx="3498624"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60" name="TextBox 59">
            <a:extLst>
              <a:ext uri="{FF2B5EF4-FFF2-40B4-BE49-F238E27FC236}">
                <a16:creationId xmlns:a16="http://schemas.microsoft.com/office/drawing/2014/main" id="{A03B5CCF-097F-1508-3966-700EDCCAC539}"/>
              </a:ext>
            </a:extLst>
          </p:cNvPr>
          <p:cNvSpPr txBox="1"/>
          <p:nvPr/>
        </p:nvSpPr>
        <p:spPr>
          <a:xfrm>
            <a:off x="8286672" y="5226805"/>
            <a:ext cx="3402412" cy="1384995"/>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Monitor Geopolitical Changes:</a:t>
            </a:r>
            <a:r>
              <a:rPr lang="en-US" sz="1050">
                <a:solidFill>
                  <a:srgbClr val="676A6E"/>
                </a:solidFill>
                <a:latin typeface="Trebuchet MS"/>
              </a:rPr>
              <a:t> Track political developments in Syria and regionally.</a:t>
            </a:r>
          </a:p>
          <a:p>
            <a:pPr marL="171450" indent="-171450" algn="l">
              <a:buFont typeface="Arial" panose="020B0604020202020204" pitchFamily="34" charset="0"/>
              <a:buChar char="•"/>
            </a:pPr>
            <a:r>
              <a:rPr lang="en-US" sz="1050" b="1">
                <a:solidFill>
                  <a:srgbClr val="676A6E"/>
                </a:solidFill>
                <a:latin typeface="Trebuchet MS"/>
              </a:rPr>
              <a:t>Promote Renewable Energy: </a:t>
            </a:r>
            <a:r>
              <a:rPr lang="en-US" sz="1050">
                <a:solidFill>
                  <a:srgbClr val="676A6E"/>
                </a:solidFill>
                <a:latin typeface="Trebuchet MS"/>
              </a:rPr>
              <a:t>Highlight Aramco's sustainability initiatives in local and regional projects.</a:t>
            </a:r>
          </a:p>
          <a:p>
            <a:pPr marL="171450" indent="-171450" algn="l">
              <a:buFont typeface="Arial" panose="020B0604020202020204" pitchFamily="34" charset="0"/>
              <a:buChar char="•"/>
            </a:pPr>
            <a:r>
              <a:rPr lang="en-US" sz="1050" b="1">
                <a:solidFill>
                  <a:srgbClr val="676A6E"/>
                </a:solidFill>
                <a:latin typeface="Trebuchet MS"/>
              </a:rPr>
              <a:t>Leverage Oil Expertise: </a:t>
            </a:r>
            <a:r>
              <a:rPr lang="en-US" sz="1050">
                <a:solidFill>
                  <a:srgbClr val="676A6E"/>
                </a:solidFill>
                <a:latin typeface="Trebuchet MS"/>
              </a:rPr>
              <a:t>Utilize Aramco's leadership in shaping and communicating benchmark benefits.</a:t>
            </a:r>
          </a:p>
        </p:txBody>
      </p:sp>
      <p:sp>
        <p:nvSpPr>
          <p:cNvPr id="62" name="TextBox 61">
            <a:extLst>
              <a:ext uri="{FF2B5EF4-FFF2-40B4-BE49-F238E27FC236}">
                <a16:creationId xmlns:a16="http://schemas.microsoft.com/office/drawing/2014/main" id="{769111BE-A68B-13FA-DED2-99388B4F2211}"/>
              </a:ext>
            </a:extLst>
          </p:cNvPr>
          <p:cNvSpPr txBox="1"/>
          <p:nvPr/>
        </p:nvSpPr>
        <p:spPr>
          <a:xfrm>
            <a:off x="4401418" y="3238085"/>
            <a:ext cx="3539650"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Regulatory and Economic Shifts: </a:t>
            </a:r>
            <a:r>
              <a:rPr lang="en-US" sz="1050">
                <a:solidFill>
                  <a:srgbClr val="676A6E"/>
                </a:solidFill>
                <a:latin typeface="Trebuchet MS"/>
              </a:rPr>
              <a:t>Changing Indian regulations and economic slowdown necessitate adaptive strategies.</a:t>
            </a:r>
          </a:p>
          <a:p>
            <a:pPr marL="171450" indent="-171450" algn="l">
              <a:buFont typeface="Arial" panose="020B0604020202020204" pitchFamily="34" charset="0"/>
              <a:buChar char="•"/>
            </a:pPr>
            <a:r>
              <a:rPr lang="en-US" sz="1050" b="1">
                <a:solidFill>
                  <a:srgbClr val="676A6E"/>
                </a:solidFill>
                <a:latin typeface="Trebuchet MS"/>
              </a:rPr>
              <a:t>Geopolitical Dynamics:</a:t>
            </a:r>
            <a:r>
              <a:rPr lang="en-US" sz="1050">
                <a:solidFill>
                  <a:srgbClr val="676A6E"/>
                </a:solidFill>
                <a:latin typeface="Trebuchet MS"/>
              </a:rPr>
              <a:t> Geopolitical tensions affect operations and highlight India as a key growth market.</a:t>
            </a:r>
          </a:p>
          <a:p>
            <a:pPr marL="171450" indent="-171450" algn="l">
              <a:buFont typeface="Arial" panose="020B0604020202020204" pitchFamily="34" charset="0"/>
              <a:buChar char="•"/>
            </a:pPr>
            <a:r>
              <a:rPr lang="en-US" sz="1050" b="1">
                <a:solidFill>
                  <a:srgbClr val="676A6E"/>
                </a:solidFill>
                <a:latin typeface="Trebuchet MS"/>
              </a:rPr>
              <a:t>Partnership Potential: </a:t>
            </a:r>
            <a:r>
              <a:rPr lang="en-US" sz="1050">
                <a:solidFill>
                  <a:srgbClr val="676A6E"/>
                </a:solidFill>
                <a:latin typeface="Trebuchet MS"/>
              </a:rPr>
              <a:t>Collaborations with India and the U.S. enhance strategic positioning and technological advancement opportunities.</a:t>
            </a:r>
          </a:p>
        </p:txBody>
      </p:sp>
      <p:sp>
        <p:nvSpPr>
          <p:cNvPr id="63" name="TextBox 62">
            <a:extLst>
              <a:ext uri="{FF2B5EF4-FFF2-40B4-BE49-F238E27FC236}">
                <a16:creationId xmlns:a16="http://schemas.microsoft.com/office/drawing/2014/main" id="{7F1C51EA-7A73-514C-F4E1-25C31BE04D25}"/>
              </a:ext>
            </a:extLst>
          </p:cNvPr>
          <p:cNvSpPr txBox="1"/>
          <p:nvPr/>
        </p:nvSpPr>
        <p:spPr>
          <a:xfrm>
            <a:off x="8225594" y="3489824"/>
            <a:ext cx="3433071" cy="1061829"/>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Economic Diversification: </a:t>
            </a:r>
            <a:r>
              <a:rPr lang="en-US" sz="1050">
                <a:solidFill>
                  <a:srgbClr val="676A6E"/>
                </a:solidFill>
                <a:latin typeface="Trebuchet MS"/>
              </a:rPr>
              <a:t>Emphasis on sustainable practices and local economic development in line with Vision 2030.</a:t>
            </a:r>
          </a:p>
          <a:p>
            <a:pPr marL="171450" indent="-171450" algn="l">
              <a:buFont typeface="Arial" panose="020B0604020202020204" pitchFamily="34" charset="0"/>
              <a:buChar char="•"/>
            </a:pPr>
            <a:endParaRPr lang="en-US" sz="1050">
              <a:solidFill>
                <a:srgbClr val="676A6E"/>
              </a:solidFill>
              <a:latin typeface="Trebuchet MS"/>
            </a:endParaRPr>
          </a:p>
          <a:p>
            <a:pPr marL="171450" indent="-171450" algn="l">
              <a:buFont typeface="Arial" panose="020B0604020202020204" pitchFamily="34" charset="0"/>
              <a:buChar char="•"/>
            </a:pPr>
            <a:r>
              <a:rPr lang="en-US" sz="1050" b="1">
                <a:solidFill>
                  <a:srgbClr val="676A6E"/>
                </a:solidFill>
                <a:latin typeface="Trebuchet MS"/>
              </a:rPr>
              <a:t>Market Influence: </a:t>
            </a:r>
            <a:r>
              <a:rPr lang="en-US" sz="1050">
                <a:solidFill>
                  <a:srgbClr val="676A6E"/>
                </a:solidFill>
                <a:latin typeface="Trebuchet MS"/>
              </a:rPr>
              <a:t>Potential global impact through collaborative oil benchmark initiatives.</a:t>
            </a:r>
          </a:p>
        </p:txBody>
      </p:sp>
      <p:sp>
        <p:nvSpPr>
          <p:cNvPr id="19" name="TextBox 18">
            <a:extLst>
              <a:ext uri="{FF2B5EF4-FFF2-40B4-BE49-F238E27FC236}">
                <a16:creationId xmlns:a16="http://schemas.microsoft.com/office/drawing/2014/main" id="{52E19D34-4622-F06C-5D1D-659485C46BEA}"/>
              </a:ext>
            </a:extLst>
          </p:cNvPr>
          <p:cNvSpPr txBox="1"/>
          <p:nvPr/>
        </p:nvSpPr>
        <p:spPr>
          <a:xfrm>
            <a:off x="632485" y="1096576"/>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China</a:t>
            </a:r>
          </a:p>
        </p:txBody>
      </p:sp>
      <p:sp>
        <p:nvSpPr>
          <p:cNvPr id="84" name="TextBox 83">
            <a:extLst>
              <a:ext uri="{FF2B5EF4-FFF2-40B4-BE49-F238E27FC236}">
                <a16:creationId xmlns:a16="http://schemas.microsoft.com/office/drawing/2014/main" id="{A2B33CDF-3FF0-E3A5-279A-C210D01FBFE9}"/>
              </a:ext>
            </a:extLst>
          </p:cNvPr>
          <p:cNvSpPr txBox="1"/>
          <p:nvPr/>
        </p:nvSpPr>
        <p:spPr>
          <a:xfrm>
            <a:off x="4401417" y="1082306"/>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India</a:t>
            </a:r>
          </a:p>
        </p:txBody>
      </p:sp>
      <p:sp>
        <p:nvSpPr>
          <p:cNvPr id="102" name="TextBox 101">
            <a:extLst>
              <a:ext uri="{FF2B5EF4-FFF2-40B4-BE49-F238E27FC236}">
                <a16:creationId xmlns:a16="http://schemas.microsoft.com/office/drawing/2014/main" id="{8F1F54AA-EA44-CF35-5254-0C0D9DC5286C}"/>
              </a:ext>
            </a:extLst>
          </p:cNvPr>
          <p:cNvSpPr txBox="1"/>
          <p:nvPr/>
        </p:nvSpPr>
        <p:spPr>
          <a:xfrm>
            <a:off x="8238598" y="1076363"/>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Eyes on the Region</a:t>
            </a:r>
          </a:p>
        </p:txBody>
      </p:sp>
      <p:sp>
        <p:nvSpPr>
          <p:cNvPr id="20" name="TextBox 19">
            <a:extLst>
              <a:ext uri="{FF2B5EF4-FFF2-40B4-BE49-F238E27FC236}">
                <a16:creationId xmlns:a16="http://schemas.microsoft.com/office/drawing/2014/main" id="{990E04A5-D822-3A7F-5B68-6E0AD9D76BD8}"/>
              </a:ext>
            </a:extLst>
          </p:cNvPr>
          <p:cNvSpPr txBox="1"/>
          <p:nvPr/>
        </p:nvSpPr>
        <p:spPr>
          <a:xfrm>
            <a:off x="736056" y="1279115"/>
            <a:ext cx="3485034" cy="900246"/>
          </a:xfrm>
          <a:prstGeom prst="rect">
            <a:avLst/>
          </a:prstGeom>
          <a:noFill/>
        </p:spPr>
        <p:txBody>
          <a:bodyPr wrap="square" lIns="91440" tIns="45720" rIns="91440" bIns="45720" anchor="t">
            <a:spAutoFit/>
          </a:bodyPr>
          <a:lstStyle/>
          <a:p>
            <a:r>
              <a:rPr lang="en-US" sz="1050">
                <a:solidFill>
                  <a:srgbClr val="676A6E"/>
                </a:solidFill>
                <a:latin typeface="Trebuchet MS"/>
              </a:rPr>
              <a:t>Aramco navigates evolving global markets by positioning as a reliable oil supplier amidst sanctions, aligning with clean energy trends, and adapting financial strategies in response to China's economic shifts and resource competition.</a:t>
            </a:r>
          </a:p>
        </p:txBody>
      </p:sp>
      <p:sp>
        <p:nvSpPr>
          <p:cNvPr id="22" name="TextBox 21">
            <a:extLst>
              <a:ext uri="{FF2B5EF4-FFF2-40B4-BE49-F238E27FC236}">
                <a16:creationId xmlns:a16="http://schemas.microsoft.com/office/drawing/2014/main" id="{1064F449-04CD-BF8A-8E9E-905BC28E975D}"/>
              </a:ext>
            </a:extLst>
          </p:cNvPr>
          <p:cNvSpPr txBox="1"/>
          <p:nvPr/>
        </p:nvSpPr>
        <p:spPr>
          <a:xfrm>
            <a:off x="676996" y="5240479"/>
            <a:ext cx="3495588" cy="1384995"/>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Promote Reliability and Innovation: </a:t>
            </a:r>
            <a:r>
              <a:rPr lang="en-US" sz="1050">
                <a:solidFill>
                  <a:srgbClr val="676A6E"/>
                </a:solidFill>
                <a:latin typeface="Trebuchet MS"/>
              </a:rPr>
              <a:t>Communicate Aramco's stable supply chain and clean energy initiatives.</a:t>
            </a:r>
          </a:p>
          <a:p>
            <a:pPr marL="171450" indent="-171450" algn="l">
              <a:buFont typeface="Arial" panose="020B0604020202020204" pitchFamily="34" charset="0"/>
              <a:buChar char="•"/>
            </a:pPr>
            <a:r>
              <a:rPr lang="en-US" sz="1050" b="1">
                <a:solidFill>
                  <a:srgbClr val="676A6E"/>
                </a:solidFill>
                <a:latin typeface="Trebuchet MS"/>
              </a:rPr>
              <a:t>Monitor Financial Trends: </a:t>
            </a:r>
            <a:r>
              <a:rPr lang="en-US" sz="1050">
                <a:solidFill>
                  <a:srgbClr val="676A6E"/>
                </a:solidFill>
                <a:latin typeface="Trebuchet MS"/>
              </a:rPr>
              <a:t>Track market and currency changes to inform strategic planning.</a:t>
            </a:r>
          </a:p>
          <a:p>
            <a:pPr marL="171450" indent="-171450" algn="l">
              <a:buFont typeface="Arial" panose="020B0604020202020204" pitchFamily="34" charset="0"/>
              <a:buChar char="•"/>
            </a:pPr>
            <a:r>
              <a:rPr lang="en-US" sz="1050" b="1">
                <a:solidFill>
                  <a:srgbClr val="676A6E"/>
                </a:solidFill>
                <a:latin typeface="Trebuchet MS"/>
              </a:rPr>
              <a:t>Engage with Stakeholders: </a:t>
            </a:r>
            <a:r>
              <a:rPr lang="en-US" sz="1050">
                <a:solidFill>
                  <a:srgbClr val="676A6E"/>
                </a:solidFill>
                <a:latin typeface="Trebuchet MS"/>
              </a:rPr>
              <a:t>Keep investors informed about Aramco’s adaptive strategies and market engagement efforts.</a:t>
            </a:r>
          </a:p>
        </p:txBody>
      </p:sp>
      <p:sp>
        <p:nvSpPr>
          <p:cNvPr id="30" name="TextBox 29">
            <a:extLst>
              <a:ext uri="{FF2B5EF4-FFF2-40B4-BE49-F238E27FC236}">
                <a16:creationId xmlns:a16="http://schemas.microsoft.com/office/drawing/2014/main" id="{9EEE154E-5ED9-588A-BDEA-2078D4B7BE03}"/>
              </a:ext>
            </a:extLst>
          </p:cNvPr>
          <p:cNvSpPr txBox="1"/>
          <p:nvPr/>
        </p:nvSpPr>
        <p:spPr>
          <a:xfrm>
            <a:off x="627803" y="3540057"/>
            <a:ext cx="3451196" cy="1384995"/>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Geopolitical and Market Shifts: </a:t>
            </a:r>
            <a:r>
              <a:rPr lang="en-US" sz="1050">
                <a:solidFill>
                  <a:srgbClr val="676A6E"/>
                </a:solidFill>
                <a:latin typeface="Trebuchet MS"/>
              </a:rPr>
              <a:t>Adapting to sanctions and overcapacity in China's refinery sector.</a:t>
            </a:r>
          </a:p>
          <a:p>
            <a:pPr marL="171450" indent="-171450" algn="l">
              <a:buFont typeface="Arial" panose="020B0604020202020204" pitchFamily="34" charset="0"/>
              <a:buChar char="•"/>
            </a:pPr>
            <a:r>
              <a:rPr lang="en-US" sz="1050" b="1">
                <a:solidFill>
                  <a:srgbClr val="676A6E"/>
                </a:solidFill>
                <a:latin typeface="Trebuchet MS"/>
              </a:rPr>
              <a:t>Sustainability and Diversification: </a:t>
            </a:r>
            <a:r>
              <a:rPr lang="en-US" sz="1050">
                <a:solidFill>
                  <a:srgbClr val="676A6E"/>
                </a:solidFill>
                <a:latin typeface="Trebuchet MS"/>
              </a:rPr>
              <a:t>Aligning with global clean energy trends and strategic resource investments.</a:t>
            </a:r>
          </a:p>
          <a:p>
            <a:pPr marL="171450" indent="-171450" algn="l">
              <a:buFont typeface="Arial" panose="020B0604020202020204" pitchFamily="34" charset="0"/>
              <a:buChar char="•"/>
            </a:pPr>
            <a:r>
              <a:rPr lang="en-US" sz="1050" b="1">
                <a:solidFill>
                  <a:srgbClr val="676A6E"/>
                </a:solidFill>
                <a:latin typeface="Trebuchet MS"/>
              </a:rPr>
              <a:t>Economic Stability: </a:t>
            </a:r>
            <a:r>
              <a:rPr lang="en-US" sz="1050">
                <a:solidFill>
                  <a:srgbClr val="676A6E"/>
                </a:solidFill>
                <a:latin typeface="Trebuchet MS"/>
              </a:rPr>
              <a:t>Navigating financial market fluctuations due to China's monetary policies.</a:t>
            </a:r>
          </a:p>
        </p:txBody>
      </p:sp>
      <p:pic>
        <p:nvPicPr>
          <p:cNvPr id="32" name="Picture 31" descr="A close up of a logo&#10;&#10;Description automatically generated">
            <a:hlinkClick r:id="rId12"/>
            <a:extLst>
              <a:ext uri="{FF2B5EF4-FFF2-40B4-BE49-F238E27FC236}">
                <a16:creationId xmlns:a16="http://schemas.microsoft.com/office/drawing/2014/main" id="{C8F60AC1-02A7-5C3F-ADEB-508937BC01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2375" y="2904382"/>
            <a:ext cx="1015479" cy="207712"/>
          </a:xfrm>
          <a:prstGeom prst="rect">
            <a:avLst/>
          </a:prstGeom>
        </p:spPr>
      </p:pic>
      <p:pic>
        <p:nvPicPr>
          <p:cNvPr id="37" name="Picture 36" descr="A black letter on a black background&#10;&#10;Description automatically generated">
            <a:hlinkClick r:id="rId14"/>
            <a:extLst>
              <a:ext uri="{FF2B5EF4-FFF2-40B4-BE49-F238E27FC236}">
                <a16:creationId xmlns:a16="http://schemas.microsoft.com/office/drawing/2014/main" id="{BE403BC1-F007-DE3D-08D1-9B0717000A8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4683" y="2225459"/>
            <a:ext cx="978680" cy="197265"/>
          </a:xfrm>
          <a:prstGeom prst="rect">
            <a:avLst/>
          </a:prstGeom>
        </p:spPr>
      </p:pic>
      <p:pic>
        <p:nvPicPr>
          <p:cNvPr id="39" name="Picture 38">
            <a:hlinkClick r:id="rId16"/>
            <a:extLst>
              <a:ext uri="{FF2B5EF4-FFF2-40B4-BE49-F238E27FC236}">
                <a16:creationId xmlns:a16="http://schemas.microsoft.com/office/drawing/2014/main" id="{3EA664E7-2707-2177-BE59-4EEE4D375699}"/>
              </a:ext>
            </a:extLst>
          </p:cNvPr>
          <p:cNvPicPr>
            <a:picLocks noChangeAspect="1"/>
          </p:cNvPicPr>
          <p:nvPr/>
        </p:nvPicPr>
        <p:blipFill>
          <a:blip r:embed="rId17"/>
          <a:stretch>
            <a:fillRect/>
          </a:stretch>
        </p:blipFill>
        <p:spPr>
          <a:xfrm>
            <a:off x="700321" y="2877983"/>
            <a:ext cx="1125230" cy="241872"/>
          </a:xfrm>
          <a:prstGeom prst="rect">
            <a:avLst/>
          </a:prstGeom>
        </p:spPr>
      </p:pic>
      <p:pic>
        <p:nvPicPr>
          <p:cNvPr id="40" name="Picture 39" descr="A black and grey logo&#10;&#10;Description automatically generated">
            <a:hlinkClick r:id="rId18"/>
            <a:extLst>
              <a:ext uri="{FF2B5EF4-FFF2-40B4-BE49-F238E27FC236}">
                <a16:creationId xmlns:a16="http://schemas.microsoft.com/office/drawing/2014/main" id="{2B915C2B-FCB9-A3D7-15F8-5653939E0E5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6320" y="2508924"/>
            <a:ext cx="967043" cy="283313"/>
          </a:xfrm>
          <a:prstGeom prst="rect">
            <a:avLst/>
          </a:prstGeom>
        </p:spPr>
      </p:pic>
      <p:pic>
        <p:nvPicPr>
          <p:cNvPr id="46" name="Graphic 45">
            <a:hlinkClick r:id="rId20"/>
            <a:extLst>
              <a:ext uri="{FF2B5EF4-FFF2-40B4-BE49-F238E27FC236}">
                <a16:creationId xmlns:a16="http://schemas.microsoft.com/office/drawing/2014/main" id="{C07C0992-22E3-159F-DAF4-719391EB3B7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46186" y="2188732"/>
            <a:ext cx="1125230" cy="285116"/>
          </a:xfrm>
          <a:prstGeom prst="rect">
            <a:avLst/>
          </a:prstGeom>
        </p:spPr>
      </p:pic>
      <p:pic>
        <p:nvPicPr>
          <p:cNvPr id="47" name="Graphic 46">
            <a:hlinkClick r:id="rId23"/>
            <a:extLst>
              <a:ext uri="{FF2B5EF4-FFF2-40B4-BE49-F238E27FC236}">
                <a16:creationId xmlns:a16="http://schemas.microsoft.com/office/drawing/2014/main" id="{3BADBF17-6AC0-B3A0-A302-D825E11CBB7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34834" y="2562202"/>
            <a:ext cx="1125230" cy="285116"/>
          </a:xfrm>
          <a:prstGeom prst="rect">
            <a:avLst/>
          </a:prstGeom>
        </p:spPr>
      </p:pic>
      <p:pic>
        <p:nvPicPr>
          <p:cNvPr id="56" name="Picture 4">
            <a:extLst>
              <a:ext uri="{FF2B5EF4-FFF2-40B4-BE49-F238E27FC236}">
                <a16:creationId xmlns:a16="http://schemas.microsoft.com/office/drawing/2014/main" id="{330ED4A2-1073-3472-5B1E-1A54C62C9E3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71831" y="2365693"/>
            <a:ext cx="1039823" cy="64254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descr="A blue and black logo&#10;&#10;Description automatically generated">
            <a:hlinkClick r:id="rId25"/>
            <a:extLst>
              <a:ext uri="{FF2B5EF4-FFF2-40B4-BE49-F238E27FC236}">
                <a16:creationId xmlns:a16="http://schemas.microsoft.com/office/drawing/2014/main" id="{7AB8BFD2-6263-0BF6-0886-5CD02908B76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539979" y="2362091"/>
            <a:ext cx="1015703" cy="218766"/>
          </a:xfrm>
          <a:prstGeom prst="rect">
            <a:avLst/>
          </a:prstGeom>
        </p:spPr>
      </p:pic>
      <p:pic>
        <p:nvPicPr>
          <p:cNvPr id="58" name="Graphic 57">
            <a:hlinkClick r:id="rId27"/>
            <a:extLst>
              <a:ext uri="{FF2B5EF4-FFF2-40B4-BE49-F238E27FC236}">
                <a16:creationId xmlns:a16="http://schemas.microsoft.com/office/drawing/2014/main" id="{F2F5D26C-5A5A-01F8-5FCD-9B9737CE42F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497260" y="2357381"/>
            <a:ext cx="963196" cy="244059"/>
          </a:xfrm>
          <a:prstGeom prst="rect">
            <a:avLst/>
          </a:prstGeom>
        </p:spPr>
      </p:pic>
      <p:pic>
        <p:nvPicPr>
          <p:cNvPr id="65" name="Graphic 64">
            <a:hlinkClick r:id="rId28"/>
            <a:extLst>
              <a:ext uri="{FF2B5EF4-FFF2-40B4-BE49-F238E27FC236}">
                <a16:creationId xmlns:a16="http://schemas.microsoft.com/office/drawing/2014/main" id="{09067BC1-903F-3AFD-AD34-C943E2E95C06}"/>
              </a:ext>
            </a:extLst>
          </p:cNvPr>
          <p:cNvPicPr>
            <a:picLocks noChangeAspect="1"/>
          </p:cNvPicPr>
          <p:nvPr/>
        </p:nvPicPr>
        <p:blipFill>
          <a:blip r:embed="rId29">
            <a:extLst>
              <a:ext uri="{96DAC541-7B7A-43D3-8B79-37D633B846F1}">
                <asvg:svgBlip xmlns:asvg="http://schemas.microsoft.com/office/drawing/2016/SVG/main" r:embed="rId30"/>
              </a:ext>
            </a:extLst>
          </a:blip>
          <a:srcRect l="3432" t="39747" r="3287" b="39796"/>
          <a:stretch/>
        </p:blipFill>
        <p:spPr>
          <a:xfrm>
            <a:off x="5563710" y="2650704"/>
            <a:ext cx="1072682" cy="235251"/>
          </a:xfrm>
          <a:prstGeom prst="rect">
            <a:avLst/>
          </a:prstGeom>
        </p:spPr>
      </p:pic>
      <p:pic>
        <p:nvPicPr>
          <p:cNvPr id="66" name="Graphic 65">
            <a:hlinkClick r:id="rId31"/>
            <a:extLst>
              <a:ext uri="{FF2B5EF4-FFF2-40B4-BE49-F238E27FC236}">
                <a16:creationId xmlns:a16="http://schemas.microsoft.com/office/drawing/2014/main" id="{CAAAF2CA-2EE7-42E6-AD63-4ADE3FEED6E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26926" y="2650168"/>
            <a:ext cx="963196" cy="244059"/>
          </a:xfrm>
          <a:prstGeom prst="rect">
            <a:avLst/>
          </a:prstGeom>
        </p:spPr>
      </p:pic>
      <p:pic>
        <p:nvPicPr>
          <p:cNvPr id="70" name="Picture 69" descr="Blue text on a black background&#10;&#10;Description automatically generated">
            <a:hlinkClick r:id="rId32"/>
            <a:extLst>
              <a:ext uri="{FF2B5EF4-FFF2-40B4-BE49-F238E27FC236}">
                <a16:creationId xmlns:a16="http://schemas.microsoft.com/office/drawing/2014/main" id="{5AA2C506-9722-9E94-0652-C993ECF2008A}"/>
              </a:ext>
            </a:extLst>
          </p:cNvPr>
          <p:cNvPicPr>
            <a:picLocks noChangeAspect="1"/>
          </p:cNvPicPr>
          <p:nvPr/>
        </p:nvPicPr>
        <p:blipFill>
          <a:blip r:embed="rId33">
            <a:extLst>
              <a:ext uri="{28A0092B-C50C-407E-A947-70E740481C1C}">
                <a14:useLocalDpi xmlns:a14="http://schemas.microsoft.com/office/drawing/2010/main" val="0"/>
              </a:ext>
            </a:extLst>
          </a:blip>
          <a:srcRect r="68865" b="-5222"/>
          <a:stretch/>
        </p:blipFill>
        <p:spPr>
          <a:xfrm>
            <a:off x="7278009" y="2261848"/>
            <a:ext cx="678785" cy="319009"/>
          </a:xfrm>
          <a:prstGeom prst="rect">
            <a:avLst/>
          </a:prstGeom>
        </p:spPr>
      </p:pic>
      <p:pic>
        <p:nvPicPr>
          <p:cNvPr id="72" name="Picture 71" descr="A logo of a nuclear company&#10;&#10;Description automatically generated">
            <a:hlinkClick r:id="rId34"/>
            <a:extLst>
              <a:ext uri="{FF2B5EF4-FFF2-40B4-BE49-F238E27FC236}">
                <a16:creationId xmlns:a16="http://schemas.microsoft.com/office/drawing/2014/main" id="{011855E3-4F3C-D4BD-21E8-6B56B394819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281815" y="2589286"/>
            <a:ext cx="649421" cy="277808"/>
          </a:xfrm>
          <a:prstGeom prst="rect">
            <a:avLst/>
          </a:prstGeom>
        </p:spPr>
      </p:pic>
      <p:pic>
        <p:nvPicPr>
          <p:cNvPr id="74" name="Picture 73" descr="A black and white logo&#10;&#10;Description automatically generated">
            <a:hlinkClick r:id="rId36"/>
            <a:extLst>
              <a:ext uri="{FF2B5EF4-FFF2-40B4-BE49-F238E27FC236}">
                <a16:creationId xmlns:a16="http://schemas.microsoft.com/office/drawing/2014/main" id="{7E6AF914-D5DF-D3BC-E160-B5F7EA38EA99}"/>
              </a:ext>
            </a:extLst>
          </p:cNvPr>
          <p:cNvPicPr>
            <a:picLocks noChangeAspect="1"/>
          </p:cNvPicPr>
          <p:nvPr/>
        </p:nvPicPr>
        <p:blipFill>
          <a:blip r:embed="rId37">
            <a:extLst>
              <a:ext uri="{28A0092B-C50C-407E-A947-70E740481C1C}">
                <a14:useLocalDpi xmlns:a14="http://schemas.microsoft.com/office/drawing/2010/main" val="0"/>
              </a:ext>
            </a:extLst>
          </a:blip>
          <a:srcRect l="11040" t="16840" r="9643" b="14029"/>
          <a:stretch/>
        </p:blipFill>
        <p:spPr>
          <a:xfrm>
            <a:off x="6678639" y="2361052"/>
            <a:ext cx="529588" cy="461580"/>
          </a:xfrm>
          <a:prstGeom prst="rect">
            <a:avLst/>
          </a:prstGeom>
        </p:spPr>
      </p:pic>
      <p:pic>
        <p:nvPicPr>
          <p:cNvPr id="2050" name="Picture 2" descr="الطاقة">
            <a:hlinkClick r:id="rId38"/>
            <a:extLst>
              <a:ext uri="{FF2B5EF4-FFF2-40B4-BE49-F238E27FC236}">
                <a16:creationId xmlns:a16="http://schemas.microsoft.com/office/drawing/2014/main" id="{6708F6ED-75F3-2626-133A-D1A4A273F761}"/>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840975" y="2361052"/>
            <a:ext cx="848109" cy="29078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A black and white logo&#10;&#10;Description automatically generated">
            <a:hlinkClick r:id="rId40"/>
            <a:extLst>
              <a:ext uri="{FF2B5EF4-FFF2-40B4-BE49-F238E27FC236}">
                <a16:creationId xmlns:a16="http://schemas.microsoft.com/office/drawing/2014/main" id="{DF14E2F5-0FB8-6CF3-96EC-E48C27759D3C}"/>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8286672" y="2391072"/>
            <a:ext cx="976364" cy="305005"/>
          </a:xfrm>
          <a:prstGeom prst="rect">
            <a:avLst/>
          </a:prstGeom>
        </p:spPr>
      </p:pic>
      <p:pic>
        <p:nvPicPr>
          <p:cNvPr id="78" name="Picture 77" descr="A close up of a logo&#10;&#10;Description automatically generated">
            <a:hlinkClick r:id="rId42"/>
            <a:extLst>
              <a:ext uri="{FF2B5EF4-FFF2-40B4-BE49-F238E27FC236}">
                <a16:creationId xmlns:a16="http://schemas.microsoft.com/office/drawing/2014/main" id="{A3D2F5A1-E271-ED27-7124-9FF4D46B90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91201" y="2401609"/>
            <a:ext cx="1144351" cy="234072"/>
          </a:xfrm>
          <a:prstGeom prst="rect">
            <a:avLst/>
          </a:prstGeom>
        </p:spPr>
      </p:pic>
    </p:spTree>
    <p:extLst>
      <p:ext uri="{BB962C8B-B14F-4D97-AF65-F5344CB8AC3E}">
        <p14:creationId xmlns:p14="http://schemas.microsoft.com/office/powerpoint/2010/main" val="96244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C349-F01B-7B62-0D32-0130AC80D59E}"/>
              </a:ext>
            </a:extLst>
          </p:cNvPr>
          <p:cNvSpPr>
            <a:spLocks noGrp="1"/>
          </p:cNvSpPr>
          <p:nvPr>
            <p:ph type="ctrTitle"/>
          </p:nvPr>
        </p:nvSpPr>
        <p:spPr/>
        <p:txBody>
          <a:bodyPr/>
          <a:lstStyle/>
          <a:p>
            <a:r>
              <a:rPr lang="en-US"/>
              <a:t>Appendix </a:t>
            </a:r>
          </a:p>
        </p:txBody>
      </p:sp>
    </p:spTree>
    <p:extLst>
      <p:ext uri="{BB962C8B-B14F-4D97-AF65-F5344CB8AC3E}">
        <p14:creationId xmlns:p14="http://schemas.microsoft.com/office/powerpoint/2010/main" val="339587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F46BB96F-8CBA-67A8-89DC-9A17692775FB}"/>
              </a:ext>
            </a:extLst>
          </p:cNvPr>
          <p:cNvSpPr>
            <a:spLocks noGrp="1"/>
          </p:cNvSpPr>
          <p:nvPr>
            <p:ph type="title"/>
          </p:nvPr>
        </p:nvSpPr>
        <p:spPr>
          <a:xfrm>
            <a:off x="420254" y="360908"/>
            <a:ext cx="11351490" cy="831337"/>
          </a:xfrm>
        </p:spPr>
        <p:txBody>
          <a:bodyPr vert="horz"/>
          <a:lstStyle/>
          <a:p>
            <a:pPr algn="ctr"/>
            <a:r>
              <a:rPr lang="en-US" sz="2800">
                <a:solidFill>
                  <a:schemeClr val="accent5"/>
                </a:solidFill>
              </a:rPr>
              <a:t>KSA/GCC led positive coverage during Jan 5 - 11</a:t>
            </a:r>
          </a:p>
        </p:txBody>
      </p:sp>
      <p:sp>
        <p:nvSpPr>
          <p:cNvPr id="14" name="object 39">
            <a:extLst>
              <a:ext uri="{FF2B5EF4-FFF2-40B4-BE49-F238E27FC236}">
                <a16:creationId xmlns:a16="http://schemas.microsoft.com/office/drawing/2014/main" id="{07F017CD-B206-7FD9-7FF8-132D8C41C33F}"/>
              </a:ext>
            </a:extLst>
          </p:cNvPr>
          <p:cNvSpPr/>
          <p:nvPr/>
        </p:nvSpPr>
        <p:spPr>
          <a:xfrm>
            <a:off x="820824" y="1140430"/>
            <a:ext cx="10550351"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Overall Sentiment in Current Reporting Period – By Geography</a:t>
            </a:r>
          </a:p>
        </p:txBody>
      </p:sp>
      <p:graphicFrame>
        <p:nvGraphicFramePr>
          <p:cNvPr id="3" name="Chart 2">
            <a:extLst>
              <a:ext uri="{FF2B5EF4-FFF2-40B4-BE49-F238E27FC236}">
                <a16:creationId xmlns:a16="http://schemas.microsoft.com/office/drawing/2014/main" id="{8582CAB5-F561-62E4-C8C1-3EEC311C1D76}"/>
              </a:ext>
            </a:extLst>
          </p:cNvPr>
          <p:cNvGraphicFramePr/>
          <p:nvPr>
            <p:extLst>
              <p:ext uri="{D42A27DB-BD31-4B8C-83A1-F6EECF244321}">
                <p14:modId xmlns:p14="http://schemas.microsoft.com/office/powerpoint/2010/main" val="1064701908"/>
              </p:ext>
            </p:extLst>
          </p:nvPr>
        </p:nvGraphicFramePr>
        <p:xfrm>
          <a:off x="1043901" y="1787432"/>
          <a:ext cx="10327274" cy="393013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2317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F46BB96F-8CBA-67A8-89DC-9A17692775FB}"/>
              </a:ext>
            </a:extLst>
          </p:cNvPr>
          <p:cNvSpPr>
            <a:spLocks noGrp="1"/>
          </p:cNvSpPr>
          <p:nvPr>
            <p:ph type="title"/>
          </p:nvPr>
        </p:nvSpPr>
        <p:spPr>
          <a:xfrm>
            <a:off x="523518" y="309094"/>
            <a:ext cx="10788329" cy="831337"/>
          </a:xfrm>
        </p:spPr>
        <p:txBody>
          <a:bodyPr vert="horz"/>
          <a:lstStyle/>
          <a:p>
            <a:r>
              <a:rPr lang="en-US" sz="2800">
                <a:solidFill>
                  <a:schemeClr val="accent5"/>
                </a:solidFill>
              </a:rPr>
              <a:t>2025 Cumulative Analysis of Media Articles </a:t>
            </a:r>
          </a:p>
        </p:txBody>
      </p:sp>
      <p:sp>
        <p:nvSpPr>
          <p:cNvPr id="2" name="object 39">
            <a:extLst>
              <a:ext uri="{FF2B5EF4-FFF2-40B4-BE49-F238E27FC236}">
                <a16:creationId xmlns:a16="http://schemas.microsoft.com/office/drawing/2014/main" id="{A20408C9-0884-4369-0A65-C8B2D81624CF}"/>
              </a:ext>
            </a:extLst>
          </p:cNvPr>
          <p:cNvSpPr/>
          <p:nvPr/>
        </p:nvSpPr>
        <p:spPr>
          <a:xfrm>
            <a:off x="571465" y="938697"/>
            <a:ext cx="5208216"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Cumulative Article Sentiment</a:t>
            </a:r>
          </a:p>
        </p:txBody>
      </p:sp>
      <p:sp>
        <p:nvSpPr>
          <p:cNvPr id="3" name="object 39">
            <a:extLst>
              <a:ext uri="{FF2B5EF4-FFF2-40B4-BE49-F238E27FC236}">
                <a16:creationId xmlns:a16="http://schemas.microsoft.com/office/drawing/2014/main" id="{3101F876-BD18-945F-215C-2E9A1095EE04}"/>
              </a:ext>
            </a:extLst>
          </p:cNvPr>
          <p:cNvSpPr/>
          <p:nvPr/>
        </p:nvSpPr>
        <p:spPr>
          <a:xfrm>
            <a:off x="6143948" y="938697"/>
            <a:ext cx="5208216"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Coverage Sentiment by Tier </a:t>
            </a:r>
          </a:p>
        </p:txBody>
      </p:sp>
      <p:sp>
        <p:nvSpPr>
          <p:cNvPr id="20" name="Rectangle: Rounded Corners 19">
            <a:extLst>
              <a:ext uri="{FF2B5EF4-FFF2-40B4-BE49-F238E27FC236}">
                <a16:creationId xmlns:a16="http://schemas.microsoft.com/office/drawing/2014/main" id="{59614DB0-201C-6784-D6C8-DFDF3B4325CD}"/>
              </a:ext>
            </a:extLst>
          </p:cNvPr>
          <p:cNvSpPr/>
          <p:nvPr/>
        </p:nvSpPr>
        <p:spPr>
          <a:xfrm>
            <a:off x="571465" y="5235520"/>
            <a:ext cx="5208216" cy="831337"/>
          </a:xfrm>
          <a:prstGeom prst="roundRect">
            <a:avLst/>
          </a:prstGeom>
          <a:solidFill>
            <a:schemeClr val="bg1">
              <a:lumMod val="95000"/>
            </a:schemeClr>
          </a:solidFill>
          <a:ln w="19050">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76A6E"/>
                </a:solidFill>
                <a:effectLst/>
                <a:uLnTx/>
                <a:uFillTx/>
                <a:latin typeface="Trebuchet MS"/>
                <a:ea typeface="+mn-ea"/>
                <a:cs typeface="+mn-cs"/>
              </a:rPr>
              <a:t>Cumulative article sentiment remains largely positive to neutral. </a:t>
            </a:r>
            <a:endParaRPr kumimoji="0" lang="en-GB" sz="1800" b="0" i="0" u="none" strike="noStrike" kern="1200" cap="none" spc="0" normalizeH="0" baseline="0" noProof="0">
              <a:ln>
                <a:noFill/>
              </a:ln>
              <a:solidFill>
                <a:srgbClr val="676A6E"/>
              </a:solidFill>
              <a:effectLst/>
              <a:uLnTx/>
              <a:uFillTx/>
              <a:latin typeface="Trebuchet MS"/>
              <a:ea typeface="+mn-ea"/>
              <a:cs typeface="+mn-cs"/>
            </a:endParaRPr>
          </a:p>
        </p:txBody>
      </p:sp>
      <p:sp>
        <p:nvSpPr>
          <p:cNvPr id="23" name="Rectangle: Rounded Corners 22">
            <a:extLst>
              <a:ext uri="{FF2B5EF4-FFF2-40B4-BE49-F238E27FC236}">
                <a16:creationId xmlns:a16="http://schemas.microsoft.com/office/drawing/2014/main" id="{CEAB2532-2B40-262A-115B-1C1D749A3706}"/>
              </a:ext>
            </a:extLst>
          </p:cNvPr>
          <p:cNvSpPr/>
          <p:nvPr/>
        </p:nvSpPr>
        <p:spPr>
          <a:xfrm>
            <a:off x="6103631" y="5235519"/>
            <a:ext cx="5208216" cy="831337"/>
          </a:xfrm>
          <a:prstGeom prst="roundRect">
            <a:avLst/>
          </a:prstGeom>
          <a:solidFill>
            <a:schemeClr val="bg1">
              <a:lumMod val="95000"/>
            </a:schemeClr>
          </a:solidFill>
          <a:ln w="19050">
            <a:noFill/>
            <a:prstDash val="lgDash"/>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76A6E"/>
                </a:solidFill>
                <a:effectLst/>
                <a:uLnTx/>
                <a:uFillTx/>
                <a:latin typeface="Trebuchet MS"/>
                <a:ea typeface="+mn-ea"/>
                <a:cs typeface="+mn-cs"/>
              </a:rPr>
              <a:t>Tier 1 and 2 coverage remain largely positive to neutral.</a:t>
            </a:r>
          </a:p>
        </p:txBody>
      </p:sp>
      <p:graphicFrame>
        <p:nvGraphicFramePr>
          <p:cNvPr id="5" name="Chart 4">
            <a:extLst>
              <a:ext uri="{FF2B5EF4-FFF2-40B4-BE49-F238E27FC236}">
                <a16:creationId xmlns:a16="http://schemas.microsoft.com/office/drawing/2014/main" id="{7DF77BDE-A5D3-F913-3FB7-8A1BBBED8771}"/>
              </a:ext>
            </a:extLst>
          </p:cNvPr>
          <p:cNvGraphicFramePr/>
          <p:nvPr>
            <p:extLst>
              <p:ext uri="{D42A27DB-BD31-4B8C-83A1-F6EECF244321}">
                <p14:modId xmlns:p14="http://schemas.microsoft.com/office/powerpoint/2010/main" val="2853352941"/>
              </p:ext>
            </p:extLst>
          </p:nvPr>
        </p:nvGraphicFramePr>
        <p:xfrm>
          <a:off x="644284" y="1389283"/>
          <a:ext cx="5006708" cy="38462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D3425B87-5922-2A34-E13C-EB860125BC35}"/>
              </a:ext>
            </a:extLst>
          </p:cNvPr>
          <p:cNvGraphicFramePr/>
          <p:nvPr>
            <p:extLst>
              <p:ext uri="{D42A27DB-BD31-4B8C-83A1-F6EECF244321}">
                <p14:modId xmlns:p14="http://schemas.microsoft.com/office/powerpoint/2010/main" val="3729405788"/>
              </p:ext>
            </p:extLst>
          </p:nvPr>
        </p:nvGraphicFramePr>
        <p:xfrm>
          <a:off x="5779681" y="2267533"/>
          <a:ext cx="5572483" cy="184088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5064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F46BB96F-8CBA-67A8-89DC-9A17692775FB}"/>
              </a:ext>
            </a:extLst>
          </p:cNvPr>
          <p:cNvSpPr>
            <a:spLocks noGrp="1"/>
          </p:cNvSpPr>
          <p:nvPr>
            <p:ph type="title"/>
          </p:nvPr>
        </p:nvSpPr>
        <p:spPr>
          <a:xfrm>
            <a:off x="523518" y="309094"/>
            <a:ext cx="10788329" cy="831337"/>
          </a:xfrm>
        </p:spPr>
        <p:txBody>
          <a:bodyPr vert="horz"/>
          <a:lstStyle/>
          <a:p>
            <a:r>
              <a:rPr lang="en-US" sz="2800">
                <a:solidFill>
                  <a:schemeClr val="accent5"/>
                </a:solidFill>
              </a:rPr>
              <a:t>Analysis of Media Articles – Jan 5 - 11</a:t>
            </a:r>
          </a:p>
        </p:txBody>
      </p:sp>
      <p:sp>
        <p:nvSpPr>
          <p:cNvPr id="2" name="object 39">
            <a:extLst>
              <a:ext uri="{FF2B5EF4-FFF2-40B4-BE49-F238E27FC236}">
                <a16:creationId xmlns:a16="http://schemas.microsoft.com/office/drawing/2014/main" id="{A20408C9-0884-4369-0A65-C8B2D81624CF}"/>
              </a:ext>
            </a:extLst>
          </p:cNvPr>
          <p:cNvSpPr/>
          <p:nvPr/>
        </p:nvSpPr>
        <p:spPr>
          <a:xfrm>
            <a:off x="571465" y="954109"/>
            <a:ext cx="5208216"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Weekly Theme Sentiment</a:t>
            </a:r>
          </a:p>
        </p:txBody>
      </p:sp>
      <p:sp>
        <p:nvSpPr>
          <p:cNvPr id="3" name="object 39">
            <a:extLst>
              <a:ext uri="{FF2B5EF4-FFF2-40B4-BE49-F238E27FC236}">
                <a16:creationId xmlns:a16="http://schemas.microsoft.com/office/drawing/2014/main" id="{3101F876-BD18-945F-215C-2E9A1095EE04}"/>
              </a:ext>
            </a:extLst>
          </p:cNvPr>
          <p:cNvSpPr/>
          <p:nvPr/>
        </p:nvSpPr>
        <p:spPr>
          <a:xfrm>
            <a:off x="6143948" y="938697"/>
            <a:ext cx="5208216"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Weekly Sentiment by Outlet</a:t>
            </a:r>
          </a:p>
        </p:txBody>
      </p:sp>
      <p:sp>
        <p:nvSpPr>
          <p:cNvPr id="7" name="Rectangle: Rounded Corners 6">
            <a:extLst>
              <a:ext uri="{FF2B5EF4-FFF2-40B4-BE49-F238E27FC236}">
                <a16:creationId xmlns:a16="http://schemas.microsoft.com/office/drawing/2014/main" id="{2CD83E63-3B14-10F6-5A44-9A02B4C11D76}"/>
              </a:ext>
            </a:extLst>
          </p:cNvPr>
          <p:cNvSpPr/>
          <p:nvPr/>
        </p:nvSpPr>
        <p:spPr>
          <a:xfrm>
            <a:off x="571465" y="5281599"/>
            <a:ext cx="5208216" cy="1036905"/>
          </a:xfrm>
          <a:prstGeom prst="roundRect">
            <a:avLst/>
          </a:prstGeom>
          <a:solidFill>
            <a:schemeClr val="bg1">
              <a:lumMod val="95000"/>
            </a:schemeClr>
          </a:solidFill>
          <a:ln w="19050">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a:solidFill>
                  <a:srgbClr val="676A6E"/>
                </a:solidFill>
                <a:latin typeface="Trebuchet MS"/>
              </a:rPr>
              <a:t>No negative stories on any topics or themes. The coverage was largely neutral and focused on business ops. </a:t>
            </a:r>
            <a:endParaRPr kumimoji="0" lang="en-GB" sz="1500" b="0" i="0" u="none" strike="noStrike" kern="1200" cap="none" spc="0" normalizeH="0" baseline="0" noProof="0">
              <a:ln>
                <a:noFill/>
              </a:ln>
              <a:solidFill>
                <a:srgbClr val="676A6E"/>
              </a:solidFill>
              <a:effectLst/>
              <a:uLnTx/>
              <a:uFillTx/>
              <a:latin typeface="Trebuchet MS"/>
              <a:ea typeface="+mn-ea"/>
              <a:cs typeface="+mn-cs"/>
            </a:endParaRPr>
          </a:p>
        </p:txBody>
      </p:sp>
      <p:sp>
        <p:nvSpPr>
          <p:cNvPr id="8" name="Rectangle: Rounded Corners 7">
            <a:extLst>
              <a:ext uri="{FF2B5EF4-FFF2-40B4-BE49-F238E27FC236}">
                <a16:creationId xmlns:a16="http://schemas.microsoft.com/office/drawing/2014/main" id="{D0D2DBDA-DB0E-2287-63C2-61168481F569}"/>
              </a:ext>
            </a:extLst>
          </p:cNvPr>
          <p:cNvSpPr/>
          <p:nvPr/>
        </p:nvSpPr>
        <p:spPr>
          <a:xfrm>
            <a:off x="6103631" y="5281599"/>
            <a:ext cx="5208216" cy="1036905"/>
          </a:xfrm>
          <a:prstGeom prst="roundRect">
            <a:avLst/>
          </a:prstGeom>
          <a:solidFill>
            <a:schemeClr val="bg1">
              <a:lumMod val="95000"/>
            </a:schemeClr>
          </a:solidFill>
          <a:ln w="19050">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76A6E"/>
                </a:solidFill>
                <a:effectLst/>
                <a:uLnTx/>
                <a:uFillTx/>
                <a:latin typeface="Trebuchet MS"/>
                <a:ea typeface="+mn-ea"/>
                <a:cs typeface="+mn-cs"/>
              </a:rPr>
              <a:t>Largely positive to neutral sentiment across the board with no negative stories . </a:t>
            </a:r>
            <a:endParaRPr kumimoji="0" lang="en-GB" sz="1600" b="0" i="0" u="none" strike="noStrike" kern="1200" cap="none" spc="0" normalizeH="0" baseline="0" noProof="0">
              <a:ln>
                <a:noFill/>
              </a:ln>
              <a:solidFill>
                <a:srgbClr val="676A6E"/>
              </a:solidFill>
              <a:effectLst/>
              <a:uLnTx/>
              <a:uFillTx/>
              <a:latin typeface="Trebuchet MS"/>
              <a:ea typeface="+mn-ea"/>
              <a:cs typeface="+mn-cs"/>
            </a:endParaRPr>
          </a:p>
        </p:txBody>
      </p:sp>
      <p:graphicFrame>
        <p:nvGraphicFramePr>
          <p:cNvPr id="10" name="Chart 9">
            <a:extLst>
              <a:ext uri="{FF2B5EF4-FFF2-40B4-BE49-F238E27FC236}">
                <a16:creationId xmlns:a16="http://schemas.microsoft.com/office/drawing/2014/main" id="{C1B19D67-8142-DE5E-0AB5-4C6C9CEAC0EE}"/>
              </a:ext>
            </a:extLst>
          </p:cNvPr>
          <p:cNvGraphicFramePr/>
          <p:nvPr>
            <p:extLst>
              <p:ext uri="{D42A27DB-BD31-4B8C-83A1-F6EECF244321}">
                <p14:modId xmlns:p14="http://schemas.microsoft.com/office/powerpoint/2010/main" val="1225443606"/>
              </p:ext>
            </p:extLst>
          </p:nvPr>
        </p:nvGraphicFramePr>
        <p:xfrm>
          <a:off x="6011558" y="1770033"/>
          <a:ext cx="5340605" cy="34333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872CD7A5-0B8B-A188-55A9-76AA3F8123A0}"/>
              </a:ext>
            </a:extLst>
          </p:cNvPr>
          <p:cNvGraphicFramePr>
            <a:graphicFrameLocks/>
          </p:cNvGraphicFramePr>
          <p:nvPr>
            <p:extLst>
              <p:ext uri="{D42A27DB-BD31-4B8C-83A1-F6EECF244321}">
                <p14:modId xmlns:p14="http://schemas.microsoft.com/office/powerpoint/2010/main" val="1156935055"/>
              </p:ext>
            </p:extLst>
          </p:nvPr>
        </p:nvGraphicFramePr>
        <p:xfrm>
          <a:off x="571464" y="1404697"/>
          <a:ext cx="4904049" cy="379867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0863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F6E11-7C2C-1858-F35C-D89C78680894}"/>
              </a:ext>
            </a:extLst>
          </p:cNvPr>
          <p:cNvSpPr/>
          <p:nvPr/>
        </p:nvSpPr>
        <p:spPr>
          <a:xfrm>
            <a:off x="6209266" y="631791"/>
            <a:ext cx="5838353" cy="5594418"/>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360C83B-DBD8-313C-B46B-20377A981A22}"/>
              </a:ext>
            </a:extLst>
          </p:cNvPr>
          <p:cNvSpPr/>
          <p:nvPr/>
        </p:nvSpPr>
        <p:spPr>
          <a:xfrm>
            <a:off x="264817" y="4937760"/>
            <a:ext cx="5906179" cy="1546210"/>
          </a:xfrm>
          <a:prstGeom prst="roundRect">
            <a:avLst/>
          </a:prstGeom>
          <a:solidFill>
            <a:schemeClr val="bg1">
              <a:lumMod val="95000"/>
            </a:schemeClr>
          </a:solidFill>
          <a:ln w="19050">
            <a:noFill/>
            <a:prstDash val="lgDash"/>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t"/>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a:ln>
                  <a:noFill/>
                </a:ln>
                <a:solidFill>
                  <a:schemeClr val="tx1"/>
                </a:solidFill>
                <a:effectLst/>
                <a:latin typeface="Arial" panose="020B0604020202020204" pitchFamily="34" charset="0"/>
              </a:rPr>
              <a:t>Promote Strategic Investments</a:t>
            </a:r>
            <a:r>
              <a:rPr kumimoji="0" lang="en-US" altLang="en-US" sz="1000" b="0" i="0" u="none" strike="noStrike" cap="none" normalizeH="0" baseline="0">
                <a:ln>
                  <a:noFill/>
                </a:ln>
                <a:solidFill>
                  <a:schemeClr val="tx1"/>
                </a:solidFill>
                <a:effectLst/>
                <a:latin typeface="Arial" panose="020B0604020202020204" pitchFamily="34" charset="0"/>
              </a:rPr>
              <a:t>: Highlight Aramco’s global partnerships, like Aston Martin F1, and innovation-driven investments, such as </a:t>
            </a:r>
            <a:r>
              <a:rPr kumimoji="0" lang="en-US" altLang="en-US" sz="1000" b="0" i="0" u="none" strike="noStrike" cap="none" normalizeH="0" baseline="0" err="1">
                <a:ln>
                  <a:noFill/>
                </a:ln>
                <a:solidFill>
                  <a:schemeClr val="tx1"/>
                </a:solidFill>
                <a:effectLst/>
                <a:latin typeface="Arial" panose="020B0604020202020204" pitchFamily="34" charset="0"/>
              </a:rPr>
              <a:t>Zension</a:t>
            </a:r>
            <a:r>
              <a:rPr kumimoji="0" lang="en-US" altLang="en-US" sz="1000" b="0" i="0" u="none" strike="noStrike" cap="none" normalizeH="0" baseline="0">
                <a:ln>
                  <a:noFill/>
                </a:ln>
                <a:solidFill>
                  <a:schemeClr val="tx1"/>
                </a:solidFill>
                <a:effectLst/>
                <a:latin typeface="Arial" panose="020B0604020202020204" pitchFamily="34" charset="0"/>
              </a:rPr>
              <a:t> Technologies, to showcase its industry leadership.</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a:ln>
                  <a:noFill/>
                </a:ln>
                <a:solidFill>
                  <a:schemeClr val="tx1"/>
                </a:solidFill>
                <a:effectLst/>
                <a:latin typeface="Arial" panose="020B0604020202020204" pitchFamily="34" charset="0"/>
              </a:rPr>
              <a:t>Showcase Energy Transition</a:t>
            </a:r>
            <a:r>
              <a:rPr kumimoji="0" lang="en-US" altLang="en-US" sz="1000" b="0" i="0" u="none" strike="noStrike" cap="none" normalizeH="0" baseline="0">
                <a:ln>
                  <a:noFill/>
                </a:ln>
                <a:solidFill>
                  <a:schemeClr val="tx1"/>
                </a:solidFill>
                <a:effectLst/>
                <a:latin typeface="Arial" panose="020B0604020202020204" pitchFamily="34" charset="0"/>
              </a:rPr>
              <a:t>: Emphasize Aramco’s efforts in sustainability through major gas discoveries, carbon capture initiatives, and renewable energy projects like Blue Whale-1.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a:ln>
                  <a:noFill/>
                </a:ln>
                <a:solidFill>
                  <a:schemeClr val="tx1"/>
                </a:solidFill>
                <a:effectLst/>
                <a:latin typeface="Arial" panose="020B0604020202020204" pitchFamily="34" charset="0"/>
              </a:rPr>
              <a:t>Highlight Economic Impact</a:t>
            </a:r>
            <a:r>
              <a:rPr kumimoji="0" lang="en-US" altLang="en-US" sz="1000" b="0" i="0" u="none" strike="noStrike" cap="none" normalizeH="0" baseline="0">
                <a:ln>
                  <a:noFill/>
                </a:ln>
                <a:solidFill>
                  <a:schemeClr val="tx1"/>
                </a:solidFill>
                <a:effectLst/>
                <a:latin typeface="Arial" panose="020B0604020202020204" pitchFamily="34" charset="0"/>
              </a:rPr>
              <a:t>: Share Aramco’s role in driving economic growth through job creation, industrial expansion, and infrastructure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a:ln>
                <a:noFill/>
              </a:ln>
              <a:solidFill>
                <a:schemeClr val="tx1"/>
              </a:solidFill>
              <a:effectLst/>
              <a:latin typeface="Arial" panose="020B0604020202020204" pitchFamily="34" charset="0"/>
            </a:endParaRPr>
          </a:p>
        </p:txBody>
      </p:sp>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F46BB96F-8CBA-67A8-89DC-9A17692775FB}"/>
              </a:ext>
            </a:extLst>
          </p:cNvPr>
          <p:cNvSpPr>
            <a:spLocks noGrp="1"/>
          </p:cNvSpPr>
          <p:nvPr>
            <p:ph type="title"/>
          </p:nvPr>
        </p:nvSpPr>
        <p:spPr>
          <a:xfrm>
            <a:off x="523517" y="116268"/>
            <a:ext cx="11524102" cy="515523"/>
          </a:xfrm>
        </p:spPr>
        <p:txBody>
          <a:bodyPr vert="horz"/>
          <a:lstStyle/>
          <a:p>
            <a:r>
              <a:rPr lang="en-US">
                <a:solidFill>
                  <a:schemeClr val="accent5"/>
                </a:solidFill>
              </a:rPr>
              <a:t>Aramco was mentioned in 91 articles last week</a:t>
            </a:r>
          </a:p>
        </p:txBody>
      </p:sp>
      <p:sp>
        <p:nvSpPr>
          <p:cNvPr id="8" name="Rectangle: Rounded Corners 7">
            <a:extLst>
              <a:ext uri="{FF2B5EF4-FFF2-40B4-BE49-F238E27FC236}">
                <a16:creationId xmlns:a16="http://schemas.microsoft.com/office/drawing/2014/main" id="{765BEAC6-3A16-6BE6-D88F-9D101D68EA3C}"/>
              </a:ext>
            </a:extLst>
          </p:cNvPr>
          <p:cNvSpPr/>
          <p:nvPr/>
        </p:nvSpPr>
        <p:spPr>
          <a:xfrm>
            <a:off x="6209266" y="725858"/>
            <a:ext cx="5838353" cy="5406284"/>
          </a:xfrm>
          <a:prstGeom prst="roundRect">
            <a:avLst>
              <a:gd name="adj" fmla="val 4206"/>
            </a:avLst>
          </a:prstGeom>
          <a:noFill/>
          <a:ln w="19050">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50" b="1">
              <a:solidFill>
                <a:schemeClr val="accent5">
                  <a:lumMod val="75000"/>
                </a:schemeClr>
              </a:solidFill>
            </a:endParaRPr>
          </a:p>
          <a:p>
            <a:endParaRPr lang="en-US" sz="1450" b="1">
              <a:solidFill>
                <a:schemeClr val="accent5">
                  <a:lumMod val="75000"/>
                </a:schemeClr>
              </a:solidFill>
            </a:endParaRPr>
          </a:p>
          <a:p>
            <a:endParaRPr lang="en-US" sz="1200" b="1">
              <a:solidFill>
                <a:schemeClr val="accent5">
                  <a:lumMod val="75000"/>
                </a:schemeClr>
              </a:solidFill>
            </a:endParaRPr>
          </a:p>
          <a:p>
            <a:endParaRPr lang="en-US" sz="1200" b="1">
              <a:solidFill>
                <a:schemeClr val="accent5">
                  <a:lumMod val="75000"/>
                </a:schemeClr>
              </a:solidFill>
            </a:endParaRPr>
          </a:p>
          <a:p>
            <a:r>
              <a:rPr lang="en-US" sz="1200" b="1">
                <a:solidFill>
                  <a:schemeClr val="accent5">
                    <a:lumMod val="75000"/>
                  </a:schemeClr>
                </a:solidFill>
              </a:rPr>
              <a:t>INTERNATIONAL THEMES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b="1">
                <a:solidFill>
                  <a:schemeClr val="accent5">
                    <a:lumMod val="75000"/>
                  </a:schemeClr>
                </a:solidFill>
              </a:rPr>
              <a:t>Fuel Prices and Market Dynamics:</a:t>
            </a:r>
            <a:r>
              <a:rPr lang="en-US" sz="1200">
                <a:solidFill>
                  <a:schemeClr val="accent5">
                    <a:lumMod val="75000"/>
                  </a:schemeClr>
                </a:solidFill>
              </a:rPr>
              <a:t> </a:t>
            </a:r>
            <a:r>
              <a:rPr kumimoji="0" lang="en-US" altLang="en-US" sz="1200" b="0" i="0" u="none" strike="noStrike" cap="none" normalizeH="0" baseline="0">
                <a:ln>
                  <a:noFill/>
                </a:ln>
                <a:solidFill>
                  <a:schemeClr val="tx1"/>
                </a:solidFill>
                <a:effectLst/>
                <a:latin typeface="Arial" panose="020B0604020202020204" pitchFamily="34" charset="0"/>
              </a:rPr>
              <a:t>Aramco raised February crude prices for Asia amid OPEC+ cuts, while crude supply to China is set to fall to 43.5 million barrels. (Reuters, Oil Price, The Business Standard)</a:t>
            </a:r>
          </a:p>
          <a:p>
            <a:pPr marL="171450" indent="-171450">
              <a:buFont typeface="Arial" panose="020B0604020202020204" pitchFamily="34" charset="0"/>
              <a:buChar char="•"/>
            </a:pPr>
            <a:endParaRPr lang="en-US" sz="1200">
              <a:solidFill>
                <a:schemeClr val="accent5">
                  <a:lumMod val="75000"/>
                </a:schemeClr>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b="1">
                <a:solidFill>
                  <a:schemeClr val="accent5">
                    <a:lumMod val="75000"/>
                  </a:schemeClr>
                </a:solidFill>
              </a:rPr>
              <a:t>Strategic Partnerships and Investments: </a:t>
            </a:r>
            <a:r>
              <a:rPr kumimoji="0" lang="en-US" altLang="en-US" sz="1200" b="0" i="0" u="none" strike="noStrike" cap="none" normalizeH="0" baseline="0" err="1">
                <a:ln>
                  <a:noFill/>
                </a:ln>
                <a:solidFill>
                  <a:schemeClr val="tx1"/>
                </a:solidFill>
                <a:effectLst/>
                <a:latin typeface="Arial" panose="020B0604020202020204" pitchFamily="34" charset="0"/>
              </a:rPr>
              <a:t>Wa’ed</a:t>
            </a:r>
            <a:r>
              <a:rPr kumimoji="0" lang="en-US" altLang="en-US" sz="1200" b="0" i="0" u="none" strike="noStrike" cap="none" normalizeH="0" baseline="0">
                <a:ln>
                  <a:noFill/>
                </a:ln>
                <a:solidFill>
                  <a:schemeClr val="tx1"/>
                </a:solidFill>
                <a:effectLst/>
                <a:latin typeface="Arial" panose="020B0604020202020204" pitchFamily="34" charset="0"/>
              </a:rPr>
              <a:t> Ventures invested $30 million in </a:t>
            </a:r>
            <a:r>
              <a:rPr kumimoji="0" lang="en-US" altLang="en-US" sz="1200" b="0" i="0" u="none" strike="noStrike" cap="none" normalizeH="0" baseline="0" err="1">
                <a:ln>
                  <a:noFill/>
                </a:ln>
                <a:solidFill>
                  <a:schemeClr val="tx1"/>
                </a:solidFill>
                <a:effectLst/>
                <a:latin typeface="Arial" panose="020B0604020202020204" pitchFamily="34" charset="0"/>
              </a:rPr>
              <a:t>Zension</a:t>
            </a:r>
            <a:r>
              <a:rPr kumimoji="0" lang="en-US" altLang="en-US" sz="1200" b="0" i="0" u="none" strike="noStrike" cap="none" normalizeH="0" baseline="0">
                <a:ln>
                  <a:noFill/>
                </a:ln>
                <a:solidFill>
                  <a:schemeClr val="tx1"/>
                </a:solidFill>
                <a:effectLst/>
                <a:latin typeface="Arial" panose="020B0604020202020204" pitchFamily="34" charset="0"/>
              </a:rPr>
              <a:t> Technologies, and Aston Martin Aramco F1 announced a 2025 partnership with </a:t>
            </a:r>
            <a:r>
              <a:rPr kumimoji="0" lang="en-US" altLang="en-US" sz="1200" b="0" i="0" u="none" strike="noStrike" cap="none" normalizeH="0" baseline="0" err="1">
                <a:ln>
                  <a:noFill/>
                </a:ln>
                <a:solidFill>
                  <a:schemeClr val="tx1"/>
                </a:solidFill>
                <a:effectLst/>
                <a:latin typeface="Arial" panose="020B0604020202020204" pitchFamily="34" charset="0"/>
              </a:rPr>
              <a:t>Pepperstone</a:t>
            </a:r>
            <a:r>
              <a:rPr kumimoji="0" lang="en-US" altLang="en-US" sz="1200" b="0" i="0" u="none" strike="noStrike" cap="none" normalizeH="0" baseline="0">
                <a:ln>
                  <a:noFill/>
                </a:ln>
                <a:solidFill>
                  <a:schemeClr val="tx1"/>
                </a:solidFill>
                <a:effectLst/>
                <a:latin typeface="Arial" panose="020B0604020202020204" pitchFamily="34" charset="0"/>
              </a:rPr>
              <a:t>. Kent’s $2 billion sales were driven by Aramco and </a:t>
            </a:r>
            <a:r>
              <a:rPr kumimoji="0" lang="en-US" altLang="en-US" sz="1200" b="0" i="0" u="none" strike="noStrike" cap="none" normalizeH="0" baseline="0" err="1">
                <a:ln>
                  <a:noFill/>
                </a:ln>
                <a:solidFill>
                  <a:schemeClr val="tx1"/>
                </a:solidFill>
                <a:effectLst/>
                <a:latin typeface="Arial" panose="020B0604020202020204" pitchFamily="34" charset="0"/>
              </a:rPr>
              <a:t>Adnoc</a:t>
            </a:r>
            <a:r>
              <a:rPr kumimoji="0" lang="en-US" altLang="en-US" sz="1200" b="0" i="0" u="none" strike="noStrike" cap="none" normalizeH="0" baseline="0">
                <a:ln>
                  <a:noFill/>
                </a:ln>
                <a:solidFill>
                  <a:schemeClr val="tx1"/>
                </a:solidFill>
                <a:effectLst/>
                <a:latin typeface="Arial" panose="020B0604020202020204" pitchFamily="34" charset="0"/>
              </a:rPr>
              <a:t> deals. (Bloomberg, AP News, Upstream)</a:t>
            </a:r>
          </a:p>
          <a:p>
            <a:pPr marL="171450" indent="-171450">
              <a:buFont typeface="Arial" panose="020B0604020202020204" pitchFamily="34" charset="0"/>
              <a:buChar char="•"/>
            </a:pPr>
            <a:endParaRPr lang="en-US" sz="1200">
              <a:solidFill>
                <a:schemeClr val="accent5">
                  <a:lumMod val="75000"/>
                </a:schemeClr>
              </a:solidFill>
            </a:endParaRPr>
          </a:p>
          <a:p>
            <a:pPr marL="171450" indent="-171450">
              <a:buFont typeface="Arial" panose="020B0604020202020204" pitchFamily="34" charset="0"/>
              <a:buChar char="•"/>
            </a:pPr>
            <a:r>
              <a:rPr lang="en-US" sz="1200" b="1">
                <a:solidFill>
                  <a:schemeClr val="accent6">
                    <a:lumMod val="50000"/>
                  </a:schemeClr>
                </a:solidFill>
              </a:rPr>
              <a:t>Global Economic Impact</a:t>
            </a:r>
            <a:r>
              <a:rPr lang="en-US" sz="1200" b="1">
                <a:solidFill>
                  <a:schemeClr val="tx1"/>
                </a:solidFill>
              </a:rPr>
              <a:t>: </a:t>
            </a:r>
            <a:r>
              <a:rPr lang="en-US" sz="1200">
                <a:solidFill>
                  <a:schemeClr val="tx1"/>
                </a:solidFill>
              </a:rPr>
              <a:t>Aramco’s January fuel price hike will slightly affect SABIC, Almarai, and SEC, while LPG price cuts with Sonatrach were noted. Aramco also boosts L&amp;T’s growth. (S&amp;P Global, Reuters, The Economic Times)</a:t>
            </a:r>
            <a:endParaRPr lang="en-US" sz="1050" b="1">
              <a:solidFill>
                <a:schemeClr val="tx1"/>
              </a:solidFill>
            </a:endParaRPr>
          </a:p>
          <a:p>
            <a:pPr marL="285750" indent="-285750">
              <a:buFont typeface="Arial" panose="020B0604020202020204" pitchFamily="34" charset="0"/>
              <a:buChar char="•"/>
            </a:pPr>
            <a:endParaRPr lang="en-US" sz="1100">
              <a:solidFill>
                <a:schemeClr val="accent5">
                  <a:lumMod val="75000"/>
                </a:schemeClr>
              </a:solidFill>
            </a:endParaRPr>
          </a:p>
          <a:p>
            <a:r>
              <a:rPr lang="en-US" sz="1450" b="1">
                <a:solidFill>
                  <a:schemeClr val="accent5">
                    <a:lumMod val="75000"/>
                  </a:schemeClr>
                </a:solidFill>
              </a:rPr>
              <a:t>DOMESTIC THEMES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latin typeface="+mj-lt"/>
              </a:rPr>
              <a:t>Fuel Price Hikes and Cost Implications: </a:t>
            </a:r>
            <a:r>
              <a:rPr kumimoji="0" lang="en-US" altLang="en-US" sz="1200" b="0" i="0" u="none" strike="noStrike" cap="none" normalizeH="0" baseline="0">
                <a:ln>
                  <a:noFill/>
                </a:ln>
                <a:solidFill>
                  <a:schemeClr val="tx1"/>
                </a:solidFill>
                <a:effectLst/>
                <a:latin typeface="Arial" panose="020B0604020202020204" pitchFamily="34" charset="0"/>
              </a:rPr>
              <a:t>Aramco’s fuel price hikes for January 2025 raised costs for Tabuk Cement, Petro Rabigh, and Riyadh Cement, with diesel price hikes impacting SABIC and Almarai. (</a:t>
            </a:r>
            <a:r>
              <a:rPr kumimoji="0" lang="en-US" altLang="en-US" sz="1200" b="0" i="0" u="none" strike="noStrike" cap="none" normalizeH="0" baseline="0" err="1">
                <a:ln>
                  <a:noFill/>
                </a:ln>
                <a:solidFill>
                  <a:schemeClr val="tx1"/>
                </a:solidFill>
                <a:effectLst/>
                <a:latin typeface="Arial" panose="020B0604020202020204" pitchFamily="34" charset="0"/>
              </a:rPr>
              <a:t>Argaam</a:t>
            </a:r>
            <a:r>
              <a:rPr kumimoji="0" lang="en-US" altLang="en-US" sz="1200" b="0" i="0" u="none" strike="noStrike" cap="none" normalizeH="0" baseline="0">
                <a:ln>
                  <a:noFill/>
                </a:ln>
                <a:solidFill>
                  <a:schemeClr val="tx1"/>
                </a:solidFill>
                <a:effectLst/>
                <a:latin typeface="Arial" panose="020B0604020202020204" pitchFamily="34" charset="0"/>
              </a:rPr>
              <a:t>, Al </a:t>
            </a:r>
            <a:r>
              <a:rPr kumimoji="0" lang="en-US" altLang="en-US" sz="1200" b="0" i="0" u="none" strike="noStrike" cap="none" normalizeH="0" baseline="0" err="1">
                <a:ln>
                  <a:noFill/>
                </a:ln>
                <a:solidFill>
                  <a:schemeClr val="tx1"/>
                </a:solidFill>
                <a:effectLst/>
                <a:latin typeface="Arial" panose="020B0604020202020204" pitchFamily="34" charset="0"/>
              </a:rPr>
              <a:t>Yaum</a:t>
            </a:r>
            <a:r>
              <a:rPr kumimoji="0" lang="en-US" altLang="en-US" sz="1200" b="0" i="0" u="none" strike="noStrike" cap="none" normalizeH="0" baseline="0">
                <a:ln>
                  <a:noFill/>
                </a:ln>
                <a:solidFill>
                  <a:schemeClr val="tx1"/>
                </a:solidFill>
                <a:effectLst/>
                <a:latin typeface="Arial" panose="020B0604020202020204" pitchFamily="34" charset="0"/>
              </a:rPr>
              <a:t>, Al </a:t>
            </a:r>
            <a:r>
              <a:rPr kumimoji="0" lang="en-US" altLang="en-US" sz="1200" b="0" i="0" u="none" strike="noStrike" cap="none" normalizeH="0" baseline="0" err="1">
                <a:ln>
                  <a:noFill/>
                </a:ln>
                <a:solidFill>
                  <a:schemeClr val="tx1"/>
                </a:solidFill>
                <a:effectLst/>
                <a:latin typeface="Arial" panose="020B0604020202020204" pitchFamily="34" charset="0"/>
              </a:rPr>
              <a:t>Eqtisadiah</a:t>
            </a:r>
            <a:r>
              <a:rPr kumimoji="0" lang="en-US" altLang="en-US" sz="1200" b="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tx1"/>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latin typeface="+mj-lt"/>
              </a:rPr>
              <a:t>Major Projects and </a:t>
            </a:r>
            <a:r>
              <a:rPr kumimoji="0" lang="en-US" altLang="en-US" sz="1200" b="1" i="0" u="none" strike="noStrike" cap="none" normalizeH="0" baseline="0" err="1">
                <a:ln>
                  <a:noFill/>
                </a:ln>
                <a:solidFill>
                  <a:schemeClr val="tx1"/>
                </a:solidFill>
                <a:effectLst/>
                <a:latin typeface="+mj-lt"/>
              </a:rPr>
              <a:t>Discoveries:</a:t>
            </a:r>
            <a:r>
              <a:rPr kumimoji="0" lang="en-US" altLang="en-US" sz="1200" b="0" i="0" u="none" strike="noStrike" cap="none" normalizeH="0" baseline="0" err="1">
                <a:ln>
                  <a:noFill/>
                </a:ln>
                <a:solidFill>
                  <a:schemeClr val="tx1"/>
                </a:solidFill>
                <a:effectLst/>
                <a:latin typeface="Arial" panose="020B0604020202020204" pitchFamily="34" charset="0"/>
              </a:rPr>
              <a:t>Aramco</a:t>
            </a:r>
            <a:r>
              <a:rPr kumimoji="0" lang="en-US" altLang="en-US" sz="1200" b="0" i="0" u="none" strike="noStrike" cap="none" normalizeH="0" baseline="0">
                <a:ln>
                  <a:noFill/>
                </a:ln>
                <a:solidFill>
                  <a:schemeClr val="tx1"/>
                </a:solidFill>
                <a:effectLst/>
                <a:latin typeface="Arial" panose="020B0604020202020204" pitchFamily="34" charset="0"/>
              </a:rPr>
              <a:t> announced a major </a:t>
            </a:r>
            <a:r>
              <a:rPr kumimoji="0" lang="en-US" altLang="en-US" sz="1200" b="0" i="0" u="none" strike="noStrike" cap="none" normalizeH="0" baseline="0" err="1">
                <a:ln>
                  <a:noFill/>
                </a:ln>
                <a:solidFill>
                  <a:schemeClr val="tx1"/>
                </a:solidFill>
                <a:effectLst/>
                <a:latin typeface="Arial" panose="020B0604020202020204" pitchFamily="34" charset="0"/>
              </a:rPr>
              <a:t>Jafurah</a:t>
            </a:r>
            <a:r>
              <a:rPr kumimoji="0" lang="en-US" altLang="en-US" sz="1200" b="0" i="0" u="none" strike="noStrike" cap="none" normalizeH="0" baseline="0">
                <a:ln>
                  <a:noFill/>
                </a:ln>
                <a:solidFill>
                  <a:schemeClr val="tx1"/>
                </a:solidFill>
                <a:effectLst/>
                <a:latin typeface="Arial" panose="020B0604020202020204" pitchFamily="34" charset="0"/>
              </a:rPr>
              <a:t> gas discovery and is advancing a $10 billion Master Gas System expansion alongside carbon capture initiatives. (</a:t>
            </a:r>
            <a:r>
              <a:rPr kumimoji="0" lang="en-US" altLang="en-US" sz="1200" b="0" i="0" u="none" strike="noStrike" cap="none" normalizeH="0" baseline="0" err="1">
                <a:ln>
                  <a:noFill/>
                </a:ln>
                <a:solidFill>
                  <a:schemeClr val="tx1"/>
                </a:solidFill>
                <a:effectLst/>
                <a:latin typeface="Arial" panose="020B0604020202020204" pitchFamily="34" charset="0"/>
              </a:rPr>
              <a:t>Attaqa</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200" b="0" i="0" u="none" strike="noStrike" cap="none" normalizeH="0" baseline="0" err="1">
                <a:ln>
                  <a:noFill/>
                </a:ln>
                <a:solidFill>
                  <a:schemeClr val="tx1"/>
                </a:solidFill>
                <a:effectLst/>
                <a:latin typeface="Arial" panose="020B0604020202020204" pitchFamily="34" charset="0"/>
              </a:rPr>
              <a:t>Meed</a:t>
            </a:r>
            <a:r>
              <a:rPr kumimoji="0" lang="en-US" altLang="en-US" sz="1200" b="0" i="0" u="none" strike="noStrike" cap="none" normalizeH="0" baseline="0">
                <a:ln>
                  <a:noFill/>
                </a:ln>
                <a:solidFill>
                  <a:schemeClr val="tx1"/>
                </a:solidFill>
                <a:effectLst/>
                <a:latin typeface="Arial" panose="020B0604020202020204" pitchFamily="34" charset="0"/>
              </a:rPr>
              <a:t>, Al </a:t>
            </a:r>
            <a:r>
              <a:rPr kumimoji="0" lang="en-US" altLang="en-US" sz="1200" b="0" i="0" u="none" strike="noStrike" cap="none" normalizeH="0" baseline="0" err="1">
                <a:ln>
                  <a:noFill/>
                </a:ln>
                <a:solidFill>
                  <a:schemeClr val="tx1"/>
                </a:solidFill>
                <a:effectLst/>
                <a:latin typeface="Arial" panose="020B0604020202020204" pitchFamily="34" charset="0"/>
              </a:rPr>
              <a:t>Jazirah</a:t>
            </a:r>
            <a:r>
              <a:rPr kumimoji="0" lang="en-US" altLang="en-US" sz="1200" b="0" i="0" u="none" strike="noStrike" cap="none" normalizeH="0" baseline="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latin typeface="+mj-lt"/>
              </a:rPr>
              <a:t>Economic Contributions and Future Outlook: </a:t>
            </a:r>
            <a:r>
              <a:rPr kumimoji="0" lang="en-US" altLang="en-US" sz="1200" b="0" i="0" u="none" strike="noStrike" cap="none" normalizeH="0" baseline="0" err="1">
                <a:ln>
                  <a:noFill/>
                </a:ln>
                <a:solidFill>
                  <a:schemeClr val="tx1"/>
                </a:solidFill>
                <a:effectLst/>
                <a:latin typeface="+mj-lt"/>
              </a:rPr>
              <a:t>AlJazira</a:t>
            </a:r>
            <a:r>
              <a:rPr kumimoji="0" lang="en-US" altLang="en-US" sz="1200" b="0" i="0" u="none" strike="noStrike" cap="none" normalizeH="0" baseline="0">
                <a:ln>
                  <a:noFill/>
                </a:ln>
                <a:solidFill>
                  <a:schemeClr val="tx1"/>
                </a:solidFill>
                <a:effectLst/>
                <a:latin typeface="+mj-lt"/>
              </a:rPr>
              <a:t> Capital forecasts SAR 95.4 billion in Q4 2024 profits for Aramco, while its $11.2 billion FMO milestone supports Vision 2030. (</a:t>
            </a:r>
            <a:r>
              <a:rPr kumimoji="0" lang="en-US" altLang="en-US" sz="1200" b="0" i="0" u="none" strike="noStrike" cap="none" normalizeH="0" baseline="0" err="1">
                <a:ln>
                  <a:noFill/>
                </a:ln>
                <a:solidFill>
                  <a:schemeClr val="tx1"/>
                </a:solidFill>
                <a:effectLst/>
                <a:latin typeface="+mj-lt"/>
              </a:rPr>
              <a:t>Argaam</a:t>
            </a:r>
            <a:r>
              <a:rPr kumimoji="0" lang="en-US" altLang="en-US" sz="1200" b="0" i="0" u="none" strike="noStrike" cap="none" normalizeH="0" baseline="0">
                <a:ln>
                  <a:noFill/>
                </a:ln>
                <a:solidFill>
                  <a:schemeClr val="tx1"/>
                </a:solidFill>
                <a:effectLst/>
                <a:latin typeface="+mj-lt"/>
              </a:rPr>
              <a:t>, </a:t>
            </a:r>
            <a:r>
              <a:rPr kumimoji="0" lang="en-US" altLang="en-US" sz="1200" b="0" i="0" u="none" strike="noStrike" cap="none" normalizeH="0" baseline="0" err="1">
                <a:ln>
                  <a:noFill/>
                </a:ln>
                <a:solidFill>
                  <a:schemeClr val="tx1"/>
                </a:solidFill>
                <a:effectLst/>
                <a:latin typeface="+mj-lt"/>
              </a:rPr>
              <a:t>Maaal</a:t>
            </a:r>
            <a:r>
              <a:rPr kumimoji="0" lang="en-US" altLang="en-US" sz="1200" b="0" i="0" u="none" strike="noStrike" cap="none" normalizeH="0" baseline="0">
                <a:ln>
                  <a:noFill/>
                </a:ln>
                <a:solidFill>
                  <a:schemeClr val="tx1"/>
                </a:solidFill>
                <a:effectLst/>
                <a:latin typeface="+mj-lt"/>
              </a:rPr>
              <a:t>, Arabian Business)</a:t>
            </a:r>
            <a:endParaRPr lang="en-US" sz="1450" b="1">
              <a:solidFill>
                <a:schemeClr val="accent5">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mj-lt"/>
            </a:endParaRPr>
          </a:p>
          <a:p>
            <a:endParaRPr lang="en-US" sz="1500">
              <a:solidFill>
                <a:schemeClr val="accent5">
                  <a:lumMod val="75000"/>
                </a:schemeClr>
              </a:solidFill>
            </a:endParaRPr>
          </a:p>
          <a:p>
            <a:endParaRPr lang="en-US" sz="1000"/>
          </a:p>
        </p:txBody>
      </p:sp>
      <p:sp>
        <p:nvSpPr>
          <p:cNvPr id="14" name="object 39">
            <a:extLst>
              <a:ext uri="{FF2B5EF4-FFF2-40B4-BE49-F238E27FC236}">
                <a16:creationId xmlns:a16="http://schemas.microsoft.com/office/drawing/2014/main" id="{07F017CD-B206-7FD9-7FF8-132D8C41C33F}"/>
              </a:ext>
            </a:extLst>
          </p:cNvPr>
          <p:cNvSpPr/>
          <p:nvPr/>
        </p:nvSpPr>
        <p:spPr>
          <a:xfrm>
            <a:off x="523517" y="783771"/>
            <a:ext cx="5647479" cy="450587"/>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ctr" defTabSz="685800" rtl="0" eaLnBrk="1" fontAlgn="auto" latinLnBrk="0" hangingPunct="1">
              <a:lnSpc>
                <a:spcPct val="100000"/>
              </a:lnSpc>
              <a:spcBef>
                <a:spcPts val="3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Trebuchet MS"/>
                <a:ea typeface="+mn-ea"/>
                <a:cs typeface="Trebuchet MS"/>
                <a:sym typeface="Trebuchet MS"/>
              </a:rPr>
              <a:t>Weekly Theme Sentiment</a:t>
            </a:r>
          </a:p>
        </p:txBody>
      </p:sp>
      <p:graphicFrame>
        <p:nvGraphicFramePr>
          <p:cNvPr id="2" name="Chart 1">
            <a:extLst>
              <a:ext uri="{FF2B5EF4-FFF2-40B4-BE49-F238E27FC236}">
                <a16:creationId xmlns:a16="http://schemas.microsoft.com/office/drawing/2014/main" id="{54EE4D94-159C-2F47-0594-06B0D9963D7E}"/>
              </a:ext>
            </a:extLst>
          </p:cNvPr>
          <p:cNvGraphicFramePr>
            <a:graphicFrameLocks/>
          </p:cNvGraphicFramePr>
          <p:nvPr>
            <p:extLst>
              <p:ext uri="{D42A27DB-BD31-4B8C-83A1-F6EECF244321}">
                <p14:modId xmlns:p14="http://schemas.microsoft.com/office/powerpoint/2010/main" val="203922421"/>
              </p:ext>
            </p:extLst>
          </p:nvPr>
        </p:nvGraphicFramePr>
        <p:xfrm>
          <a:off x="574398" y="1330502"/>
          <a:ext cx="5408336" cy="35111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1029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itle 11">
            <a:extLst>
              <a:ext uri="{FF2B5EF4-FFF2-40B4-BE49-F238E27FC236}">
                <a16:creationId xmlns:a16="http://schemas.microsoft.com/office/drawing/2014/main" id="{F46BB96F-8CBA-67A8-89DC-9A17692775FB}"/>
              </a:ext>
            </a:extLst>
          </p:cNvPr>
          <p:cNvSpPr>
            <a:spLocks noGrp="1"/>
          </p:cNvSpPr>
          <p:nvPr>
            <p:ph type="title"/>
          </p:nvPr>
        </p:nvSpPr>
        <p:spPr>
          <a:xfrm>
            <a:off x="504696" y="156695"/>
            <a:ext cx="10788329" cy="527346"/>
          </a:xfrm>
        </p:spPr>
        <p:txBody>
          <a:bodyPr vert="horz"/>
          <a:lstStyle/>
          <a:p>
            <a:r>
              <a:rPr lang="en-US" sz="2800">
                <a:solidFill>
                  <a:schemeClr val="accent5"/>
                </a:solidFill>
              </a:rPr>
              <a:t>Planned Activities – January</a:t>
            </a:r>
          </a:p>
        </p:txBody>
      </p:sp>
      <p:graphicFrame>
        <p:nvGraphicFramePr>
          <p:cNvPr id="7" name="Table 6">
            <a:extLst>
              <a:ext uri="{FF2B5EF4-FFF2-40B4-BE49-F238E27FC236}">
                <a16:creationId xmlns:a16="http://schemas.microsoft.com/office/drawing/2014/main" id="{7C40637E-2A62-20E4-66AF-DEF960BF5385}"/>
              </a:ext>
            </a:extLst>
          </p:cNvPr>
          <p:cNvGraphicFramePr>
            <a:graphicFrameLocks noGrp="1"/>
          </p:cNvGraphicFramePr>
          <p:nvPr>
            <p:extLst>
              <p:ext uri="{D42A27DB-BD31-4B8C-83A1-F6EECF244321}">
                <p14:modId xmlns:p14="http://schemas.microsoft.com/office/powerpoint/2010/main" val="79726333"/>
              </p:ext>
            </p:extLst>
          </p:nvPr>
        </p:nvGraphicFramePr>
        <p:xfrm>
          <a:off x="341248" y="599732"/>
          <a:ext cx="11509503" cy="6106591"/>
        </p:xfrm>
        <a:graphic>
          <a:graphicData uri="http://schemas.openxmlformats.org/drawingml/2006/table">
            <a:tbl>
              <a:tblPr firstRow="1" bandRow="1">
                <a:tableStyleId>{5C22544A-7EE6-4342-B048-85BDC9FD1C3A}</a:tableStyleId>
              </a:tblPr>
              <a:tblGrid>
                <a:gridCol w="3189052">
                  <a:extLst>
                    <a:ext uri="{9D8B030D-6E8A-4147-A177-3AD203B41FA5}">
                      <a16:colId xmlns:a16="http://schemas.microsoft.com/office/drawing/2014/main" val="2717678102"/>
                    </a:ext>
                  </a:extLst>
                </a:gridCol>
                <a:gridCol w="1109189">
                  <a:extLst>
                    <a:ext uri="{9D8B030D-6E8A-4147-A177-3AD203B41FA5}">
                      <a16:colId xmlns:a16="http://schemas.microsoft.com/office/drawing/2014/main" val="1386193473"/>
                    </a:ext>
                  </a:extLst>
                </a:gridCol>
                <a:gridCol w="6184568">
                  <a:extLst>
                    <a:ext uri="{9D8B030D-6E8A-4147-A177-3AD203B41FA5}">
                      <a16:colId xmlns:a16="http://schemas.microsoft.com/office/drawing/2014/main" val="278427382"/>
                    </a:ext>
                  </a:extLst>
                </a:gridCol>
                <a:gridCol w="1026694">
                  <a:extLst>
                    <a:ext uri="{9D8B030D-6E8A-4147-A177-3AD203B41FA5}">
                      <a16:colId xmlns:a16="http://schemas.microsoft.com/office/drawing/2014/main" val="2905185369"/>
                    </a:ext>
                  </a:extLst>
                </a:gridCol>
              </a:tblGrid>
              <a:tr h="253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Activity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Date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Implication/Consideration/Actions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a:t>IMR/RM</a:t>
                      </a:r>
                    </a:p>
                  </a:txBody>
                  <a:tcPr/>
                </a:tc>
                <a:extLst>
                  <a:ext uri="{0D108BD9-81ED-4DB2-BD59-A6C34878D82A}">
                    <a16:rowId xmlns:a16="http://schemas.microsoft.com/office/drawing/2014/main" val="3219514681"/>
                  </a:ext>
                </a:extLst>
              </a:tr>
              <a:tr h="899080">
                <a:tc>
                  <a:txBody>
                    <a:bodyPr/>
                    <a:lstStyle/>
                    <a:p>
                      <a:pPr marL="0" algn="l" defTabSz="457200" rtl="0" eaLnBrk="1" latinLnBrk="0" hangingPunct="1"/>
                      <a:r>
                        <a:rPr lang="en-US" sz="1050" kern="1200" err="1">
                          <a:solidFill>
                            <a:schemeClr val="tx1">
                              <a:lumMod val="50000"/>
                            </a:schemeClr>
                          </a:solidFill>
                          <a:latin typeface="Trebuchet MS"/>
                          <a:ea typeface="+mn-ea"/>
                          <a:cs typeface="+mn-cs"/>
                        </a:rPr>
                        <a:t>Iktva</a:t>
                      </a:r>
                      <a:r>
                        <a:rPr lang="en-US" sz="1050" kern="1200">
                          <a:solidFill>
                            <a:schemeClr val="tx1">
                              <a:lumMod val="50000"/>
                            </a:schemeClr>
                          </a:solidFill>
                          <a:latin typeface="Trebuchet MS"/>
                          <a:ea typeface="+mn-ea"/>
                          <a:cs typeface="+mn-cs"/>
                        </a:rPr>
                        <a:t> Forum &amp; Exhibition</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13-16</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Press release in Arabic and English</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Media brief in Arabic and English</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11 journalists confirmed for media visit</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Media engagement invitations prepared</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3 speeches prepared: HRH Governor, CEO, Chairman</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RMR</a:t>
                      </a:r>
                    </a:p>
                  </a:txBody>
                  <a:tcPr/>
                </a:tc>
                <a:extLst>
                  <a:ext uri="{0D108BD9-81ED-4DB2-BD59-A6C34878D82A}">
                    <a16:rowId xmlns:a16="http://schemas.microsoft.com/office/drawing/2014/main" val="2848876614"/>
                  </a:ext>
                </a:extLst>
              </a:tr>
              <a:tr h="324267">
                <a:tc>
                  <a:txBody>
                    <a:bodyPr/>
                    <a:lstStyle/>
                    <a:p>
                      <a:pPr marL="0" algn="l" defTabSz="457200" rtl="0" eaLnBrk="1" latinLnBrk="0" hangingPunct="1"/>
                      <a:r>
                        <a:rPr lang="en-US" sz="1050" kern="1200">
                          <a:solidFill>
                            <a:schemeClr val="tx1">
                              <a:lumMod val="50000"/>
                            </a:schemeClr>
                          </a:solidFill>
                          <a:latin typeface="Trebuchet MS"/>
                          <a:ea typeface="+mn-ea"/>
                          <a:cs typeface="+mn-cs"/>
                        </a:rPr>
                        <a:t>Financial Times Interview</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13</a:t>
                      </a:r>
                    </a:p>
                  </a:txBody>
                  <a:tcPr/>
                </a:tc>
                <a:tc>
                  <a:txBody>
                    <a:bodyPr/>
                    <a:lstStyle/>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Virtual interview with AOK and YMM</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Questionnaires finalized</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IMR</a:t>
                      </a:r>
                    </a:p>
                  </a:txBody>
                  <a:tcPr/>
                </a:tc>
                <a:extLst>
                  <a:ext uri="{0D108BD9-81ED-4DB2-BD59-A6C34878D82A}">
                    <a16:rowId xmlns:a16="http://schemas.microsoft.com/office/drawing/2014/main" val="2246344806"/>
                  </a:ext>
                </a:extLst>
              </a:tr>
              <a:tr h="949234">
                <a:tc>
                  <a:txBody>
                    <a:bodyPr/>
                    <a:lstStyle/>
                    <a:p>
                      <a:pPr marL="0" algn="l" defTabSz="457200" rtl="0" eaLnBrk="1" latinLnBrk="0" hangingPunct="1"/>
                      <a:r>
                        <a:rPr lang="en-US" sz="1050" kern="1200">
                          <a:solidFill>
                            <a:schemeClr val="tx1">
                              <a:lumMod val="50000"/>
                            </a:schemeClr>
                          </a:solidFill>
                          <a:latin typeface="Trebuchet MS"/>
                          <a:ea typeface="+mn-ea"/>
                          <a:cs typeface="+mn-cs"/>
                        </a:rPr>
                        <a:t>Future Minerals Forum (FMF)</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14-16</a:t>
                      </a:r>
                    </a:p>
                  </a:txBody>
                  <a:tcPr/>
                </a:tc>
                <a:tc>
                  <a:txBody>
                    <a:bodyPr/>
                    <a:lstStyle/>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Invitation for MRD engagement drafted</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Joint press release changed to Aramco press release</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Arabic written interview under development-MEED and Al Arabiya under consideration</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Upstream president to deliver speech</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Fireside chat cancelled</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RMR</a:t>
                      </a:r>
                    </a:p>
                  </a:txBody>
                  <a:tcPr/>
                </a:tc>
                <a:extLst>
                  <a:ext uri="{0D108BD9-81ED-4DB2-BD59-A6C34878D82A}">
                    <a16:rowId xmlns:a16="http://schemas.microsoft.com/office/drawing/2014/main" val="4040425033"/>
                  </a:ext>
                </a:extLst>
              </a:tr>
              <a:tr h="589831">
                <a:tc>
                  <a:txBody>
                    <a:bodyPr/>
                    <a:lstStyle/>
                    <a:p>
                      <a:pPr marL="0" algn="l" defTabSz="457200" rtl="0" eaLnBrk="1" latinLnBrk="0" hangingPunct="1"/>
                      <a:r>
                        <a:rPr lang="en-US" sz="1050" kern="1200">
                          <a:solidFill>
                            <a:schemeClr val="tx1">
                              <a:lumMod val="50000"/>
                            </a:schemeClr>
                          </a:solidFill>
                          <a:latin typeface="Trebuchet MS"/>
                          <a:ea typeface="+mn-ea"/>
                          <a:cs typeface="+mn-cs"/>
                        </a:rPr>
                        <a:t>15th Professional Development Conference &amp; Exhibit </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19-23</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Media engagement with exhibit planned</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Six Bahraini media figures from approved list will be invited</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No executive participation</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RMR</a:t>
                      </a:r>
                    </a:p>
                  </a:txBody>
                  <a:tcPr/>
                </a:tc>
                <a:extLst>
                  <a:ext uri="{0D108BD9-81ED-4DB2-BD59-A6C34878D82A}">
                    <a16:rowId xmlns:a16="http://schemas.microsoft.com/office/drawing/2014/main" val="191631835"/>
                  </a:ext>
                </a:extLst>
              </a:tr>
              <a:tr h="560877">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a:solidFill>
                            <a:schemeClr val="tx1">
                              <a:lumMod val="50000"/>
                            </a:schemeClr>
                          </a:solidFill>
                          <a:latin typeface="Trebuchet MS"/>
                          <a:ea typeface="+mn-ea"/>
                          <a:cs typeface="+mn-cs"/>
                        </a:rPr>
                        <a:t>World Economic Forum (WEF) 2025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a:solidFill>
                            <a:schemeClr val="tx1">
                              <a:lumMod val="50000"/>
                            </a:schemeClr>
                          </a:solidFill>
                          <a:latin typeface="Trebuchet MS"/>
                          <a:ea typeface="+mn-ea"/>
                          <a:cs typeface="+mn-cs"/>
                        </a:rPr>
                        <a:t>Jan. 20-24</a:t>
                      </a:r>
                    </a:p>
                  </a:txBody>
                  <a:tcPr/>
                </a:tc>
                <a:tc>
                  <a:txBody>
                    <a:bodyPr/>
                    <a:lstStyle/>
                    <a:p>
                      <a:pPr marL="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a:solidFill>
                            <a:schemeClr val="tx1">
                              <a:lumMod val="50000"/>
                            </a:schemeClr>
                          </a:solidFill>
                          <a:latin typeface="Trebuchet MS"/>
                          <a:ea typeface="+mn-ea"/>
                          <a:cs typeface="+mn-cs"/>
                        </a:rPr>
                        <a:t>Plastic production and pollution may be major topic – messaging on this developed</a:t>
                      </a:r>
                    </a:p>
                    <a:p>
                      <a:pPr marL="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a:solidFill>
                            <a:schemeClr val="tx1">
                              <a:lumMod val="50000"/>
                            </a:schemeClr>
                          </a:solidFill>
                          <a:latin typeface="Trebuchet MS"/>
                          <a:ea typeface="+mn-ea"/>
                          <a:cs typeface="+mn-cs"/>
                        </a:rPr>
                        <a:t>Media brief has been approved by CEO’s office </a:t>
                      </a:r>
                    </a:p>
                    <a:p>
                      <a:pPr marL="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a:solidFill>
                            <a:schemeClr val="tx1">
                              <a:lumMod val="50000"/>
                            </a:schemeClr>
                          </a:solidFill>
                          <a:latin typeface="Trebuchet MS"/>
                          <a:ea typeface="+mn-ea"/>
                          <a:cs typeface="+mn-cs"/>
                        </a:rPr>
                        <a:t>WEF Lighthouse Status for Ghawar to be announced during WEF</a:t>
                      </a:r>
                    </a:p>
                    <a:p>
                      <a:pPr marL="45720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a:solidFill>
                            <a:schemeClr val="tx1">
                              <a:lumMod val="50000"/>
                            </a:schemeClr>
                          </a:solidFill>
                          <a:latin typeface="Trebuchet MS"/>
                          <a:ea typeface="+mn-ea"/>
                          <a:cs typeface="+mn-cs"/>
                        </a:rPr>
                        <a:t>Press release in English and Arabic</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1" kern="1200">
                          <a:solidFill>
                            <a:srgbClr val="676A6E"/>
                          </a:solidFill>
                          <a:latin typeface="Trebuchet MS"/>
                          <a:ea typeface="+mn-ea"/>
                          <a:cs typeface="+mn-cs"/>
                        </a:rPr>
                        <a:t>IMR</a:t>
                      </a:r>
                    </a:p>
                  </a:txBody>
                  <a:tcPr/>
                </a:tc>
                <a:extLst>
                  <a:ext uri="{0D108BD9-81ED-4DB2-BD59-A6C34878D82A}">
                    <a16:rowId xmlns:a16="http://schemas.microsoft.com/office/drawing/2014/main" val="3408670882"/>
                  </a:ext>
                </a:extLst>
              </a:tr>
              <a:tr h="253788">
                <a:tc>
                  <a:txBody>
                    <a:bodyPr/>
                    <a:lstStyle/>
                    <a:p>
                      <a:r>
                        <a:rPr lang="en-US" sz="1050" kern="1200">
                          <a:solidFill>
                            <a:schemeClr val="tx1">
                              <a:lumMod val="50000"/>
                            </a:schemeClr>
                          </a:solidFill>
                          <a:latin typeface="Trebuchet MS"/>
                          <a:ea typeface="+mn-ea"/>
                          <a:cs typeface="+mn-cs"/>
                        </a:rPr>
                        <a:t>35+ Years Service/Safety Awards </a:t>
                      </a:r>
                    </a:p>
                  </a:txBody>
                  <a:tcPr/>
                </a:tc>
                <a:tc>
                  <a:txBody>
                    <a:bodyPr/>
                    <a:lstStyle/>
                    <a:p>
                      <a:r>
                        <a:rPr lang="en-US" sz="1050" kern="1200">
                          <a:solidFill>
                            <a:schemeClr val="tx1">
                              <a:lumMod val="50000"/>
                            </a:schemeClr>
                          </a:solidFill>
                          <a:latin typeface="Trebuchet MS"/>
                          <a:ea typeface="+mn-ea"/>
                          <a:cs typeface="+mn-cs"/>
                        </a:rPr>
                        <a:t>Jan. 21</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Speech in Arabic to be delegated</a:t>
                      </a:r>
                    </a:p>
                  </a:txBody>
                  <a:tcPr/>
                </a:tc>
                <a:tc>
                  <a:txBody>
                    <a:bodyPr/>
                    <a:lstStyle/>
                    <a:p>
                      <a:pPr algn="ctr"/>
                      <a:r>
                        <a:rPr lang="en-US" sz="1050" b="1" kern="1200">
                          <a:solidFill>
                            <a:srgbClr val="676A6E"/>
                          </a:solidFill>
                          <a:latin typeface="Trebuchet MS"/>
                          <a:ea typeface="+mn-ea"/>
                          <a:cs typeface="+mn-cs"/>
                        </a:rPr>
                        <a:t>EWG</a:t>
                      </a:r>
                    </a:p>
                  </a:txBody>
                  <a:tcPr/>
                </a:tc>
                <a:extLst>
                  <a:ext uri="{0D108BD9-81ED-4DB2-BD59-A6C34878D82A}">
                    <a16:rowId xmlns:a16="http://schemas.microsoft.com/office/drawing/2014/main" val="1923106126"/>
                  </a:ext>
                </a:extLst>
              </a:tr>
              <a:tr h="403831">
                <a:tc>
                  <a:txBody>
                    <a:bodyPr/>
                    <a:lstStyle/>
                    <a:p>
                      <a:pPr marL="0" lvl="0" algn="l" defTabSz="457200" rtl="0" eaLnBrk="1" latinLnBrk="0" hangingPunct="1">
                        <a:buNone/>
                      </a:pPr>
                      <a:r>
                        <a:rPr lang="en-US" sz="1050" kern="1200">
                          <a:solidFill>
                            <a:schemeClr val="tx1">
                              <a:lumMod val="50000"/>
                            </a:schemeClr>
                          </a:solidFill>
                          <a:latin typeface="Trebuchet MS"/>
                          <a:ea typeface="+mn-ea"/>
                          <a:cs typeface="+mn-cs"/>
                        </a:rPr>
                        <a:t>RECSO EnviroSpill Conference &amp; Exhibition </a:t>
                      </a:r>
                    </a:p>
                  </a:txBody>
                  <a:tcPr/>
                </a:tc>
                <a:tc>
                  <a:txBody>
                    <a:bodyPr/>
                    <a:lstStyle/>
                    <a:p>
                      <a:pPr marL="0" lvl="0" algn="l" defTabSz="457200" rtl="0" eaLnBrk="1" latinLnBrk="0" hangingPunct="1">
                        <a:buNone/>
                      </a:pPr>
                      <a:r>
                        <a:rPr lang="en-US" sz="1050" kern="1200">
                          <a:solidFill>
                            <a:schemeClr val="tx1">
                              <a:lumMod val="50000"/>
                            </a:schemeClr>
                          </a:solidFill>
                          <a:latin typeface="Trebuchet MS"/>
                          <a:ea typeface="+mn-ea"/>
                          <a:cs typeface="+mn-cs"/>
                        </a:rPr>
                        <a:t>Jan. 21-23</a:t>
                      </a:r>
                    </a:p>
                  </a:txBody>
                  <a:tcPr/>
                </a:tc>
                <a:tc>
                  <a:txBody>
                    <a:bodyPr/>
                    <a:lstStyle/>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Media plan is approved and will include MRD engagement with exhibit </a:t>
                      </a:r>
                    </a:p>
                    <a:p>
                      <a:pPr marL="171450" lvl="0" indent="-171450" algn="l" defTabSz="457200" rtl="0" eaLnBrk="1" latinLnBrk="0" hangingPunct="1">
                        <a:buFont typeface="Arial" panose="020B0604020202020204" pitchFamily="34" charset="0"/>
                        <a:buChar char="•"/>
                      </a:pPr>
                      <a:r>
                        <a:rPr lang="en-US" sz="1050" kern="1200">
                          <a:solidFill>
                            <a:schemeClr val="tx1">
                              <a:lumMod val="50000"/>
                            </a:schemeClr>
                          </a:solidFill>
                          <a:latin typeface="Trebuchet MS"/>
                          <a:ea typeface="+mn-ea"/>
                          <a:cs typeface="+mn-cs"/>
                        </a:rPr>
                        <a:t>Media invitations to go out January 13.</a:t>
                      </a:r>
                    </a:p>
                  </a:txBody>
                  <a:tcPr/>
                </a:tc>
                <a:tc>
                  <a:txBody>
                    <a:bodyPr/>
                    <a:lstStyle/>
                    <a:p>
                      <a:pPr marL="0" lvl="0" algn="ctr" defTabSz="457200" rtl="0" eaLnBrk="1" latinLnBrk="0" hangingPunct="1">
                        <a:buNone/>
                      </a:pPr>
                      <a:r>
                        <a:rPr lang="en-US" sz="1050" b="1" kern="1200">
                          <a:solidFill>
                            <a:srgbClr val="676A6E"/>
                          </a:solidFill>
                          <a:latin typeface="Trebuchet MS"/>
                          <a:ea typeface="+mn-ea"/>
                          <a:cs typeface="+mn-cs"/>
                        </a:rPr>
                        <a:t>RMR</a:t>
                      </a:r>
                    </a:p>
                  </a:txBody>
                  <a:tcPr/>
                </a:tc>
                <a:extLst>
                  <a:ext uri="{0D108BD9-81ED-4DB2-BD59-A6C34878D82A}">
                    <a16:rowId xmlns:a16="http://schemas.microsoft.com/office/drawing/2014/main" val="1119964741"/>
                  </a:ext>
                </a:extLst>
              </a:tr>
              <a:tr h="560877">
                <a:tc>
                  <a:txBody>
                    <a:bodyPr/>
                    <a:lstStyle/>
                    <a:p>
                      <a:pPr marL="0" algn="l" defTabSz="457200" rtl="0" eaLnBrk="1" latinLnBrk="0" hangingPunct="1"/>
                      <a:r>
                        <a:rPr lang="en-US" sz="1050" kern="1200">
                          <a:solidFill>
                            <a:schemeClr val="tx1">
                              <a:lumMod val="50000"/>
                            </a:schemeClr>
                          </a:solidFill>
                          <a:latin typeface="Trebuchet MS"/>
                          <a:ea typeface="+mn-ea"/>
                          <a:cs typeface="+mn-cs"/>
                        </a:rPr>
                        <a:t>Global Labor Market Conference </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29-30</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Media engagement and exhibit planned. Invite to be shared by January 19</a:t>
                      </a:r>
                      <a:r>
                        <a:rPr lang="en-US" sz="1050" kern="1200" baseline="30000">
                          <a:solidFill>
                            <a:schemeClr val="tx1">
                              <a:lumMod val="50000"/>
                            </a:schemeClr>
                          </a:solidFill>
                          <a:latin typeface="Trebuchet MS"/>
                          <a:ea typeface="+mn-ea"/>
                          <a:cs typeface="+mn-cs"/>
                        </a:rPr>
                        <a:t>th</a:t>
                      </a:r>
                      <a:r>
                        <a:rPr lang="en-US" sz="1050" kern="1200">
                          <a:solidFill>
                            <a:schemeClr val="tx1">
                              <a:lumMod val="50000"/>
                            </a:schemeClr>
                          </a:solidFill>
                          <a:latin typeface="Trebuchet MS"/>
                          <a:ea typeface="+mn-ea"/>
                          <a:cs typeface="+mn-cs"/>
                        </a:rPr>
                        <a:t>.</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Speech planned but Executive not confirmed</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Media Advisory on how to amplify speech to be prepared</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RMR</a:t>
                      </a:r>
                    </a:p>
                  </a:txBody>
                  <a:tcPr/>
                </a:tc>
                <a:extLst>
                  <a:ext uri="{0D108BD9-81ED-4DB2-BD59-A6C34878D82A}">
                    <a16:rowId xmlns:a16="http://schemas.microsoft.com/office/drawing/2014/main" val="82967366"/>
                  </a:ext>
                </a:extLst>
              </a:tr>
              <a:tr h="576790">
                <a:tc>
                  <a:txBody>
                    <a:bodyPr/>
                    <a:lstStyle/>
                    <a:p>
                      <a:pPr marL="0" algn="l" defTabSz="457200" rtl="0" eaLnBrk="1" latinLnBrk="0" hangingPunct="1"/>
                      <a:r>
                        <a:rPr lang="en-US" sz="1050" kern="1200">
                          <a:solidFill>
                            <a:schemeClr val="tx1">
                              <a:lumMod val="50000"/>
                            </a:schemeClr>
                          </a:solidFill>
                          <a:latin typeface="Trebuchet MS"/>
                          <a:ea typeface="+mn-ea"/>
                          <a:cs typeface="+mn-cs"/>
                        </a:rPr>
                        <a:t>Center for strategic and international studies (CSIS)</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30</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Event to be assessed and evaluated</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CEO will be in Washington DC for event</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Engagement is usually speech or fireside chat</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IMR</a:t>
                      </a:r>
                    </a:p>
                  </a:txBody>
                  <a:tcPr/>
                </a:tc>
                <a:extLst>
                  <a:ext uri="{0D108BD9-81ED-4DB2-BD59-A6C34878D82A}">
                    <a16:rowId xmlns:a16="http://schemas.microsoft.com/office/drawing/2014/main" val="3700743402"/>
                  </a:ext>
                </a:extLst>
              </a:tr>
              <a:tr h="458100">
                <a:tc>
                  <a:txBody>
                    <a:bodyPr/>
                    <a:lstStyle/>
                    <a:p>
                      <a:pPr marL="0" algn="l" defTabSz="457200" rtl="0" eaLnBrk="1" latinLnBrk="0" hangingPunct="1"/>
                      <a:r>
                        <a:rPr lang="en-US" sz="1050" kern="1200">
                          <a:solidFill>
                            <a:schemeClr val="tx1">
                              <a:lumMod val="50000"/>
                            </a:schemeClr>
                          </a:solidFill>
                          <a:latin typeface="Trebuchet MS"/>
                          <a:ea typeface="+mn-ea"/>
                          <a:cs typeface="+mn-cs"/>
                        </a:rPr>
                        <a:t>Project Blue Closing Announcement</a:t>
                      </a:r>
                    </a:p>
                  </a:txBody>
                  <a:tcPr/>
                </a:tc>
                <a:tc>
                  <a:txBody>
                    <a:bodyPr/>
                    <a:lstStyle/>
                    <a:p>
                      <a:pPr marL="0" algn="l" defTabSz="457200" rtl="0" eaLnBrk="1" latinLnBrk="0" hangingPunct="1"/>
                      <a:r>
                        <a:rPr lang="en-US" sz="1050" kern="1200">
                          <a:solidFill>
                            <a:schemeClr val="tx1">
                              <a:lumMod val="50000"/>
                            </a:schemeClr>
                          </a:solidFill>
                          <a:latin typeface="Trebuchet MS"/>
                          <a:ea typeface="+mn-ea"/>
                          <a:cs typeface="+mn-cs"/>
                        </a:rPr>
                        <a:t>Jan. 31</a:t>
                      </a:r>
                    </a:p>
                  </a:txBody>
                  <a:tcPr/>
                </a:tc>
                <a:tc>
                  <a:txBody>
                    <a:bodyPr/>
                    <a:lstStyle/>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English and Arabic press release with proponent</a:t>
                      </a:r>
                    </a:p>
                    <a:p>
                      <a:pPr marL="171450" lvl="0" indent="-171450" rtl="0">
                        <a:buFont typeface="Arial" panose="020B0604020202020204" pitchFamily="34" charset="0"/>
                        <a:buChar char="•"/>
                      </a:pPr>
                      <a:r>
                        <a:rPr lang="en-US" sz="1050" kern="1200">
                          <a:solidFill>
                            <a:schemeClr val="tx1">
                              <a:lumMod val="50000"/>
                            </a:schemeClr>
                          </a:solidFill>
                          <a:latin typeface="Trebuchet MS"/>
                          <a:ea typeface="+mn-ea"/>
                          <a:cs typeface="+mn-cs"/>
                        </a:rPr>
                        <a:t>Date is tentative</a:t>
                      </a:r>
                    </a:p>
                  </a:txBody>
                  <a:tcPr/>
                </a:tc>
                <a:tc>
                  <a:txBody>
                    <a:bodyPr/>
                    <a:lstStyle/>
                    <a:p>
                      <a:pPr marL="0" algn="ctr" defTabSz="457200" rtl="0" eaLnBrk="1" latinLnBrk="0" hangingPunct="1"/>
                      <a:r>
                        <a:rPr lang="en-US" sz="1050" b="1" kern="1200">
                          <a:solidFill>
                            <a:srgbClr val="676A6E"/>
                          </a:solidFill>
                          <a:latin typeface="Trebuchet MS"/>
                          <a:ea typeface="+mn-ea"/>
                          <a:cs typeface="+mn-cs"/>
                        </a:rPr>
                        <a:t>MRC</a:t>
                      </a:r>
                    </a:p>
                  </a:txBody>
                  <a:tcPr/>
                </a:tc>
                <a:extLst>
                  <a:ext uri="{0D108BD9-81ED-4DB2-BD59-A6C34878D82A}">
                    <a16:rowId xmlns:a16="http://schemas.microsoft.com/office/drawing/2014/main" val="1128401494"/>
                  </a:ext>
                </a:extLst>
              </a:tr>
            </a:tbl>
          </a:graphicData>
        </a:graphic>
      </p:graphicFrame>
    </p:spTree>
    <p:extLst>
      <p:ext uri="{BB962C8B-B14F-4D97-AF65-F5344CB8AC3E}">
        <p14:creationId xmlns:p14="http://schemas.microsoft.com/office/powerpoint/2010/main" val="423474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CBC92-9D8E-7706-7380-5F84BB3DDB4C}"/>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0CD09DE5-6B1D-0579-0E34-74857642F9D0}"/>
              </a:ext>
            </a:extLst>
          </p:cNvPr>
          <p:cNvSpPr>
            <a:spLocks noGrp="1"/>
          </p:cNvSpPr>
          <p:nvPr>
            <p:ph type="title"/>
          </p:nvPr>
        </p:nvSpPr>
        <p:spPr>
          <a:xfrm>
            <a:off x="523518" y="374030"/>
            <a:ext cx="10679178" cy="515523"/>
          </a:xfrm>
        </p:spPr>
        <p:txBody>
          <a:bodyPr vert="horz"/>
          <a:lstStyle/>
          <a:p>
            <a:r>
              <a:rPr lang="en-US" sz="2800">
                <a:solidFill>
                  <a:schemeClr val="accent5"/>
                </a:solidFill>
              </a:rPr>
              <a:t>Media Inquiries Jan 5-11</a:t>
            </a:r>
          </a:p>
        </p:txBody>
      </p:sp>
      <p:graphicFrame>
        <p:nvGraphicFramePr>
          <p:cNvPr id="6" name="Object 5" hidden="1">
            <a:extLst>
              <a:ext uri="{FF2B5EF4-FFF2-40B4-BE49-F238E27FC236}">
                <a16:creationId xmlns:a16="http://schemas.microsoft.com/office/drawing/2014/main" id="{33473269-F371-9C83-F068-5E3B0DB736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33473269-F371-9C83-F068-5E3B0DB7369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Rounded Corners 1">
            <a:extLst>
              <a:ext uri="{FF2B5EF4-FFF2-40B4-BE49-F238E27FC236}">
                <a16:creationId xmlns:a16="http://schemas.microsoft.com/office/drawing/2014/main" id="{C5EFAF10-18F1-DABB-4111-042BB667C0E1}"/>
              </a:ext>
            </a:extLst>
          </p:cNvPr>
          <p:cNvSpPr/>
          <p:nvPr/>
        </p:nvSpPr>
        <p:spPr>
          <a:xfrm>
            <a:off x="523518" y="1609344"/>
            <a:ext cx="2228826" cy="120700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4800"/>
              <a:t>3</a:t>
            </a:r>
          </a:p>
          <a:p>
            <a:pPr algn="ctr"/>
            <a:r>
              <a:rPr lang="en-US" sz="1200"/>
              <a:t>Total media inquiries</a:t>
            </a:r>
          </a:p>
          <a:p>
            <a:pPr algn="ctr"/>
            <a:r>
              <a:rPr lang="en-US" sz="1200"/>
              <a:t>January 5-11</a:t>
            </a:r>
          </a:p>
        </p:txBody>
      </p:sp>
      <p:sp>
        <p:nvSpPr>
          <p:cNvPr id="60" name="Rectangle: Rounded Corners 59">
            <a:extLst>
              <a:ext uri="{FF2B5EF4-FFF2-40B4-BE49-F238E27FC236}">
                <a16:creationId xmlns:a16="http://schemas.microsoft.com/office/drawing/2014/main" id="{2A2878F9-FFC0-65E8-AA4C-700F6E93BA94}"/>
              </a:ext>
            </a:extLst>
          </p:cNvPr>
          <p:cNvSpPr/>
          <p:nvPr/>
        </p:nvSpPr>
        <p:spPr>
          <a:xfrm>
            <a:off x="523518" y="4033578"/>
            <a:ext cx="2228826" cy="120700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4800"/>
              <a:t>5 </a:t>
            </a:r>
          </a:p>
          <a:p>
            <a:pPr algn="ctr"/>
            <a:r>
              <a:rPr lang="en-US" sz="1200"/>
              <a:t>YTD inquiries</a:t>
            </a:r>
          </a:p>
        </p:txBody>
      </p:sp>
      <p:sp>
        <p:nvSpPr>
          <p:cNvPr id="10" name="Rounded Rectangle 41">
            <a:extLst>
              <a:ext uri="{FF2B5EF4-FFF2-40B4-BE49-F238E27FC236}">
                <a16:creationId xmlns:a16="http://schemas.microsoft.com/office/drawing/2014/main" id="{081D89BD-DBE9-9476-78F0-EAC9CB05956A}"/>
              </a:ext>
            </a:extLst>
          </p:cNvPr>
          <p:cNvSpPr/>
          <p:nvPr/>
        </p:nvSpPr>
        <p:spPr>
          <a:xfrm>
            <a:off x="2818808" y="3599051"/>
            <a:ext cx="4447332" cy="242491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17" name="TextBox 16">
            <a:extLst>
              <a:ext uri="{FF2B5EF4-FFF2-40B4-BE49-F238E27FC236}">
                <a16:creationId xmlns:a16="http://schemas.microsoft.com/office/drawing/2014/main" id="{460AD79D-1D72-FF67-B36C-9094642D290E}"/>
              </a:ext>
            </a:extLst>
          </p:cNvPr>
          <p:cNvSpPr txBox="1"/>
          <p:nvPr/>
        </p:nvSpPr>
        <p:spPr>
          <a:xfrm>
            <a:off x="2955650" y="3722197"/>
            <a:ext cx="4173647" cy="781176"/>
          </a:xfrm>
          <a:prstGeom prst="rect">
            <a:avLst/>
          </a:prstGeom>
          <a:noFill/>
        </p:spPr>
        <p:txBody>
          <a:bodyPr wrap="square">
            <a:spAutoFit/>
          </a:bodyPr>
          <a:lstStyle/>
          <a:p>
            <a:pPr>
              <a:lnSpc>
                <a:spcPct val="125000"/>
              </a:lnSpc>
              <a:spcAft>
                <a:spcPts val="800"/>
              </a:spcAft>
            </a:pPr>
            <a:r>
              <a:rPr lang="en-US" sz="2000">
                <a:solidFill>
                  <a:srgbClr val="676A6E"/>
                </a:solidFill>
                <a:latin typeface="Trebuchet MS"/>
              </a:rPr>
              <a:t>Interview in </a:t>
            </a:r>
            <a:r>
              <a:rPr lang="en-US" sz="2000" err="1">
                <a:solidFill>
                  <a:srgbClr val="676A6E"/>
                </a:solidFill>
                <a:latin typeface="Trebuchet MS"/>
              </a:rPr>
              <a:t>Petrogram</a:t>
            </a:r>
            <a:r>
              <a:rPr lang="en-US" sz="2000">
                <a:solidFill>
                  <a:srgbClr val="676A6E"/>
                </a:solidFill>
                <a:latin typeface="Trebuchet MS"/>
              </a:rPr>
              <a:t> Magazine </a:t>
            </a:r>
          </a:p>
          <a:p>
            <a:pPr algn="ctr" rtl="0" fontAlgn="base">
              <a:lnSpc>
                <a:spcPct val="120000"/>
              </a:lnSpc>
              <a:spcAft>
                <a:spcPts val="800"/>
              </a:spcAft>
            </a:pPr>
            <a:r>
              <a:rPr lang="en-US" sz="1200" b="1">
                <a:solidFill>
                  <a:srgbClr val="676A6E"/>
                </a:solidFill>
                <a:latin typeface="Trebuchet MS"/>
              </a:rPr>
              <a:t>Action: </a:t>
            </a:r>
            <a:r>
              <a:rPr lang="en-US" sz="1200" b="1">
                <a:solidFill>
                  <a:srgbClr val="00B0F0"/>
                </a:solidFill>
                <a:latin typeface="Trebuchet MS"/>
              </a:rPr>
              <a:t>On Hold </a:t>
            </a:r>
          </a:p>
        </p:txBody>
      </p:sp>
      <p:sp>
        <p:nvSpPr>
          <p:cNvPr id="21" name="Rounded Rectangle 41">
            <a:extLst>
              <a:ext uri="{FF2B5EF4-FFF2-40B4-BE49-F238E27FC236}">
                <a16:creationId xmlns:a16="http://schemas.microsoft.com/office/drawing/2014/main" id="{015A2151-6A3F-4A20-D18F-FBE96FE670EA}"/>
              </a:ext>
            </a:extLst>
          </p:cNvPr>
          <p:cNvSpPr/>
          <p:nvPr/>
        </p:nvSpPr>
        <p:spPr>
          <a:xfrm>
            <a:off x="2818808" y="1031846"/>
            <a:ext cx="4447332" cy="242491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2" name="TextBox 21">
            <a:extLst>
              <a:ext uri="{FF2B5EF4-FFF2-40B4-BE49-F238E27FC236}">
                <a16:creationId xmlns:a16="http://schemas.microsoft.com/office/drawing/2014/main" id="{D9E3BC69-40CA-0F1A-7D75-D8C691D6343C}"/>
              </a:ext>
            </a:extLst>
          </p:cNvPr>
          <p:cNvSpPr txBox="1"/>
          <p:nvPr/>
        </p:nvSpPr>
        <p:spPr>
          <a:xfrm>
            <a:off x="2889187" y="1251802"/>
            <a:ext cx="4376954" cy="1165897"/>
          </a:xfrm>
          <a:prstGeom prst="rect">
            <a:avLst/>
          </a:prstGeom>
          <a:noFill/>
        </p:spPr>
        <p:txBody>
          <a:bodyPr wrap="square">
            <a:spAutoFit/>
          </a:bodyPr>
          <a:lstStyle/>
          <a:p>
            <a:pPr algn="ctr">
              <a:lnSpc>
                <a:spcPct val="125000"/>
              </a:lnSpc>
              <a:spcAft>
                <a:spcPts val="800"/>
              </a:spcAft>
            </a:pPr>
            <a:r>
              <a:rPr lang="en-US" sz="2000">
                <a:solidFill>
                  <a:srgbClr val="676A6E"/>
                </a:solidFill>
                <a:latin typeface="Trebuchet MS"/>
              </a:rPr>
              <a:t>Request for comment on Reuters report re: Oil Price Hikes for Asia </a:t>
            </a:r>
          </a:p>
          <a:p>
            <a:pPr algn="ctr" rtl="0" fontAlgn="base">
              <a:lnSpc>
                <a:spcPct val="120000"/>
              </a:lnSpc>
              <a:spcAft>
                <a:spcPts val="800"/>
              </a:spcAft>
            </a:pPr>
            <a:r>
              <a:rPr lang="en-US" sz="1200" b="1">
                <a:solidFill>
                  <a:srgbClr val="676A6E"/>
                </a:solidFill>
                <a:latin typeface="Trebuchet MS"/>
              </a:rPr>
              <a:t>Action: </a:t>
            </a:r>
            <a:r>
              <a:rPr lang="en-US" sz="1200" b="1">
                <a:solidFill>
                  <a:srgbClr val="00B0F0"/>
                </a:solidFill>
                <a:latin typeface="Trebuchet MS"/>
              </a:rPr>
              <a:t>Pending</a:t>
            </a:r>
          </a:p>
        </p:txBody>
      </p:sp>
      <p:sp>
        <p:nvSpPr>
          <p:cNvPr id="4" name="Rounded Rectangle 41">
            <a:extLst>
              <a:ext uri="{FF2B5EF4-FFF2-40B4-BE49-F238E27FC236}">
                <a16:creationId xmlns:a16="http://schemas.microsoft.com/office/drawing/2014/main" id="{132F0BCD-1100-A07C-DEC7-47CD1005ADC3}"/>
              </a:ext>
            </a:extLst>
          </p:cNvPr>
          <p:cNvSpPr/>
          <p:nvPr/>
        </p:nvSpPr>
        <p:spPr>
          <a:xfrm>
            <a:off x="7402982" y="2434113"/>
            <a:ext cx="4447332" cy="242491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5" name="TextBox 4">
            <a:extLst>
              <a:ext uri="{FF2B5EF4-FFF2-40B4-BE49-F238E27FC236}">
                <a16:creationId xmlns:a16="http://schemas.microsoft.com/office/drawing/2014/main" id="{6D71A10B-822A-9EB5-DF06-E71266DC54CE}"/>
              </a:ext>
            </a:extLst>
          </p:cNvPr>
          <p:cNvSpPr txBox="1"/>
          <p:nvPr/>
        </p:nvSpPr>
        <p:spPr>
          <a:xfrm>
            <a:off x="7402981" y="2498604"/>
            <a:ext cx="4447333" cy="1550617"/>
          </a:xfrm>
          <a:prstGeom prst="rect">
            <a:avLst/>
          </a:prstGeom>
          <a:noFill/>
        </p:spPr>
        <p:txBody>
          <a:bodyPr wrap="square">
            <a:spAutoFit/>
          </a:bodyPr>
          <a:lstStyle/>
          <a:p>
            <a:pPr algn="ctr">
              <a:lnSpc>
                <a:spcPct val="125000"/>
              </a:lnSpc>
              <a:spcAft>
                <a:spcPts val="800"/>
              </a:spcAft>
            </a:pPr>
            <a:r>
              <a:rPr lang="en-US" sz="2000">
                <a:solidFill>
                  <a:srgbClr val="676A6E"/>
                </a:solidFill>
                <a:latin typeface="Trebuchet MS"/>
              </a:rPr>
              <a:t>Request for comment on media reports about LPG price hikes, and crude supplies </a:t>
            </a:r>
          </a:p>
          <a:p>
            <a:pPr algn="ctr" rtl="0" fontAlgn="base">
              <a:lnSpc>
                <a:spcPct val="120000"/>
              </a:lnSpc>
              <a:spcAft>
                <a:spcPts val="800"/>
              </a:spcAft>
            </a:pPr>
            <a:r>
              <a:rPr lang="en-US" sz="1200" b="1">
                <a:solidFill>
                  <a:srgbClr val="676A6E"/>
                </a:solidFill>
                <a:latin typeface="Trebuchet MS"/>
              </a:rPr>
              <a:t>Action: </a:t>
            </a:r>
            <a:r>
              <a:rPr lang="en-US" sz="1200" b="1">
                <a:solidFill>
                  <a:srgbClr val="00B0F0"/>
                </a:solidFill>
                <a:latin typeface="Trebuchet MS"/>
              </a:rPr>
              <a:t>Pending</a:t>
            </a:r>
          </a:p>
        </p:txBody>
      </p:sp>
      <p:pic>
        <p:nvPicPr>
          <p:cNvPr id="8" name="Picture 7">
            <a:extLst>
              <a:ext uri="{FF2B5EF4-FFF2-40B4-BE49-F238E27FC236}">
                <a16:creationId xmlns:a16="http://schemas.microsoft.com/office/drawing/2014/main" id="{DF52DC74-16A3-0D2B-4903-CBC9569562B2}"/>
              </a:ext>
            </a:extLst>
          </p:cNvPr>
          <p:cNvPicPr>
            <a:picLocks noChangeAspect="1"/>
          </p:cNvPicPr>
          <p:nvPr/>
        </p:nvPicPr>
        <p:blipFill>
          <a:blip r:embed="rId6"/>
          <a:stretch>
            <a:fillRect/>
          </a:stretch>
        </p:blipFill>
        <p:spPr>
          <a:xfrm>
            <a:off x="3748741" y="4963588"/>
            <a:ext cx="2657846" cy="600159"/>
          </a:xfrm>
          <a:prstGeom prst="rect">
            <a:avLst/>
          </a:prstGeom>
        </p:spPr>
      </p:pic>
      <p:pic>
        <p:nvPicPr>
          <p:cNvPr id="11" name="Picture 10">
            <a:extLst>
              <a:ext uri="{FF2B5EF4-FFF2-40B4-BE49-F238E27FC236}">
                <a16:creationId xmlns:a16="http://schemas.microsoft.com/office/drawing/2014/main" id="{E640E3E8-350F-2F62-3A28-79937AE2E4AE}"/>
              </a:ext>
            </a:extLst>
          </p:cNvPr>
          <p:cNvPicPr>
            <a:picLocks noChangeAspect="1"/>
          </p:cNvPicPr>
          <p:nvPr/>
        </p:nvPicPr>
        <p:blipFill>
          <a:blip r:embed="rId7"/>
          <a:stretch>
            <a:fillRect/>
          </a:stretch>
        </p:blipFill>
        <p:spPr>
          <a:xfrm>
            <a:off x="3577323" y="2540845"/>
            <a:ext cx="3059394" cy="688364"/>
          </a:xfrm>
          <a:prstGeom prst="rect">
            <a:avLst/>
          </a:prstGeom>
        </p:spPr>
      </p:pic>
      <p:pic>
        <p:nvPicPr>
          <p:cNvPr id="13" name="Picture 12">
            <a:extLst>
              <a:ext uri="{FF2B5EF4-FFF2-40B4-BE49-F238E27FC236}">
                <a16:creationId xmlns:a16="http://schemas.microsoft.com/office/drawing/2014/main" id="{D968E386-D928-81F0-E97C-6BE09C3F6186}"/>
              </a:ext>
            </a:extLst>
          </p:cNvPr>
          <p:cNvPicPr>
            <a:picLocks noChangeAspect="1"/>
          </p:cNvPicPr>
          <p:nvPr/>
        </p:nvPicPr>
        <p:blipFill>
          <a:blip r:embed="rId7"/>
          <a:stretch>
            <a:fillRect/>
          </a:stretch>
        </p:blipFill>
        <p:spPr>
          <a:xfrm>
            <a:off x="8007809" y="4033578"/>
            <a:ext cx="3059394" cy="688364"/>
          </a:xfrm>
          <a:prstGeom prst="rect">
            <a:avLst/>
          </a:prstGeom>
        </p:spPr>
      </p:pic>
    </p:spTree>
    <p:extLst>
      <p:ext uri="{BB962C8B-B14F-4D97-AF65-F5344CB8AC3E}">
        <p14:creationId xmlns:p14="http://schemas.microsoft.com/office/powerpoint/2010/main" val="16131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5ED06-3D9F-C991-854F-428820770615}"/>
            </a:ext>
          </a:extLst>
        </p:cNvPr>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9CA2009-93C5-D089-64E1-297C553DD74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99CA2009-93C5-D089-64E1-297C553DD7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3" name="Graphic 12" descr="Briefcase">
            <a:extLst>
              <a:ext uri="{FF2B5EF4-FFF2-40B4-BE49-F238E27FC236}">
                <a16:creationId xmlns:a16="http://schemas.microsoft.com/office/drawing/2014/main" id="{1D8FC57E-2398-1607-4F18-9FA1B15295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2852" y="608831"/>
            <a:ext cx="329233" cy="329233"/>
          </a:xfrm>
          <a:prstGeom prst="rect">
            <a:avLst/>
          </a:prstGeom>
        </p:spPr>
      </p:pic>
      <p:pic>
        <p:nvPicPr>
          <p:cNvPr id="17" name="Graphic 16" descr="Earth globe Africa and Europe">
            <a:extLst>
              <a:ext uri="{FF2B5EF4-FFF2-40B4-BE49-F238E27FC236}">
                <a16:creationId xmlns:a16="http://schemas.microsoft.com/office/drawing/2014/main" id="{1A4FD406-89BB-2BE7-560C-7C271A1E18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48880" y="601563"/>
            <a:ext cx="329233" cy="329233"/>
          </a:xfrm>
          <a:prstGeom prst="rect">
            <a:avLst/>
          </a:prstGeom>
        </p:spPr>
      </p:pic>
      <p:sp>
        <p:nvSpPr>
          <p:cNvPr id="8" name="Rectangle: Rounded Corners 7">
            <a:extLst>
              <a:ext uri="{FF2B5EF4-FFF2-40B4-BE49-F238E27FC236}">
                <a16:creationId xmlns:a16="http://schemas.microsoft.com/office/drawing/2014/main" id="{5A0B5C73-F0C5-562C-EBF6-CFBE2B51A83E}"/>
              </a:ext>
            </a:extLst>
          </p:cNvPr>
          <p:cNvSpPr/>
          <p:nvPr/>
        </p:nvSpPr>
        <p:spPr>
          <a:xfrm>
            <a:off x="257287" y="1143833"/>
            <a:ext cx="3676841" cy="2369904"/>
          </a:xfrm>
          <a:prstGeom prst="roundRect">
            <a:avLst/>
          </a:prstGeom>
          <a:noFill/>
          <a:ln w="3175">
            <a:solidFill>
              <a:schemeClr val="tx2"/>
            </a:solidFill>
            <a:prstDash val="solid"/>
            <a:extLst>
              <a:ext uri="{C807C97D-BFC1-408E-A445-0C87EB9F89A2}">
                <ask:lineSketchStyleProps xmlns:ask="http://schemas.microsoft.com/office/drawing/2018/sketchyshapes">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bject 39">
            <a:extLst>
              <a:ext uri="{FF2B5EF4-FFF2-40B4-BE49-F238E27FC236}">
                <a16:creationId xmlns:a16="http://schemas.microsoft.com/office/drawing/2014/main" id="{20481719-3A53-7307-FBDA-3A2BCBAE1796}"/>
              </a:ext>
            </a:extLst>
          </p:cNvPr>
          <p:cNvSpPr/>
          <p:nvPr/>
        </p:nvSpPr>
        <p:spPr>
          <a:xfrm>
            <a:off x="540965" y="287360"/>
            <a:ext cx="11125331" cy="702052"/>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l" defTabSz="685800" rtl="0" eaLnBrk="1" fontAlgn="auto" latinLnBrk="0" hangingPunct="1">
              <a:lnSpc>
                <a:spcPct val="100000"/>
              </a:lnSpc>
              <a:spcBef>
                <a:spcPts val="30"/>
              </a:spcBef>
              <a:spcAft>
                <a:spcPts val="0"/>
              </a:spcAft>
              <a:buClrTx/>
              <a:buSzTx/>
              <a:buFontTx/>
              <a:buNone/>
              <a:tabLst/>
              <a:defRPr/>
            </a:pPr>
            <a:r>
              <a:rPr lang="en-US" sz="2800" b="1" dirty="0">
                <a:solidFill>
                  <a:prstClr val="white"/>
                </a:solidFill>
                <a:latin typeface="Trebuchet MS"/>
                <a:cs typeface="Trebuchet MS"/>
                <a:sym typeface="Trebuchet MS"/>
              </a:rPr>
              <a:t>On Aramco’s Radar</a:t>
            </a:r>
            <a:endParaRPr kumimoji="0" lang="en-US" sz="2800" b="1" i="0" u="none" strike="noStrike" kern="1200" cap="none" spc="0" normalizeH="0" baseline="0" noProof="0" dirty="0">
              <a:ln>
                <a:noFill/>
              </a:ln>
              <a:solidFill>
                <a:prstClr val="white"/>
              </a:solidFill>
              <a:effectLst/>
              <a:uLnTx/>
              <a:uFillTx/>
              <a:latin typeface="Trebuchet MS"/>
              <a:ea typeface="+mn-ea"/>
              <a:cs typeface="Trebuchet MS"/>
              <a:sym typeface="Trebuchet MS"/>
            </a:endParaRPr>
          </a:p>
        </p:txBody>
      </p:sp>
      <p:sp>
        <p:nvSpPr>
          <p:cNvPr id="15" name="TextBox 14">
            <a:extLst>
              <a:ext uri="{FF2B5EF4-FFF2-40B4-BE49-F238E27FC236}">
                <a16:creationId xmlns:a16="http://schemas.microsoft.com/office/drawing/2014/main" id="{87639692-8292-673F-B88C-3CAC430888AA}"/>
              </a:ext>
            </a:extLst>
          </p:cNvPr>
          <p:cNvSpPr txBox="1"/>
          <p:nvPr/>
        </p:nvSpPr>
        <p:spPr>
          <a:xfrm>
            <a:off x="351229" y="1277635"/>
            <a:ext cx="3582900" cy="1277273"/>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Brief description of issue – BURSON/HK</a:t>
            </a:r>
          </a:p>
          <a:p>
            <a:pPr marL="228600" indent="-228600" algn="l">
              <a:buFont typeface="+mj-lt"/>
              <a:buAutoNum type="arabicPeriod"/>
            </a:pPr>
            <a:r>
              <a:rPr lang="en-US" sz="1100" b="1" dirty="0">
                <a:solidFill>
                  <a:srgbClr val="676A6E"/>
                </a:solidFill>
                <a:latin typeface="Trebuchet MS"/>
              </a:rPr>
              <a:t>Recommendation provided for issue – BURSON/HK</a:t>
            </a:r>
          </a:p>
          <a:p>
            <a:pPr marL="228600" indent="-228600" algn="l">
              <a:buFont typeface="+mj-lt"/>
              <a:buAutoNum type="arabicPeriod"/>
            </a:pPr>
            <a:r>
              <a:rPr lang="en-US" sz="1100" b="1" dirty="0">
                <a:solidFill>
                  <a:srgbClr val="676A6E"/>
                </a:solidFill>
                <a:latin typeface="Trebuchet MS"/>
              </a:rPr>
              <a:t>Did Aramco follow recommendation? – BURSON/HK </a:t>
            </a:r>
          </a:p>
          <a:p>
            <a:pPr marL="228600" indent="-228600" algn="l">
              <a:buFont typeface="+mj-lt"/>
              <a:buAutoNum type="arabicPeriod"/>
            </a:pPr>
            <a:r>
              <a:rPr lang="en-US" sz="1100" b="1" dirty="0">
                <a:solidFill>
                  <a:srgbClr val="676A6E"/>
                </a:solidFill>
                <a:latin typeface="Trebuchet MS"/>
              </a:rPr>
              <a:t>What is the on-going action on this issue? - MECD</a:t>
            </a:r>
            <a:endParaRPr lang="en-US" sz="1100" dirty="0">
              <a:solidFill>
                <a:srgbClr val="676A6E"/>
              </a:solidFill>
              <a:latin typeface="Trebuchet MS"/>
            </a:endParaRPr>
          </a:p>
        </p:txBody>
      </p:sp>
      <p:sp>
        <p:nvSpPr>
          <p:cNvPr id="19" name="TextBox 18">
            <a:extLst>
              <a:ext uri="{FF2B5EF4-FFF2-40B4-BE49-F238E27FC236}">
                <a16:creationId xmlns:a16="http://schemas.microsoft.com/office/drawing/2014/main" id="{23CB3333-B5B0-21FC-600E-33D903F2708F}"/>
              </a:ext>
            </a:extLst>
          </p:cNvPr>
          <p:cNvSpPr txBox="1"/>
          <p:nvPr/>
        </p:nvSpPr>
        <p:spPr>
          <a:xfrm>
            <a:off x="207942" y="994693"/>
            <a:ext cx="3582900" cy="276999"/>
          </a:xfrm>
          <a:prstGeom prst="rect">
            <a:avLst/>
          </a:prstGeom>
          <a:noFill/>
        </p:spPr>
        <p:txBody>
          <a:bodyPr wrap="square" lIns="91440" tIns="45720" rIns="91440" bIns="45720" rtlCol="0" anchor="t">
            <a:spAutoFit/>
          </a:bodyPr>
          <a:lstStyle/>
          <a:p>
            <a:pPr algn="ctr"/>
            <a:r>
              <a:rPr lang="en-US" sz="1200" b="1" dirty="0">
                <a:solidFill>
                  <a:srgbClr val="00A3E0"/>
                </a:solidFill>
                <a:highlight>
                  <a:srgbClr val="FFFFFF"/>
                </a:highlight>
                <a:latin typeface="+mj-lt"/>
              </a:rPr>
              <a:t>ISSUE 1</a:t>
            </a:r>
          </a:p>
        </p:txBody>
      </p:sp>
      <p:sp>
        <p:nvSpPr>
          <p:cNvPr id="3" name="Rectangle: Rounded Corners 2">
            <a:extLst>
              <a:ext uri="{FF2B5EF4-FFF2-40B4-BE49-F238E27FC236}">
                <a16:creationId xmlns:a16="http://schemas.microsoft.com/office/drawing/2014/main" id="{CAEC682C-DD13-D09A-BB40-F21F9BDC3BC7}"/>
              </a:ext>
            </a:extLst>
          </p:cNvPr>
          <p:cNvSpPr/>
          <p:nvPr/>
        </p:nvSpPr>
        <p:spPr>
          <a:xfrm>
            <a:off x="4170343" y="1122158"/>
            <a:ext cx="3726186" cy="2369904"/>
          </a:xfrm>
          <a:prstGeom prst="roundRect">
            <a:avLst/>
          </a:prstGeom>
          <a:noFill/>
          <a:ln w="3175">
            <a:solidFill>
              <a:schemeClr val="tx2"/>
            </a:solidFill>
            <a:prstDash val="solid"/>
            <a:extLst>
              <a:ext uri="{C807C97D-BFC1-408E-A445-0C87EB9F89A2}">
                <ask:lineSketchStyleProps xmlns:ask="http://schemas.microsoft.com/office/drawing/2018/sketchyshapes">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4" name="TextBox 3">
            <a:extLst>
              <a:ext uri="{FF2B5EF4-FFF2-40B4-BE49-F238E27FC236}">
                <a16:creationId xmlns:a16="http://schemas.microsoft.com/office/drawing/2014/main" id="{744AB639-EB84-6F4C-33B1-62CA90779574}"/>
              </a:ext>
            </a:extLst>
          </p:cNvPr>
          <p:cNvSpPr txBox="1"/>
          <p:nvPr/>
        </p:nvSpPr>
        <p:spPr>
          <a:xfrm>
            <a:off x="4313629" y="1255960"/>
            <a:ext cx="3582900" cy="1277273"/>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Brief description of issue – BURSON/HK</a:t>
            </a:r>
          </a:p>
          <a:p>
            <a:pPr marL="228600" indent="-228600" algn="l">
              <a:buFont typeface="+mj-lt"/>
              <a:buAutoNum type="arabicPeriod"/>
            </a:pPr>
            <a:r>
              <a:rPr lang="en-US" sz="1100" b="1" dirty="0">
                <a:solidFill>
                  <a:srgbClr val="676A6E"/>
                </a:solidFill>
                <a:latin typeface="Trebuchet MS"/>
              </a:rPr>
              <a:t>Recommendation provided for issue – BURSON/HK</a:t>
            </a:r>
          </a:p>
          <a:p>
            <a:pPr marL="228600" indent="-228600" algn="l">
              <a:buFont typeface="+mj-lt"/>
              <a:buAutoNum type="arabicPeriod"/>
            </a:pPr>
            <a:r>
              <a:rPr lang="en-US" sz="1100" b="1" dirty="0">
                <a:solidFill>
                  <a:srgbClr val="676A6E"/>
                </a:solidFill>
                <a:latin typeface="Trebuchet MS"/>
              </a:rPr>
              <a:t>Did Aramco follow recommendation? – BURSON/HK </a:t>
            </a:r>
          </a:p>
          <a:p>
            <a:pPr marL="228600" indent="-228600" algn="l">
              <a:buFont typeface="+mj-lt"/>
              <a:buAutoNum type="arabicPeriod"/>
            </a:pPr>
            <a:r>
              <a:rPr lang="en-US" sz="1100" b="1" dirty="0">
                <a:solidFill>
                  <a:srgbClr val="676A6E"/>
                </a:solidFill>
                <a:latin typeface="Trebuchet MS"/>
              </a:rPr>
              <a:t>What is the on-going action on this issue? - MECD</a:t>
            </a:r>
            <a:endParaRPr lang="en-US" sz="1100" dirty="0">
              <a:solidFill>
                <a:srgbClr val="676A6E"/>
              </a:solidFill>
              <a:latin typeface="Trebuchet MS"/>
            </a:endParaRPr>
          </a:p>
        </p:txBody>
      </p:sp>
      <p:sp>
        <p:nvSpPr>
          <p:cNvPr id="5" name="TextBox 4">
            <a:extLst>
              <a:ext uri="{FF2B5EF4-FFF2-40B4-BE49-F238E27FC236}">
                <a16:creationId xmlns:a16="http://schemas.microsoft.com/office/drawing/2014/main" id="{46573D37-44B1-49B8-713F-40494441FA55}"/>
              </a:ext>
            </a:extLst>
          </p:cNvPr>
          <p:cNvSpPr txBox="1"/>
          <p:nvPr/>
        </p:nvSpPr>
        <p:spPr>
          <a:xfrm>
            <a:off x="4170342" y="973018"/>
            <a:ext cx="3582900" cy="276999"/>
          </a:xfrm>
          <a:prstGeom prst="rect">
            <a:avLst/>
          </a:prstGeom>
          <a:noFill/>
        </p:spPr>
        <p:txBody>
          <a:bodyPr wrap="square" lIns="91440" tIns="45720" rIns="91440" bIns="45720" rtlCol="0" anchor="t">
            <a:spAutoFit/>
          </a:bodyPr>
          <a:lstStyle/>
          <a:p>
            <a:pPr algn="ctr"/>
            <a:r>
              <a:rPr lang="en-US" sz="1200" b="1" dirty="0">
                <a:solidFill>
                  <a:srgbClr val="00A3E0"/>
                </a:solidFill>
                <a:highlight>
                  <a:srgbClr val="FFFFFF"/>
                </a:highlight>
                <a:latin typeface="+mj-lt"/>
              </a:rPr>
              <a:t>ISSUE 2</a:t>
            </a:r>
          </a:p>
        </p:txBody>
      </p:sp>
      <p:sp>
        <p:nvSpPr>
          <p:cNvPr id="7" name="Rectangle: Rounded Corners 6">
            <a:extLst>
              <a:ext uri="{FF2B5EF4-FFF2-40B4-BE49-F238E27FC236}">
                <a16:creationId xmlns:a16="http://schemas.microsoft.com/office/drawing/2014/main" id="{3FB19439-15D3-311C-C2A8-A1D4DC7DE837}"/>
              </a:ext>
            </a:extLst>
          </p:cNvPr>
          <p:cNvSpPr/>
          <p:nvPr/>
        </p:nvSpPr>
        <p:spPr>
          <a:xfrm>
            <a:off x="8132742" y="1143833"/>
            <a:ext cx="3726186" cy="2369904"/>
          </a:xfrm>
          <a:prstGeom prst="roundRect">
            <a:avLst/>
          </a:prstGeom>
          <a:noFill/>
          <a:ln w="3175">
            <a:solidFill>
              <a:schemeClr val="tx2"/>
            </a:solidFill>
            <a:prstDash val="solid"/>
            <a:extLst>
              <a:ext uri="{C807C97D-BFC1-408E-A445-0C87EB9F89A2}">
                <ask:lineSketchStyleProps xmlns:ask="http://schemas.microsoft.com/office/drawing/2018/sketchyshapes">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TextBox 10">
            <a:extLst>
              <a:ext uri="{FF2B5EF4-FFF2-40B4-BE49-F238E27FC236}">
                <a16:creationId xmlns:a16="http://schemas.microsoft.com/office/drawing/2014/main" id="{91555A72-F410-BFCD-69B6-A10821763332}"/>
              </a:ext>
            </a:extLst>
          </p:cNvPr>
          <p:cNvSpPr txBox="1"/>
          <p:nvPr/>
        </p:nvSpPr>
        <p:spPr>
          <a:xfrm>
            <a:off x="8276028" y="1277635"/>
            <a:ext cx="3582900" cy="1277273"/>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Brief description of issue – BURSON/HK</a:t>
            </a:r>
          </a:p>
          <a:p>
            <a:pPr marL="228600" indent="-228600" algn="l">
              <a:buFont typeface="+mj-lt"/>
              <a:buAutoNum type="arabicPeriod"/>
            </a:pPr>
            <a:r>
              <a:rPr lang="en-US" sz="1100" b="1" dirty="0">
                <a:solidFill>
                  <a:srgbClr val="676A6E"/>
                </a:solidFill>
                <a:latin typeface="Trebuchet MS"/>
              </a:rPr>
              <a:t>Recommendation provided for issue – BURSON/HK</a:t>
            </a:r>
          </a:p>
          <a:p>
            <a:pPr marL="228600" indent="-228600" algn="l">
              <a:buFont typeface="+mj-lt"/>
              <a:buAutoNum type="arabicPeriod"/>
            </a:pPr>
            <a:r>
              <a:rPr lang="en-US" sz="1100" b="1" dirty="0">
                <a:solidFill>
                  <a:srgbClr val="676A6E"/>
                </a:solidFill>
                <a:latin typeface="Trebuchet MS"/>
              </a:rPr>
              <a:t>Did Aramco follow recommendation? – BURSON/HK </a:t>
            </a:r>
          </a:p>
          <a:p>
            <a:pPr marL="228600" indent="-228600" algn="l">
              <a:buFont typeface="+mj-lt"/>
              <a:buAutoNum type="arabicPeriod"/>
            </a:pPr>
            <a:r>
              <a:rPr lang="en-US" sz="1100" b="1" dirty="0">
                <a:solidFill>
                  <a:srgbClr val="676A6E"/>
                </a:solidFill>
                <a:latin typeface="Trebuchet MS"/>
              </a:rPr>
              <a:t>What is the on-going action on this issue? - MECD</a:t>
            </a:r>
            <a:endParaRPr lang="en-US" sz="1100" dirty="0">
              <a:solidFill>
                <a:srgbClr val="676A6E"/>
              </a:solidFill>
              <a:latin typeface="Trebuchet MS"/>
            </a:endParaRPr>
          </a:p>
        </p:txBody>
      </p:sp>
      <p:sp>
        <p:nvSpPr>
          <p:cNvPr id="14" name="TextBox 13">
            <a:extLst>
              <a:ext uri="{FF2B5EF4-FFF2-40B4-BE49-F238E27FC236}">
                <a16:creationId xmlns:a16="http://schemas.microsoft.com/office/drawing/2014/main" id="{A4755327-759F-9595-C937-BAC5A6E2EFF2}"/>
              </a:ext>
            </a:extLst>
          </p:cNvPr>
          <p:cNvSpPr txBox="1"/>
          <p:nvPr/>
        </p:nvSpPr>
        <p:spPr>
          <a:xfrm>
            <a:off x="8132741" y="994693"/>
            <a:ext cx="3582900" cy="276999"/>
          </a:xfrm>
          <a:prstGeom prst="rect">
            <a:avLst/>
          </a:prstGeom>
          <a:noFill/>
        </p:spPr>
        <p:txBody>
          <a:bodyPr wrap="square" lIns="91440" tIns="45720" rIns="91440" bIns="45720" rtlCol="0" anchor="t">
            <a:spAutoFit/>
          </a:bodyPr>
          <a:lstStyle/>
          <a:p>
            <a:pPr algn="ctr"/>
            <a:r>
              <a:rPr lang="en-US" sz="1200" b="1" dirty="0">
                <a:solidFill>
                  <a:srgbClr val="00A3E0"/>
                </a:solidFill>
                <a:highlight>
                  <a:srgbClr val="FFFFFF"/>
                </a:highlight>
                <a:latin typeface="+mj-lt"/>
              </a:rPr>
              <a:t>ISSUE 3</a:t>
            </a:r>
          </a:p>
        </p:txBody>
      </p:sp>
      <p:sp>
        <p:nvSpPr>
          <p:cNvPr id="18" name="Rectangle: Rounded Corners 17">
            <a:extLst>
              <a:ext uri="{FF2B5EF4-FFF2-40B4-BE49-F238E27FC236}">
                <a16:creationId xmlns:a16="http://schemas.microsoft.com/office/drawing/2014/main" id="{8C36E898-1A0E-DDD7-3C52-919D8F35B2BB}"/>
              </a:ext>
            </a:extLst>
          </p:cNvPr>
          <p:cNvSpPr/>
          <p:nvPr/>
        </p:nvSpPr>
        <p:spPr>
          <a:xfrm>
            <a:off x="207942" y="3886533"/>
            <a:ext cx="11650985" cy="2369904"/>
          </a:xfrm>
          <a:prstGeom prst="roundRect">
            <a:avLst/>
          </a:prstGeom>
          <a:noFill/>
          <a:ln w="3175">
            <a:solidFill>
              <a:schemeClr val="tx2"/>
            </a:solidFill>
            <a:prstDash val="solid"/>
            <a:extLst>
              <a:ext uri="{C807C97D-BFC1-408E-A445-0C87EB9F89A2}">
                <ask:lineSketchStyleProps xmlns:ask="http://schemas.microsoft.com/office/drawing/2018/sketchyshapes">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1" name="TextBox 20">
            <a:extLst>
              <a:ext uri="{FF2B5EF4-FFF2-40B4-BE49-F238E27FC236}">
                <a16:creationId xmlns:a16="http://schemas.microsoft.com/office/drawing/2014/main" id="{D33408B1-5A4B-18A3-1DC8-81AE223FEDE7}"/>
              </a:ext>
            </a:extLst>
          </p:cNvPr>
          <p:cNvSpPr txBox="1"/>
          <p:nvPr/>
        </p:nvSpPr>
        <p:spPr>
          <a:xfrm>
            <a:off x="540965" y="4090419"/>
            <a:ext cx="3582900" cy="600164"/>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Brief description of Report</a:t>
            </a:r>
          </a:p>
          <a:p>
            <a:pPr marL="228600" indent="-228600" algn="l">
              <a:buFont typeface="+mj-lt"/>
              <a:buAutoNum type="arabicPeriod"/>
            </a:pPr>
            <a:r>
              <a:rPr lang="en-US" sz="1100" b="1" dirty="0">
                <a:solidFill>
                  <a:srgbClr val="676A6E"/>
                </a:solidFill>
                <a:latin typeface="Trebuchet MS"/>
              </a:rPr>
              <a:t>What was some key coverage from last year about this report? </a:t>
            </a:r>
          </a:p>
        </p:txBody>
      </p:sp>
      <p:sp>
        <p:nvSpPr>
          <p:cNvPr id="22" name="TextBox 21">
            <a:extLst>
              <a:ext uri="{FF2B5EF4-FFF2-40B4-BE49-F238E27FC236}">
                <a16:creationId xmlns:a16="http://schemas.microsoft.com/office/drawing/2014/main" id="{AC010819-B147-A83C-089D-EA49E206874E}"/>
              </a:ext>
            </a:extLst>
          </p:cNvPr>
          <p:cNvSpPr txBox="1"/>
          <p:nvPr/>
        </p:nvSpPr>
        <p:spPr>
          <a:xfrm>
            <a:off x="4170342" y="3737393"/>
            <a:ext cx="3582900" cy="276999"/>
          </a:xfrm>
          <a:prstGeom prst="rect">
            <a:avLst/>
          </a:prstGeom>
          <a:noFill/>
        </p:spPr>
        <p:txBody>
          <a:bodyPr wrap="square" lIns="91440" tIns="45720" rIns="91440" bIns="45720" rtlCol="0" anchor="t">
            <a:spAutoFit/>
          </a:bodyPr>
          <a:lstStyle/>
          <a:p>
            <a:pPr algn="ctr"/>
            <a:r>
              <a:rPr lang="en-US" sz="1200" b="1" dirty="0">
                <a:solidFill>
                  <a:srgbClr val="00A3E0"/>
                </a:solidFill>
                <a:highlight>
                  <a:srgbClr val="FFFFFF"/>
                </a:highlight>
                <a:latin typeface="+mj-lt"/>
              </a:rPr>
              <a:t>Upcoming Global Report</a:t>
            </a:r>
          </a:p>
        </p:txBody>
      </p:sp>
      <p:sp>
        <p:nvSpPr>
          <p:cNvPr id="23" name="TextBox 22">
            <a:extLst>
              <a:ext uri="{FF2B5EF4-FFF2-40B4-BE49-F238E27FC236}">
                <a16:creationId xmlns:a16="http://schemas.microsoft.com/office/drawing/2014/main" id="{DC9FFF75-B737-43EF-3279-5963428A6764}"/>
              </a:ext>
            </a:extLst>
          </p:cNvPr>
          <p:cNvSpPr txBox="1"/>
          <p:nvPr/>
        </p:nvSpPr>
        <p:spPr>
          <a:xfrm>
            <a:off x="7300993" y="4090419"/>
            <a:ext cx="3582900" cy="769441"/>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Summary of this year’s report</a:t>
            </a:r>
          </a:p>
          <a:p>
            <a:pPr marL="228600" indent="-228600" algn="l">
              <a:buFont typeface="+mj-lt"/>
              <a:buAutoNum type="arabicPeriod"/>
            </a:pPr>
            <a:r>
              <a:rPr lang="en-US" sz="1100" b="1" dirty="0">
                <a:solidFill>
                  <a:srgbClr val="676A6E"/>
                </a:solidFill>
                <a:latin typeface="Trebuchet MS"/>
              </a:rPr>
              <a:t>Implications for Aramco</a:t>
            </a:r>
          </a:p>
          <a:p>
            <a:pPr marL="228600" indent="-228600" algn="l">
              <a:buFont typeface="+mj-lt"/>
              <a:buAutoNum type="arabicPeriod"/>
            </a:pPr>
            <a:r>
              <a:rPr lang="en-US" sz="1100" b="1" dirty="0">
                <a:solidFill>
                  <a:srgbClr val="676A6E"/>
                </a:solidFill>
                <a:latin typeface="Trebuchet MS"/>
              </a:rPr>
              <a:t>Recommendation summary from advice note/intel note</a:t>
            </a:r>
          </a:p>
        </p:txBody>
      </p:sp>
      <p:sp>
        <p:nvSpPr>
          <p:cNvPr id="24" name="TextBox 23">
            <a:extLst>
              <a:ext uri="{FF2B5EF4-FFF2-40B4-BE49-F238E27FC236}">
                <a16:creationId xmlns:a16="http://schemas.microsoft.com/office/drawing/2014/main" id="{1C1BE87A-F446-428C-37E8-B00A8B35250E}"/>
              </a:ext>
            </a:extLst>
          </p:cNvPr>
          <p:cNvSpPr txBox="1"/>
          <p:nvPr/>
        </p:nvSpPr>
        <p:spPr>
          <a:xfrm>
            <a:off x="4241984" y="5209997"/>
            <a:ext cx="3582900" cy="261610"/>
          </a:xfrm>
          <a:prstGeom prst="rect">
            <a:avLst/>
          </a:prstGeom>
          <a:noFill/>
        </p:spPr>
        <p:txBody>
          <a:bodyPr wrap="square">
            <a:spAutoFit/>
          </a:bodyPr>
          <a:lstStyle/>
          <a:p>
            <a:pPr marL="228600" indent="-228600" algn="l">
              <a:buFont typeface="+mj-lt"/>
              <a:buAutoNum type="arabicPeriod"/>
            </a:pPr>
            <a:r>
              <a:rPr lang="en-US" sz="1100" b="1" dirty="0">
                <a:solidFill>
                  <a:srgbClr val="676A6E"/>
                </a:solidFill>
                <a:latin typeface="Trebuchet MS"/>
              </a:rPr>
              <a:t>Links to Articles with Publication Logos </a:t>
            </a:r>
          </a:p>
        </p:txBody>
      </p:sp>
      <p:sp>
        <p:nvSpPr>
          <p:cNvPr id="25" name="TextBox 24">
            <a:extLst>
              <a:ext uri="{FF2B5EF4-FFF2-40B4-BE49-F238E27FC236}">
                <a16:creationId xmlns:a16="http://schemas.microsoft.com/office/drawing/2014/main" id="{44D9D8B3-E6B3-6173-149F-702D6ABEC79D}"/>
              </a:ext>
            </a:extLst>
          </p:cNvPr>
          <p:cNvSpPr txBox="1"/>
          <p:nvPr/>
        </p:nvSpPr>
        <p:spPr>
          <a:xfrm>
            <a:off x="9742714" y="0"/>
            <a:ext cx="2449286" cy="646331"/>
          </a:xfrm>
          <a:prstGeom prst="rect">
            <a:avLst/>
          </a:prstGeom>
          <a:solidFill>
            <a:srgbClr val="FF0000"/>
          </a:solidFill>
        </p:spPr>
        <p:txBody>
          <a:bodyPr wrap="square" rtlCol="0">
            <a:spAutoFit/>
          </a:bodyPr>
          <a:lstStyle/>
          <a:p>
            <a:r>
              <a:rPr lang="en-US" dirty="0">
                <a:solidFill>
                  <a:schemeClr val="bg1"/>
                </a:solidFill>
              </a:rPr>
              <a:t>New slide on issues + global reports</a:t>
            </a:r>
          </a:p>
        </p:txBody>
      </p:sp>
    </p:spTree>
    <p:extLst>
      <p:ext uri="{BB962C8B-B14F-4D97-AF65-F5344CB8AC3E}">
        <p14:creationId xmlns:p14="http://schemas.microsoft.com/office/powerpoint/2010/main" val="330112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509770-A294-2298-9A68-D0BBD6CFD2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F2509770-A294-2298-9A68-D0BBD6CF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11">
            <a:extLst>
              <a:ext uri="{FF2B5EF4-FFF2-40B4-BE49-F238E27FC236}">
                <a16:creationId xmlns:a16="http://schemas.microsoft.com/office/drawing/2014/main" id="{F46BB96F-8CBA-67A8-89DC-9A17692775FB}"/>
              </a:ext>
            </a:extLst>
          </p:cNvPr>
          <p:cNvSpPr>
            <a:spLocks noGrp="1"/>
          </p:cNvSpPr>
          <p:nvPr/>
        </p:nvSpPr>
        <p:spPr>
          <a:xfrm>
            <a:off x="701761" y="342241"/>
            <a:ext cx="10679178" cy="515523"/>
          </a:xfrm>
          <a:prstGeom prst="rect">
            <a:avLst/>
          </a:prstGeom>
        </p:spPr>
        <p:txBody>
          <a:bodyPr vert="horz" lIns="0" tIns="45720" rIns="0" bIns="45720" rtlCol="0" anchor="t">
            <a:noAutofit/>
          </a:bodyPr>
          <a:lstStyle>
            <a:lvl1pPr algn="l" defTabSz="457200" rtl="0" eaLnBrk="1" latinLnBrk="0" hangingPunct="1">
              <a:spcBef>
                <a:spcPct val="0"/>
              </a:spcBef>
              <a:buNone/>
              <a:defRPr sz="2400" b="1"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A3E0"/>
                </a:solidFill>
              </a:rPr>
              <a:t>EVENT SPECIFIC SLIDE: Future Minerals Forum</a:t>
            </a:r>
            <a:endParaRPr kumimoji="0" lang="en-US" altLang="en-US" sz="2400" b="0" i="0" u="none" strike="noStrike" cap="none" normalizeH="0" baseline="0" dirty="0">
              <a:ln>
                <a:noFill/>
              </a:ln>
              <a:solidFill>
                <a:srgbClr val="00A3E0"/>
              </a:solidFill>
              <a:effectLst/>
            </a:endParaRPr>
          </a:p>
        </p:txBody>
      </p:sp>
      <p:sp>
        <p:nvSpPr>
          <p:cNvPr id="21" name="TextBox 20">
            <a:extLst>
              <a:ext uri="{FF2B5EF4-FFF2-40B4-BE49-F238E27FC236}">
                <a16:creationId xmlns:a16="http://schemas.microsoft.com/office/drawing/2014/main" id="{1CBFB4E1-5710-0082-B9DD-C9488B1FAA6D}"/>
              </a:ext>
            </a:extLst>
          </p:cNvPr>
          <p:cNvSpPr txBox="1"/>
          <p:nvPr/>
        </p:nvSpPr>
        <p:spPr>
          <a:xfrm>
            <a:off x="622609" y="814219"/>
            <a:ext cx="10895254" cy="954107"/>
          </a:xfrm>
          <a:prstGeom prst="rect">
            <a:avLst/>
          </a:prstGeom>
          <a:noFill/>
        </p:spPr>
        <p:txBody>
          <a:bodyPr wrap="square">
            <a:spAutoFit/>
          </a:bodyPr>
          <a:lstStyle/>
          <a:p>
            <a:pPr marL="0" marR="0">
              <a:spcAft>
                <a:spcPts val="1200"/>
              </a:spcAft>
            </a:pPr>
            <a:r>
              <a:rPr lang="en-US" sz="1400" i="1"/>
              <a:t>The Future Minerals Forum (FMF) is the world’s premier platform for shaping the future of the minerals industry. With 14,000 participants from 178 countries, including 75 government representatives, FMF facilitates global collaboration among governments, organizations, and industry leaders. Scheduled for January 14-16, 2025, it serves as a catalyst for innovation and strategic connections in the sector.</a:t>
            </a:r>
          </a:p>
        </p:txBody>
      </p:sp>
      <p:sp>
        <p:nvSpPr>
          <p:cNvPr id="8" name="Rounded Rectangle 41">
            <a:extLst>
              <a:ext uri="{FF2B5EF4-FFF2-40B4-BE49-F238E27FC236}">
                <a16:creationId xmlns:a16="http://schemas.microsoft.com/office/drawing/2014/main" id="{F12FFB7D-047C-6BFD-CA3C-59A4A9ACFD7D}"/>
              </a:ext>
            </a:extLst>
          </p:cNvPr>
          <p:cNvSpPr/>
          <p:nvPr/>
        </p:nvSpPr>
        <p:spPr>
          <a:xfrm>
            <a:off x="622609" y="2033013"/>
            <a:ext cx="10679178" cy="4273805"/>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9" name="TextBox 8">
            <a:extLst>
              <a:ext uri="{FF2B5EF4-FFF2-40B4-BE49-F238E27FC236}">
                <a16:creationId xmlns:a16="http://schemas.microsoft.com/office/drawing/2014/main" id="{0EF51060-FBE4-44CA-4143-B047EE1C21D8}"/>
              </a:ext>
            </a:extLst>
          </p:cNvPr>
          <p:cNvSpPr txBox="1"/>
          <p:nvPr/>
        </p:nvSpPr>
        <p:spPr>
          <a:xfrm>
            <a:off x="923187" y="1825086"/>
            <a:ext cx="2683138" cy="369332"/>
          </a:xfrm>
          <a:prstGeom prst="rect">
            <a:avLst/>
          </a:prstGeom>
          <a:solidFill>
            <a:schemeClr val="bg1"/>
          </a:solidFill>
        </p:spPr>
        <p:txBody>
          <a:bodyPr wrap="square" rtlCol="0">
            <a:spAutoFit/>
          </a:bodyPr>
          <a:lstStyle/>
          <a:p>
            <a:pPr algn="ctr">
              <a:defRPr/>
            </a:pPr>
            <a:r>
              <a:rPr lang="en-US" b="1">
                <a:solidFill>
                  <a:srgbClr val="00B0F0"/>
                </a:solidFill>
                <a:latin typeface="Trebuchet MS"/>
              </a:rPr>
              <a:t>Anticipated Discussions</a:t>
            </a:r>
          </a:p>
        </p:txBody>
      </p:sp>
      <p:sp>
        <p:nvSpPr>
          <p:cNvPr id="22" name="TextBox 21">
            <a:extLst>
              <a:ext uri="{FF2B5EF4-FFF2-40B4-BE49-F238E27FC236}">
                <a16:creationId xmlns:a16="http://schemas.microsoft.com/office/drawing/2014/main" id="{6115D159-AC97-6C10-E5D6-A738E8801B36}"/>
              </a:ext>
            </a:extLst>
          </p:cNvPr>
          <p:cNvSpPr txBox="1"/>
          <p:nvPr/>
        </p:nvSpPr>
        <p:spPr>
          <a:xfrm>
            <a:off x="1369369" y="2259594"/>
            <a:ext cx="6854438" cy="3944028"/>
          </a:xfrm>
          <a:prstGeom prst="rect">
            <a:avLst/>
          </a:prstGeom>
          <a:noFill/>
        </p:spPr>
        <p:txBody>
          <a:bodyPr wrap="square">
            <a:spAutoFit/>
          </a:bodyPr>
          <a:lstStyle/>
          <a:p>
            <a:pPr marL="0" marR="0">
              <a:lnSpc>
                <a:spcPct val="107000"/>
              </a:lnSpc>
              <a:spcAft>
                <a:spcPts val="800"/>
              </a:spcAft>
            </a:pPr>
            <a:r>
              <a:rPr lang="en-US" sz="1400" b="1" kern="100">
                <a:effectLst/>
                <a:ea typeface="Aptos" panose="020B0004020202020204" pitchFamily="34" charset="0"/>
                <a:cs typeface="Arial" panose="020B0604020202020204" pitchFamily="34" charset="0"/>
              </a:rPr>
              <a:t>Critical Minerals for Sustainability: </a:t>
            </a:r>
            <a:r>
              <a:rPr lang="en-US" sz="1400" kern="100">
                <a:effectLst/>
                <a:ea typeface="Aptos" panose="020B0004020202020204" pitchFamily="34" charset="0"/>
                <a:cs typeface="Arial" panose="020B0604020202020204" pitchFamily="34" charset="0"/>
              </a:rPr>
              <a:t>Highlighting their pivotal role in global development, fostering lasting partnerships and to sustainable growth and resilient economies.</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Green Metals and Clean Energy: E</a:t>
            </a:r>
            <a:r>
              <a:rPr lang="en-US" sz="1400" kern="100">
                <a:effectLst/>
                <a:ea typeface="Aptos" panose="020B0004020202020204" pitchFamily="34" charset="0"/>
                <a:cs typeface="Arial" panose="020B0604020202020204" pitchFamily="34" charset="0"/>
              </a:rPr>
              <a:t>xploring innovative value chains supported by advanced technologies and clean energy solutions for regional integration and future-ready production.</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Centers of Excellence: </a:t>
            </a:r>
            <a:r>
              <a:rPr lang="en-US" sz="1400" kern="100">
                <a:effectLst/>
                <a:ea typeface="Aptos" panose="020B0004020202020204" pitchFamily="34" charset="0"/>
                <a:cs typeface="Arial" panose="020B0604020202020204" pitchFamily="34" charset="0"/>
              </a:rPr>
              <a:t>Presenting actionable plans for capacity building, knowledge sharing, and innovation in mining practices to transform the mining sector and ensure environmental and social responsibility.</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Regional Value Creation: </a:t>
            </a:r>
            <a:r>
              <a:rPr lang="en-US" sz="1400" kern="100">
                <a:effectLst/>
                <a:ea typeface="Aptos" panose="020B0004020202020204" pitchFamily="34" charset="0"/>
                <a:cs typeface="Arial" panose="020B0604020202020204" pitchFamily="34" charset="0"/>
              </a:rPr>
              <a:t>Shifting from raw material export to retaining more value locally through innovation and responsible production ultimately creating a Super Region that leads in shaping global mining practices.</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Resilient Mineral Value Chains: </a:t>
            </a:r>
            <a:r>
              <a:rPr lang="en-US" sz="1400" kern="100">
                <a:effectLst/>
                <a:ea typeface="Aptos" panose="020B0004020202020204" pitchFamily="34" charset="0"/>
                <a:cs typeface="Arial" panose="020B0604020202020204" pitchFamily="34" charset="0"/>
              </a:rPr>
              <a:t>Promoting ethical, sustainable, and collaborative approaches across Africa, Western, and Central Asia to establish transparent and secure supply chains for the future.</a:t>
            </a:r>
          </a:p>
        </p:txBody>
      </p:sp>
      <p:pic>
        <p:nvPicPr>
          <p:cNvPr id="3" name="Graphic 2" descr="Renewable Energy with solid fill">
            <a:extLst>
              <a:ext uri="{FF2B5EF4-FFF2-40B4-BE49-F238E27FC236}">
                <a16:creationId xmlns:a16="http://schemas.microsoft.com/office/drawing/2014/main" id="{0CAFF34D-F9CC-9F95-CE97-9BB9C1FFAB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613" y="3010068"/>
            <a:ext cx="624548" cy="624548"/>
          </a:xfrm>
          <a:prstGeom prst="rect">
            <a:avLst/>
          </a:prstGeom>
        </p:spPr>
      </p:pic>
      <p:pic>
        <p:nvPicPr>
          <p:cNvPr id="5" name="Graphic 4" descr="Building Brick Wall with solid fill">
            <a:extLst>
              <a:ext uri="{FF2B5EF4-FFF2-40B4-BE49-F238E27FC236}">
                <a16:creationId xmlns:a16="http://schemas.microsoft.com/office/drawing/2014/main" id="{05CC64FF-D138-9FFB-E35D-DC0006BA89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4157" y="2286108"/>
            <a:ext cx="621792" cy="621792"/>
          </a:xfrm>
          <a:prstGeom prst="rect">
            <a:avLst/>
          </a:prstGeom>
        </p:spPr>
      </p:pic>
      <p:pic>
        <p:nvPicPr>
          <p:cNvPr id="15" name="Graphic 14" descr="Excellent with solid fill">
            <a:extLst>
              <a:ext uri="{FF2B5EF4-FFF2-40B4-BE49-F238E27FC236}">
                <a16:creationId xmlns:a16="http://schemas.microsoft.com/office/drawing/2014/main" id="{75FE4D72-49B8-09C2-E146-8A1F3E382E1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369" y="3820054"/>
            <a:ext cx="621792" cy="621792"/>
          </a:xfrm>
          <a:prstGeom prst="rect">
            <a:avLst/>
          </a:prstGeom>
        </p:spPr>
      </p:pic>
      <p:pic>
        <p:nvPicPr>
          <p:cNvPr id="18" name="Graphic 17" descr="World with solid fill">
            <a:extLst>
              <a:ext uri="{FF2B5EF4-FFF2-40B4-BE49-F238E27FC236}">
                <a16:creationId xmlns:a16="http://schemas.microsoft.com/office/drawing/2014/main" id="{D4FB386B-DD12-131B-E345-D1E5EA1D22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1991" y="4591373"/>
            <a:ext cx="621792" cy="621792"/>
          </a:xfrm>
          <a:prstGeom prst="rect">
            <a:avLst/>
          </a:prstGeom>
        </p:spPr>
      </p:pic>
      <p:pic>
        <p:nvPicPr>
          <p:cNvPr id="23" name="Graphic 22" descr="Crane with solid fill">
            <a:extLst>
              <a:ext uri="{FF2B5EF4-FFF2-40B4-BE49-F238E27FC236}">
                <a16:creationId xmlns:a16="http://schemas.microsoft.com/office/drawing/2014/main" id="{32F550B6-8727-62DB-4875-FEBD3CC0825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691" y="5380670"/>
            <a:ext cx="621792" cy="621792"/>
          </a:xfrm>
          <a:prstGeom prst="rect">
            <a:avLst/>
          </a:prstGeom>
        </p:spPr>
      </p:pic>
      <p:pic>
        <p:nvPicPr>
          <p:cNvPr id="50" name="Picture 49">
            <a:extLst>
              <a:ext uri="{FF2B5EF4-FFF2-40B4-BE49-F238E27FC236}">
                <a16:creationId xmlns:a16="http://schemas.microsoft.com/office/drawing/2014/main" id="{2D46D59D-8212-4B9E-CEAC-9034192F2713}"/>
              </a:ext>
            </a:extLst>
          </p:cNvPr>
          <p:cNvPicPr>
            <a:picLocks noChangeAspect="1"/>
          </p:cNvPicPr>
          <p:nvPr/>
        </p:nvPicPr>
        <p:blipFill>
          <a:blip r:embed="rId16"/>
          <a:stretch>
            <a:fillRect/>
          </a:stretch>
        </p:blipFill>
        <p:spPr>
          <a:xfrm>
            <a:off x="10082134" y="0"/>
            <a:ext cx="2089241" cy="834061"/>
          </a:xfrm>
          <a:prstGeom prst="rect">
            <a:avLst/>
          </a:prstGeom>
        </p:spPr>
      </p:pic>
      <p:grpSp>
        <p:nvGrpSpPr>
          <p:cNvPr id="14" name="Group 13">
            <a:extLst>
              <a:ext uri="{FF2B5EF4-FFF2-40B4-BE49-F238E27FC236}">
                <a16:creationId xmlns:a16="http://schemas.microsoft.com/office/drawing/2014/main" id="{186FB2EB-CC10-007D-E9E4-BADC2BA64C52}"/>
              </a:ext>
            </a:extLst>
          </p:cNvPr>
          <p:cNvGrpSpPr/>
          <p:nvPr/>
        </p:nvGrpSpPr>
        <p:grpSpPr>
          <a:xfrm>
            <a:off x="8324031" y="1648280"/>
            <a:ext cx="2471290" cy="2171333"/>
            <a:chOff x="8132687" y="1687686"/>
            <a:chExt cx="2471290" cy="2171333"/>
          </a:xfrm>
        </p:grpSpPr>
        <p:pic>
          <p:nvPicPr>
            <p:cNvPr id="2" name="Picture 1">
              <a:extLst>
                <a:ext uri="{FF2B5EF4-FFF2-40B4-BE49-F238E27FC236}">
                  <a16:creationId xmlns:a16="http://schemas.microsoft.com/office/drawing/2014/main" id="{9AFA6814-76D6-9912-4104-D127130EF001}"/>
                </a:ext>
              </a:extLst>
            </p:cNvPr>
            <p:cNvPicPr>
              <a:picLocks noChangeAspect="1"/>
            </p:cNvPicPr>
            <p:nvPr/>
          </p:nvPicPr>
          <p:blipFill>
            <a:blip r:embed="rId17"/>
            <a:stretch>
              <a:fillRect/>
            </a:stretch>
          </p:blipFill>
          <p:spPr>
            <a:xfrm>
              <a:off x="8132687" y="1687686"/>
              <a:ext cx="2471290" cy="217133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22778C4-74F5-A955-096B-CCC8900C7175}"/>
                </a:ext>
              </a:extLst>
            </p:cNvPr>
            <p:cNvPicPr>
              <a:picLocks noChangeAspect="1"/>
            </p:cNvPicPr>
            <p:nvPr/>
          </p:nvPicPr>
          <p:blipFill>
            <a:blip r:embed="rId18"/>
            <a:stretch>
              <a:fillRect/>
            </a:stretch>
          </p:blipFill>
          <p:spPr>
            <a:xfrm>
              <a:off x="8157182" y="2350436"/>
              <a:ext cx="1609950" cy="409632"/>
            </a:xfrm>
            <a:prstGeom prst="rect">
              <a:avLst/>
            </a:prstGeom>
          </p:spPr>
        </p:pic>
      </p:grpSp>
      <p:grpSp>
        <p:nvGrpSpPr>
          <p:cNvPr id="16" name="Group 15">
            <a:extLst>
              <a:ext uri="{FF2B5EF4-FFF2-40B4-BE49-F238E27FC236}">
                <a16:creationId xmlns:a16="http://schemas.microsoft.com/office/drawing/2014/main" id="{37E32A4B-3B4F-A885-1CCE-5C60A7633720}"/>
              </a:ext>
            </a:extLst>
          </p:cNvPr>
          <p:cNvGrpSpPr/>
          <p:nvPr/>
        </p:nvGrpSpPr>
        <p:grpSpPr>
          <a:xfrm>
            <a:off x="9752836" y="3322342"/>
            <a:ext cx="2290434" cy="2170549"/>
            <a:chOff x="9799299" y="2248134"/>
            <a:chExt cx="2290434" cy="2170549"/>
          </a:xfrm>
        </p:grpSpPr>
        <p:pic>
          <p:nvPicPr>
            <p:cNvPr id="10" name="Picture 9">
              <a:extLst>
                <a:ext uri="{FF2B5EF4-FFF2-40B4-BE49-F238E27FC236}">
                  <a16:creationId xmlns:a16="http://schemas.microsoft.com/office/drawing/2014/main" id="{C1A7F19E-46B4-3265-7A1A-3C0A0DFA99BD}"/>
                </a:ext>
              </a:extLst>
            </p:cNvPr>
            <p:cNvPicPr>
              <a:picLocks noChangeAspect="1"/>
            </p:cNvPicPr>
            <p:nvPr/>
          </p:nvPicPr>
          <p:blipFill>
            <a:blip r:embed="rId19"/>
            <a:stretch>
              <a:fillRect/>
            </a:stretch>
          </p:blipFill>
          <p:spPr>
            <a:xfrm>
              <a:off x="9799299" y="2248134"/>
              <a:ext cx="2290434" cy="217054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5809B63-D53E-4FE1-CB96-292578DD027C}"/>
                </a:ext>
              </a:extLst>
            </p:cNvPr>
            <p:cNvPicPr>
              <a:picLocks noChangeAspect="1"/>
            </p:cNvPicPr>
            <p:nvPr/>
          </p:nvPicPr>
          <p:blipFill>
            <a:blip r:embed="rId20"/>
            <a:stretch>
              <a:fillRect/>
            </a:stretch>
          </p:blipFill>
          <p:spPr>
            <a:xfrm>
              <a:off x="10841784" y="3941283"/>
              <a:ext cx="1247949" cy="457264"/>
            </a:xfrm>
            <a:prstGeom prst="rect">
              <a:avLst/>
            </a:prstGeom>
          </p:spPr>
        </p:pic>
      </p:grpSp>
      <p:grpSp>
        <p:nvGrpSpPr>
          <p:cNvPr id="17" name="Group 16">
            <a:extLst>
              <a:ext uri="{FF2B5EF4-FFF2-40B4-BE49-F238E27FC236}">
                <a16:creationId xmlns:a16="http://schemas.microsoft.com/office/drawing/2014/main" id="{7EF6E2B4-6228-3A7F-B243-DD7B55A10BEC}"/>
              </a:ext>
            </a:extLst>
          </p:cNvPr>
          <p:cNvGrpSpPr/>
          <p:nvPr/>
        </p:nvGrpSpPr>
        <p:grpSpPr>
          <a:xfrm>
            <a:off x="8348526" y="4457681"/>
            <a:ext cx="2346571" cy="2255087"/>
            <a:chOff x="8374430" y="4029756"/>
            <a:chExt cx="2346571" cy="2255087"/>
          </a:xfrm>
        </p:grpSpPr>
        <p:pic>
          <p:nvPicPr>
            <p:cNvPr id="12" name="Picture 11">
              <a:extLst>
                <a:ext uri="{FF2B5EF4-FFF2-40B4-BE49-F238E27FC236}">
                  <a16:creationId xmlns:a16="http://schemas.microsoft.com/office/drawing/2014/main" id="{CD2ED538-4944-C940-F78E-241CF6659714}"/>
                </a:ext>
              </a:extLst>
            </p:cNvPr>
            <p:cNvPicPr>
              <a:picLocks noChangeAspect="1"/>
            </p:cNvPicPr>
            <p:nvPr/>
          </p:nvPicPr>
          <p:blipFill>
            <a:blip r:embed="rId21"/>
            <a:stretch>
              <a:fillRect/>
            </a:stretch>
          </p:blipFill>
          <p:spPr>
            <a:xfrm>
              <a:off x="8374430" y="4029756"/>
              <a:ext cx="2346571" cy="225508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68A7DF9B-D6F0-2F49-4320-EE7F81BFEBED}"/>
                </a:ext>
              </a:extLst>
            </p:cNvPr>
            <p:cNvPicPr>
              <a:picLocks noChangeAspect="1"/>
            </p:cNvPicPr>
            <p:nvPr/>
          </p:nvPicPr>
          <p:blipFill>
            <a:blip r:embed="rId22"/>
            <a:stretch>
              <a:fillRect/>
            </a:stretch>
          </p:blipFill>
          <p:spPr>
            <a:xfrm>
              <a:off x="9120578" y="5916485"/>
              <a:ext cx="1600423" cy="362001"/>
            </a:xfrm>
            <a:prstGeom prst="rect">
              <a:avLst/>
            </a:prstGeom>
          </p:spPr>
        </p:pic>
      </p:grpSp>
      <p:sp>
        <p:nvSpPr>
          <p:cNvPr id="19" name="TextBox 18">
            <a:extLst>
              <a:ext uri="{FF2B5EF4-FFF2-40B4-BE49-F238E27FC236}">
                <a16:creationId xmlns:a16="http://schemas.microsoft.com/office/drawing/2014/main" id="{92AE9105-F27B-A29B-5473-F67AA424B9DE}"/>
              </a:ext>
            </a:extLst>
          </p:cNvPr>
          <p:cNvSpPr txBox="1"/>
          <p:nvPr/>
        </p:nvSpPr>
        <p:spPr>
          <a:xfrm>
            <a:off x="9742714" y="0"/>
            <a:ext cx="2449286" cy="2031325"/>
          </a:xfrm>
          <a:prstGeom prst="rect">
            <a:avLst/>
          </a:prstGeom>
          <a:solidFill>
            <a:srgbClr val="FF0000"/>
          </a:solidFill>
        </p:spPr>
        <p:txBody>
          <a:bodyPr wrap="square" rtlCol="0">
            <a:spAutoFit/>
          </a:bodyPr>
          <a:lstStyle/>
          <a:p>
            <a:r>
              <a:rPr lang="en-US" dirty="0">
                <a:solidFill>
                  <a:schemeClr val="bg1"/>
                </a:solidFill>
              </a:rPr>
              <a:t>Event specific slide to cover major events in the past week. Next week’s report will cover IKTVA and FMF and how they were covered</a:t>
            </a:r>
          </a:p>
        </p:txBody>
      </p:sp>
    </p:spTree>
    <p:extLst>
      <p:ext uri="{BB962C8B-B14F-4D97-AF65-F5344CB8AC3E}">
        <p14:creationId xmlns:p14="http://schemas.microsoft.com/office/powerpoint/2010/main" val="25105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9324F-730C-4321-A835-E7521834937E}"/>
            </a:ext>
          </a:extLst>
        </p:cNvPr>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DFBF872-589B-4013-74E5-A7028EA7D25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8DFBF872-589B-4013-74E5-A7028EA7D25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11">
            <a:extLst>
              <a:ext uri="{FF2B5EF4-FFF2-40B4-BE49-F238E27FC236}">
                <a16:creationId xmlns:a16="http://schemas.microsoft.com/office/drawing/2014/main" id="{AB9C6E6A-9D9D-09B8-085B-AAF5D1884680}"/>
              </a:ext>
            </a:extLst>
          </p:cNvPr>
          <p:cNvSpPr>
            <a:spLocks noGrp="1"/>
          </p:cNvSpPr>
          <p:nvPr/>
        </p:nvSpPr>
        <p:spPr>
          <a:xfrm>
            <a:off x="701761" y="342241"/>
            <a:ext cx="10679178" cy="515523"/>
          </a:xfrm>
          <a:prstGeom prst="rect">
            <a:avLst/>
          </a:prstGeom>
        </p:spPr>
        <p:txBody>
          <a:bodyPr vert="horz" lIns="0" tIns="45720" rIns="0" bIns="45720" rtlCol="0" anchor="t">
            <a:noAutofit/>
          </a:bodyPr>
          <a:lstStyle>
            <a:lvl1pPr algn="l" defTabSz="457200" rtl="0" eaLnBrk="1" latinLnBrk="0" hangingPunct="1">
              <a:spcBef>
                <a:spcPct val="0"/>
              </a:spcBef>
              <a:buNone/>
              <a:defRPr sz="2400" b="1"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A3E0"/>
                </a:solidFill>
              </a:rPr>
              <a:t>EVENT SPECIFIC SLIDE: Future Minerals Forum</a:t>
            </a:r>
            <a:endParaRPr kumimoji="0" lang="en-US" altLang="en-US" sz="2400" b="0" i="0" u="none" strike="noStrike" cap="none" normalizeH="0" baseline="0" dirty="0">
              <a:ln>
                <a:noFill/>
              </a:ln>
              <a:solidFill>
                <a:srgbClr val="00A3E0"/>
              </a:solidFill>
              <a:effectLst/>
            </a:endParaRPr>
          </a:p>
        </p:txBody>
      </p:sp>
      <p:sp>
        <p:nvSpPr>
          <p:cNvPr id="21" name="TextBox 20">
            <a:extLst>
              <a:ext uri="{FF2B5EF4-FFF2-40B4-BE49-F238E27FC236}">
                <a16:creationId xmlns:a16="http://schemas.microsoft.com/office/drawing/2014/main" id="{B2581226-E68D-F86D-1D99-5842BF5FC1CB}"/>
              </a:ext>
            </a:extLst>
          </p:cNvPr>
          <p:cNvSpPr txBox="1"/>
          <p:nvPr/>
        </p:nvSpPr>
        <p:spPr>
          <a:xfrm>
            <a:off x="622609" y="814219"/>
            <a:ext cx="10895254" cy="954107"/>
          </a:xfrm>
          <a:prstGeom prst="rect">
            <a:avLst/>
          </a:prstGeom>
          <a:noFill/>
        </p:spPr>
        <p:txBody>
          <a:bodyPr wrap="square">
            <a:spAutoFit/>
          </a:bodyPr>
          <a:lstStyle/>
          <a:p>
            <a:pPr marL="0" marR="0">
              <a:spcAft>
                <a:spcPts val="1200"/>
              </a:spcAft>
            </a:pPr>
            <a:r>
              <a:rPr lang="en-US" sz="1400" i="1"/>
              <a:t>The Future Minerals Forum (FMF) is the world’s premier platform for shaping the future of the minerals industry. With 14,000 participants from 178 countries, including 75 government representatives, FMF facilitates global collaboration among governments, organizations, and industry leaders. Scheduled for January 14-16, 2025, it serves as a catalyst for innovation and strategic connections in the sector.</a:t>
            </a:r>
          </a:p>
        </p:txBody>
      </p:sp>
      <p:sp>
        <p:nvSpPr>
          <p:cNvPr id="8" name="Rounded Rectangle 41">
            <a:extLst>
              <a:ext uri="{FF2B5EF4-FFF2-40B4-BE49-F238E27FC236}">
                <a16:creationId xmlns:a16="http://schemas.microsoft.com/office/drawing/2014/main" id="{DD58D5B8-DA5E-9F9E-2094-9FEC6C77197E}"/>
              </a:ext>
            </a:extLst>
          </p:cNvPr>
          <p:cNvSpPr/>
          <p:nvPr/>
        </p:nvSpPr>
        <p:spPr>
          <a:xfrm>
            <a:off x="622609" y="2033013"/>
            <a:ext cx="10679178" cy="4273805"/>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9" name="TextBox 8">
            <a:extLst>
              <a:ext uri="{FF2B5EF4-FFF2-40B4-BE49-F238E27FC236}">
                <a16:creationId xmlns:a16="http://schemas.microsoft.com/office/drawing/2014/main" id="{C97FB18C-1A24-9E38-165D-CEE5855C9C17}"/>
              </a:ext>
            </a:extLst>
          </p:cNvPr>
          <p:cNvSpPr txBox="1"/>
          <p:nvPr/>
        </p:nvSpPr>
        <p:spPr>
          <a:xfrm>
            <a:off x="923187" y="1825086"/>
            <a:ext cx="2683138" cy="369332"/>
          </a:xfrm>
          <a:prstGeom prst="rect">
            <a:avLst/>
          </a:prstGeom>
          <a:solidFill>
            <a:schemeClr val="bg1"/>
          </a:solidFill>
        </p:spPr>
        <p:txBody>
          <a:bodyPr wrap="square" rtlCol="0">
            <a:spAutoFit/>
          </a:bodyPr>
          <a:lstStyle/>
          <a:p>
            <a:pPr algn="ctr">
              <a:defRPr/>
            </a:pPr>
            <a:r>
              <a:rPr lang="en-US" b="1">
                <a:solidFill>
                  <a:srgbClr val="00B0F0"/>
                </a:solidFill>
                <a:latin typeface="Trebuchet MS"/>
              </a:rPr>
              <a:t>Anticipated Discussions</a:t>
            </a:r>
          </a:p>
        </p:txBody>
      </p:sp>
      <p:sp>
        <p:nvSpPr>
          <p:cNvPr id="22" name="TextBox 21">
            <a:extLst>
              <a:ext uri="{FF2B5EF4-FFF2-40B4-BE49-F238E27FC236}">
                <a16:creationId xmlns:a16="http://schemas.microsoft.com/office/drawing/2014/main" id="{0694ECFC-A0F4-42DE-1BD9-EE0392E04F98}"/>
              </a:ext>
            </a:extLst>
          </p:cNvPr>
          <p:cNvSpPr txBox="1"/>
          <p:nvPr/>
        </p:nvSpPr>
        <p:spPr>
          <a:xfrm>
            <a:off x="1369369" y="2259594"/>
            <a:ext cx="6854438" cy="3944028"/>
          </a:xfrm>
          <a:prstGeom prst="rect">
            <a:avLst/>
          </a:prstGeom>
          <a:noFill/>
        </p:spPr>
        <p:txBody>
          <a:bodyPr wrap="square">
            <a:spAutoFit/>
          </a:bodyPr>
          <a:lstStyle/>
          <a:p>
            <a:pPr marL="0" marR="0">
              <a:lnSpc>
                <a:spcPct val="107000"/>
              </a:lnSpc>
              <a:spcAft>
                <a:spcPts val="800"/>
              </a:spcAft>
            </a:pPr>
            <a:r>
              <a:rPr lang="en-US" sz="1400" b="1" kern="100">
                <a:effectLst/>
                <a:ea typeface="Aptos" panose="020B0004020202020204" pitchFamily="34" charset="0"/>
                <a:cs typeface="Arial" panose="020B0604020202020204" pitchFamily="34" charset="0"/>
              </a:rPr>
              <a:t>Critical Minerals for Sustainability: </a:t>
            </a:r>
            <a:r>
              <a:rPr lang="en-US" sz="1400" kern="100">
                <a:effectLst/>
                <a:ea typeface="Aptos" panose="020B0004020202020204" pitchFamily="34" charset="0"/>
                <a:cs typeface="Arial" panose="020B0604020202020204" pitchFamily="34" charset="0"/>
              </a:rPr>
              <a:t>Highlighting their pivotal role in global development, fostering lasting partnerships and to sustainable growth and resilient economies.</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Green Metals and Clean Energy: E</a:t>
            </a:r>
            <a:r>
              <a:rPr lang="en-US" sz="1400" kern="100">
                <a:effectLst/>
                <a:ea typeface="Aptos" panose="020B0004020202020204" pitchFamily="34" charset="0"/>
                <a:cs typeface="Arial" panose="020B0604020202020204" pitchFamily="34" charset="0"/>
              </a:rPr>
              <a:t>xploring innovative value chains supported by advanced technologies and clean energy solutions for regional integration and future-ready production.</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Centers of Excellence: </a:t>
            </a:r>
            <a:r>
              <a:rPr lang="en-US" sz="1400" kern="100">
                <a:effectLst/>
                <a:ea typeface="Aptos" panose="020B0004020202020204" pitchFamily="34" charset="0"/>
                <a:cs typeface="Arial" panose="020B0604020202020204" pitchFamily="34" charset="0"/>
              </a:rPr>
              <a:t>Presenting actionable plans for capacity building, knowledge sharing, and innovation in mining practices to transform the mining sector and ensure environmental and social responsibility.</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Regional Value Creation: </a:t>
            </a:r>
            <a:r>
              <a:rPr lang="en-US" sz="1400" kern="100">
                <a:effectLst/>
                <a:ea typeface="Aptos" panose="020B0004020202020204" pitchFamily="34" charset="0"/>
                <a:cs typeface="Arial" panose="020B0604020202020204" pitchFamily="34" charset="0"/>
              </a:rPr>
              <a:t>Shifting from raw material export to retaining more value locally through innovation and responsible production ultimately creating a Super Region that leads in shaping global mining practices.</a:t>
            </a:r>
          </a:p>
          <a:p>
            <a:pPr marL="0" marR="0">
              <a:lnSpc>
                <a:spcPct val="107000"/>
              </a:lnSpc>
              <a:spcAft>
                <a:spcPts val="800"/>
              </a:spcAft>
            </a:pPr>
            <a:r>
              <a:rPr lang="en-US" sz="1400" b="1" kern="100">
                <a:effectLst/>
                <a:ea typeface="Aptos" panose="020B0004020202020204" pitchFamily="34" charset="0"/>
                <a:cs typeface="Arial" panose="020B0604020202020204" pitchFamily="34" charset="0"/>
              </a:rPr>
              <a:t>Resilient Mineral Value Chains: </a:t>
            </a:r>
            <a:r>
              <a:rPr lang="en-US" sz="1400" kern="100">
                <a:effectLst/>
                <a:ea typeface="Aptos" panose="020B0004020202020204" pitchFamily="34" charset="0"/>
                <a:cs typeface="Arial" panose="020B0604020202020204" pitchFamily="34" charset="0"/>
              </a:rPr>
              <a:t>Promoting ethical, sustainable, and collaborative approaches across Africa, Western, and Central Asia to establish transparent and secure supply chains for the future.</a:t>
            </a:r>
          </a:p>
        </p:txBody>
      </p:sp>
      <p:pic>
        <p:nvPicPr>
          <p:cNvPr id="3" name="Graphic 2" descr="Renewable Energy with solid fill">
            <a:extLst>
              <a:ext uri="{FF2B5EF4-FFF2-40B4-BE49-F238E27FC236}">
                <a16:creationId xmlns:a16="http://schemas.microsoft.com/office/drawing/2014/main" id="{D48CA12E-9AE4-54EF-6D86-7B1567F89B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613" y="3010068"/>
            <a:ext cx="624548" cy="624548"/>
          </a:xfrm>
          <a:prstGeom prst="rect">
            <a:avLst/>
          </a:prstGeom>
        </p:spPr>
      </p:pic>
      <p:pic>
        <p:nvPicPr>
          <p:cNvPr id="5" name="Graphic 4" descr="Building Brick Wall with solid fill">
            <a:extLst>
              <a:ext uri="{FF2B5EF4-FFF2-40B4-BE49-F238E27FC236}">
                <a16:creationId xmlns:a16="http://schemas.microsoft.com/office/drawing/2014/main" id="{15894242-6BF0-F906-BC12-154EE08DB0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4157" y="2286108"/>
            <a:ext cx="621792" cy="621792"/>
          </a:xfrm>
          <a:prstGeom prst="rect">
            <a:avLst/>
          </a:prstGeom>
        </p:spPr>
      </p:pic>
      <p:pic>
        <p:nvPicPr>
          <p:cNvPr id="15" name="Graphic 14" descr="Excellent with solid fill">
            <a:extLst>
              <a:ext uri="{FF2B5EF4-FFF2-40B4-BE49-F238E27FC236}">
                <a16:creationId xmlns:a16="http://schemas.microsoft.com/office/drawing/2014/main" id="{C3AD310C-B5C8-1B65-7E21-DA37D4061D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369" y="3820054"/>
            <a:ext cx="621792" cy="621792"/>
          </a:xfrm>
          <a:prstGeom prst="rect">
            <a:avLst/>
          </a:prstGeom>
        </p:spPr>
      </p:pic>
      <p:pic>
        <p:nvPicPr>
          <p:cNvPr id="18" name="Graphic 17" descr="World with solid fill">
            <a:extLst>
              <a:ext uri="{FF2B5EF4-FFF2-40B4-BE49-F238E27FC236}">
                <a16:creationId xmlns:a16="http://schemas.microsoft.com/office/drawing/2014/main" id="{5F930BA5-7B2B-D6D8-5FC2-4CFDC56F48B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1991" y="4591373"/>
            <a:ext cx="621792" cy="621792"/>
          </a:xfrm>
          <a:prstGeom prst="rect">
            <a:avLst/>
          </a:prstGeom>
        </p:spPr>
      </p:pic>
      <p:pic>
        <p:nvPicPr>
          <p:cNvPr id="23" name="Graphic 22" descr="Crane with solid fill">
            <a:extLst>
              <a:ext uri="{FF2B5EF4-FFF2-40B4-BE49-F238E27FC236}">
                <a16:creationId xmlns:a16="http://schemas.microsoft.com/office/drawing/2014/main" id="{F487231A-0339-5C3E-BFEB-C0EFE3D912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691" y="5380670"/>
            <a:ext cx="621792" cy="621792"/>
          </a:xfrm>
          <a:prstGeom prst="rect">
            <a:avLst/>
          </a:prstGeom>
        </p:spPr>
      </p:pic>
      <p:pic>
        <p:nvPicPr>
          <p:cNvPr id="50" name="Picture 49">
            <a:extLst>
              <a:ext uri="{FF2B5EF4-FFF2-40B4-BE49-F238E27FC236}">
                <a16:creationId xmlns:a16="http://schemas.microsoft.com/office/drawing/2014/main" id="{0008C987-EB40-04C0-A6CC-C91777F130C8}"/>
              </a:ext>
            </a:extLst>
          </p:cNvPr>
          <p:cNvPicPr>
            <a:picLocks noChangeAspect="1"/>
          </p:cNvPicPr>
          <p:nvPr/>
        </p:nvPicPr>
        <p:blipFill>
          <a:blip r:embed="rId16"/>
          <a:stretch>
            <a:fillRect/>
          </a:stretch>
        </p:blipFill>
        <p:spPr>
          <a:xfrm>
            <a:off x="10082134" y="0"/>
            <a:ext cx="2089241" cy="834061"/>
          </a:xfrm>
          <a:prstGeom prst="rect">
            <a:avLst/>
          </a:prstGeom>
        </p:spPr>
      </p:pic>
      <p:grpSp>
        <p:nvGrpSpPr>
          <p:cNvPr id="14" name="Group 13">
            <a:extLst>
              <a:ext uri="{FF2B5EF4-FFF2-40B4-BE49-F238E27FC236}">
                <a16:creationId xmlns:a16="http://schemas.microsoft.com/office/drawing/2014/main" id="{6620BAAC-61ED-DB80-8A46-763C471776BB}"/>
              </a:ext>
            </a:extLst>
          </p:cNvPr>
          <p:cNvGrpSpPr/>
          <p:nvPr/>
        </p:nvGrpSpPr>
        <p:grpSpPr>
          <a:xfrm>
            <a:off x="8324031" y="1648280"/>
            <a:ext cx="2471290" cy="2171333"/>
            <a:chOff x="8132687" y="1687686"/>
            <a:chExt cx="2471290" cy="2171333"/>
          </a:xfrm>
        </p:grpSpPr>
        <p:pic>
          <p:nvPicPr>
            <p:cNvPr id="2" name="Picture 1">
              <a:extLst>
                <a:ext uri="{FF2B5EF4-FFF2-40B4-BE49-F238E27FC236}">
                  <a16:creationId xmlns:a16="http://schemas.microsoft.com/office/drawing/2014/main" id="{78932AD4-54A5-FF98-F9AC-635FE54C818D}"/>
                </a:ext>
              </a:extLst>
            </p:cNvPr>
            <p:cNvPicPr>
              <a:picLocks noChangeAspect="1"/>
            </p:cNvPicPr>
            <p:nvPr/>
          </p:nvPicPr>
          <p:blipFill>
            <a:blip r:embed="rId17"/>
            <a:stretch>
              <a:fillRect/>
            </a:stretch>
          </p:blipFill>
          <p:spPr>
            <a:xfrm>
              <a:off x="8132687" y="1687686"/>
              <a:ext cx="2471290" cy="217133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260A78-AED5-08EC-C9EE-1FBCA67BB6AF}"/>
                </a:ext>
              </a:extLst>
            </p:cNvPr>
            <p:cNvPicPr>
              <a:picLocks noChangeAspect="1"/>
            </p:cNvPicPr>
            <p:nvPr/>
          </p:nvPicPr>
          <p:blipFill>
            <a:blip r:embed="rId18"/>
            <a:stretch>
              <a:fillRect/>
            </a:stretch>
          </p:blipFill>
          <p:spPr>
            <a:xfrm>
              <a:off x="8157182" y="2350436"/>
              <a:ext cx="1609950" cy="409632"/>
            </a:xfrm>
            <a:prstGeom prst="rect">
              <a:avLst/>
            </a:prstGeom>
          </p:spPr>
        </p:pic>
      </p:grpSp>
      <p:grpSp>
        <p:nvGrpSpPr>
          <p:cNvPr id="16" name="Group 15">
            <a:extLst>
              <a:ext uri="{FF2B5EF4-FFF2-40B4-BE49-F238E27FC236}">
                <a16:creationId xmlns:a16="http://schemas.microsoft.com/office/drawing/2014/main" id="{4DEC1084-1565-7D5B-F57F-4D9930C3FB6A}"/>
              </a:ext>
            </a:extLst>
          </p:cNvPr>
          <p:cNvGrpSpPr/>
          <p:nvPr/>
        </p:nvGrpSpPr>
        <p:grpSpPr>
          <a:xfrm>
            <a:off x="9752836" y="3322342"/>
            <a:ext cx="2290434" cy="2170549"/>
            <a:chOff x="9799299" y="2248134"/>
            <a:chExt cx="2290434" cy="2170549"/>
          </a:xfrm>
        </p:grpSpPr>
        <p:pic>
          <p:nvPicPr>
            <p:cNvPr id="10" name="Picture 9">
              <a:extLst>
                <a:ext uri="{FF2B5EF4-FFF2-40B4-BE49-F238E27FC236}">
                  <a16:creationId xmlns:a16="http://schemas.microsoft.com/office/drawing/2014/main" id="{26D04F03-9EF3-B2E4-3A74-90F6E4147CE0}"/>
                </a:ext>
              </a:extLst>
            </p:cNvPr>
            <p:cNvPicPr>
              <a:picLocks noChangeAspect="1"/>
            </p:cNvPicPr>
            <p:nvPr/>
          </p:nvPicPr>
          <p:blipFill>
            <a:blip r:embed="rId19"/>
            <a:stretch>
              <a:fillRect/>
            </a:stretch>
          </p:blipFill>
          <p:spPr>
            <a:xfrm>
              <a:off x="9799299" y="2248134"/>
              <a:ext cx="2290434" cy="217054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4C5F00C-280A-90A9-A070-246B03855FA9}"/>
                </a:ext>
              </a:extLst>
            </p:cNvPr>
            <p:cNvPicPr>
              <a:picLocks noChangeAspect="1"/>
            </p:cNvPicPr>
            <p:nvPr/>
          </p:nvPicPr>
          <p:blipFill>
            <a:blip r:embed="rId20"/>
            <a:stretch>
              <a:fillRect/>
            </a:stretch>
          </p:blipFill>
          <p:spPr>
            <a:xfrm>
              <a:off x="10841784" y="3941283"/>
              <a:ext cx="1247949" cy="457264"/>
            </a:xfrm>
            <a:prstGeom prst="rect">
              <a:avLst/>
            </a:prstGeom>
          </p:spPr>
        </p:pic>
      </p:grpSp>
      <p:grpSp>
        <p:nvGrpSpPr>
          <p:cNvPr id="17" name="Group 16">
            <a:extLst>
              <a:ext uri="{FF2B5EF4-FFF2-40B4-BE49-F238E27FC236}">
                <a16:creationId xmlns:a16="http://schemas.microsoft.com/office/drawing/2014/main" id="{55CB5A6B-CDA9-0DD3-5CA7-7DE03A67B570}"/>
              </a:ext>
            </a:extLst>
          </p:cNvPr>
          <p:cNvGrpSpPr/>
          <p:nvPr/>
        </p:nvGrpSpPr>
        <p:grpSpPr>
          <a:xfrm>
            <a:off x="8348526" y="4457681"/>
            <a:ext cx="2346571" cy="2255087"/>
            <a:chOff x="8374430" y="4029756"/>
            <a:chExt cx="2346571" cy="2255087"/>
          </a:xfrm>
        </p:grpSpPr>
        <p:pic>
          <p:nvPicPr>
            <p:cNvPr id="12" name="Picture 11">
              <a:extLst>
                <a:ext uri="{FF2B5EF4-FFF2-40B4-BE49-F238E27FC236}">
                  <a16:creationId xmlns:a16="http://schemas.microsoft.com/office/drawing/2014/main" id="{137200C5-AF42-2837-BD44-026377300532}"/>
                </a:ext>
              </a:extLst>
            </p:cNvPr>
            <p:cNvPicPr>
              <a:picLocks noChangeAspect="1"/>
            </p:cNvPicPr>
            <p:nvPr/>
          </p:nvPicPr>
          <p:blipFill>
            <a:blip r:embed="rId21"/>
            <a:stretch>
              <a:fillRect/>
            </a:stretch>
          </p:blipFill>
          <p:spPr>
            <a:xfrm>
              <a:off x="8374430" y="4029756"/>
              <a:ext cx="2346571" cy="225508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B165AAF-7ABE-0C14-7B6C-500CF0998397}"/>
                </a:ext>
              </a:extLst>
            </p:cNvPr>
            <p:cNvPicPr>
              <a:picLocks noChangeAspect="1"/>
            </p:cNvPicPr>
            <p:nvPr/>
          </p:nvPicPr>
          <p:blipFill>
            <a:blip r:embed="rId22"/>
            <a:stretch>
              <a:fillRect/>
            </a:stretch>
          </p:blipFill>
          <p:spPr>
            <a:xfrm>
              <a:off x="9120578" y="5916485"/>
              <a:ext cx="1600423" cy="362001"/>
            </a:xfrm>
            <a:prstGeom prst="rect">
              <a:avLst/>
            </a:prstGeom>
          </p:spPr>
        </p:pic>
      </p:grpSp>
      <p:sp>
        <p:nvSpPr>
          <p:cNvPr id="19" name="TextBox 18">
            <a:extLst>
              <a:ext uri="{FF2B5EF4-FFF2-40B4-BE49-F238E27FC236}">
                <a16:creationId xmlns:a16="http://schemas.microsoft.com/office/drawing/2014/main" id="{E287156F-04FF-1BAC-D5DC-41E93E34CAA9}"/>
              </a:ext>
            </a:extLst>
          </p:cNvPr>
          <p:cNvSpPr txBox="1"/>
          <p:nvPr/>
        </p:nvSpPr>
        <p:spPr>
          <a:xfrm>
            <a:off x="9742714" y="0"/>
            <a:ext cx="2449286" cy="2031325"/>
          </a:xfrm>
          <a:prstGeom prst="rect">
            <a:avLst/>
          </a:prstGeom>
          <a:solidFill>
            <a:srgbClr val="FF0000"/>
          </a:solidFill>
        </p:spPr>
        <p:txBody>
          <a:bodyPr wrap="square" rtlCol="0">
            <a:spAutoFit/>
          </a:bodyPr>
          <a:lstStyle/>
          <a:p>
            <a:r>
              <a:rPr lang="en-US" dirty="0">
                <a:solidFill>
                  <a:schemeClr val="bg1"/>
                </a:solidFill>
              </a:rPr>
              <a:t>Event specific slide to cover major events in the current or forward weeks. Next report to cover WEF and associated coverage. </a:t>
            </a:r>
          </a:p>
        </p:txBody>
      </p:sp>
    </p:spTree>
    <p:extLst>
      <p:ext uri="{BB962C8B-B14F-4D97-AF65-F5344CB8AC3E}">
        <p14:creationId xmlns:p14="http://schemas.microsoft.com/office/powerpoint/2010/main" val="416095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5ED06-3D9F-C991-854F-42882077061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EA799DB-2765-095A-0B14-2475D81354FF}"/>
              </a:ext>
            </a:extLst>
          </p:cNvPr>
          <p:cNvSpPr/>
          <p:nvPr/>
        </p:nvSpPr>
        <p:spPr>
          <a:xfrm>
            <a:off x="76912" y="6124083"/>
            <a:ext cx="12115088" cy="7339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41">
            <a:extLst>
              <a:ext uri="{FF2B5EF4-FFF2-40B4-BE49-F238E27FC236}">
                <a16:creationId xmlns:a16="http://schemas.microsoft.com/office/drawing/2014/main" id="{0BDF1964-45FD-5E37-A20D-10F6A0EC7D45}"/>
              </a:ext>
            </a:extLst>
          </p:cNvPr>
          <p:cNvSpPr/>
          <p:nvPr/>
        </p:nvSpPr>
        <p:spPr>
          <a:xfrm>
            <a:off x="8207123" y="3284357"/>
            <a:ext cx="3568574" cy="153603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35" name="Rounded Rectangle 41">
            <a:extLst>
              <a:ext uri="{FF2B5EF4-FFF2-40B4-BE49-F238E27FC236}">
                <a16:creationId xmlns:a16="http://schemas.microsoft.com/office/drawing/2014/main" id="{CB753078-44D8-F82B-65E0-A993C2D86FA6}"/>
              </a:ext>
            </a:extLst>
          </p:cNvPr>
          <p:cNvSpPr/>
          <p:nvPr/>
        </p:nvSpPr>
        <p:spPr>
          <a:xfrm>
            <a:off x="8203591" y="1223104"/>
            <a:ext cx="3568574" cy="1897647"/>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5" name="Rounded Rectangle 41">
            <a:extLst>
              <a:ext uri="{FF2B5EF4-FFF2-40B4-BE49-F238E27FC236}">
                <a16:creationId xmlns:a16="http://schemas.microsoft.com/office/drawing/2014/main" id="{D8F030B3-A35A-7E64-1C24-3A3662D2CAD6}"/>
              </a:ext>
            </a:extLst>
          </p:cNvPr>
          <p:cNvSpPr/>
          <p:nvPr/>
        </p:nvSpPr>
        <p:spPr>
          <a:xfrm>
            <a:off x="4424275" y="4944216"/>
            <a:ext cx="3568574" cy="170917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6" name="Rounded Rectangle 41">
            <a:extLst>
              <a:ext uri="{FF2B5EF4-FFF2-40B4-BE49-F238E27FC236}">
                <a16:creationId xmlns:a16="http://schemas.microsoft.com/office/drawing/2014/main" id="{B3A4A277-FDEF-EFBB-B197-3A790BCC35F1}"/>
              </a:ext>
            </a:extLst>
          </p:cNvPr>
          <p:cNvSpPr/>
          <p:nvPr/>
        </p:nvSpPr>
        <p:spPr>
          <a:xfrm>
            <a:off x="4405309" y="3099927"/>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8" name="Rounded Rectangle 41">
            <a:extLst>
              <a:ext uri="{FF2B5EF4-FFF2-40B4-BE49-F238E27FC236}">
                <a16:creationId xmlns:a16="http://schemas.microsoft.com/office/drawing/2014/main" id="{47F52D75-3F10-9295-5739-146C162DEA9F}"/>
              </a:ext>
            </a:extLst>
          </p:cNvPr>
          <p:cNvSpPr/>
          <p:nvPr/>
        </p:nvSpPr>
        <p:spPr>
          <a:xfrm>
            <a:off x="4429594" y="1223105"/>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24" name="Rounded Rectangle 41">
            <a:extLst>
              <a:ext uri="{FF2B5EF4-FFF2-40B4-BE49-F238E27FC236}">
                <a16:creationId xmlns:a16="http://schemas.microsoft.com/office/drawing/2014/main" id="{4B1AB2E4-D3CE-0D0D-EDF8-2E74927CAE0B}"/>
              </a:ext>
            </a:extLst>
          </p:cNvPr>
          <p:cNvSpPr/>
          <p:nvPr/>
        </p:nvSpPr>
        <p:spPr>
          <a:xfrm>
            <a:off x="613257" y="4948771"/>
            <a:ext cx="3592139" cy="170917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16" name="Rounded Rectangle 41">
            <a:extLst>
              <a:ext uri="{FF2B5EF4-FFF2-40B4-BE49-F238E27FC236}">
                <a16:creationId xmlns:a16="http://schemas.microsoft.com/office/drawing/2014/main" id="{4F5917B7-66AF-CAAB-DFE1-0AC4D9A37A46}"/>
              </a:ext>
            </a:extLst>
          </p:cNvPr>
          <p:cNvSpPr/>
          <p:nvPr/>
        </p:nvSpPr>
        <p:spPr>
          <a:xfrm>
            <a:off x="613257" y="2796643"/>
            <a:ext cx="3558833" cy="1989274"/>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7" name="Rounded Rectangle 41">
            <a:extLst>
              <a:ext uri="{FF2B5EF4-FFF2-40B4-BE49-F238E27FC236}">
                <a16:creationId xmlns:a16="http://schemas.microsoft.com/office/drawing/2014/main" id="{A07886CD-9BF1-59D9-EBB5-D86E20D5912F}"/>
              </a:ext>
            </a:extLst>
          </p:cNvPr>
          <p:cNvSpPr/>
          <p:nvPr/>
        </p:nvSpPr>
        <p:spPr>
          <a:xfrm>
            <a:off x="627802" y="1234633"/>
            <a:ext cx="3568574" cy="1374827"/>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15" name="TextBox 14">
            <a:extLst>
              <a:ext uri="{FF2B5EF4-FFF2-40B4-BE49-F238E27FC236}">
                <a16:creationId xmlns:a16="http://schemas.microsoft.com/office/drawing/2014/main" id="{87639692-8292-673F-B88C-3CAC430888AA}"/>
              </a:ext>
            </a:extLst>
          </p:cNvPr>
          <p:cNvSpPr txBox="1"/>
          <p:nvPr/>
        </p:nvSpPr>
        <p:spPr>
          <a:xfrm>
            <a:off x="613258" y="1276184"/>
            <a:ext cx="3578103" cy="900246"/>
          </a:xfrm>
          <a:prstGeom prst="rect">
            <a:avLst/>
          </a:prstGeom>
          <a:noFill/>
        </p:spPr>
        <p:txBody>
          <a:bodyPr wrap="square">
            <a:spAutoFit/>
          </a:bodyPr>
          <a:lstStyle/>
          <a:p>
            <a:pPr marL="171450" indent="-171450" algn="l">
              <a:buFont typeface="Arial" panose="020B0604020202020204" pitchFamily="34" charset="0"/>
              <a:buChar char="•"/>
            </a:pPr>
            <a:r>
              <a:rPr lang="en-US" sz="1050">
                <a:solidFill>
                  <a:srgbClr val="676A6E"/>
                </a:solidFill>
                <a:latin typeface="Trebuchet MS"/>
              </a:rPr>
              <a:t>Conflicts with FIFA and FIFA-related organizations over financial mismanagement are raising concerns about the transparency and reliability of fiscal practices within Saudi entities, possibly affecting perceptions globally.</a:t>
            </a:r>
          </a:p>
        </p:txBody>
      </p:sp>
      <p:graphicFrame>
        <p:nvGraphicFramePr>
          <p:cNvPr id="6" name="Object 5" hidden="1">
            <a:extLst>
              <a:ext uri="{FF2B5EF4-FFF2-40B4-BE49-F238E27FC236}">
                <a16:creationId xmlns:a16="http://schemas.microsoft.com/office/drawing/2014/main" id="{99CA2009-93C5-D089-64E1-297C553DD74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99CA2009-93C5-D089-64E1-297C553DD7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3" name="Graphic 12" descr="Briefcase">
            <a:extLst>
              <a:ext uri="{FF2B5EF4-FFF2-40B4-BE49-F238E27FC236}">
                <a16:creationId xmlns:a16="http://schemas.microsoft.com/office/drawing/2014/main" id="{1D8FC57E-2398-1607-4F18-9FA1B15295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2852" y="608831"/>
            <a:ext cx="329233" cy="329233"/>
          </a:xfrm>
          <a:prstGeom prst="rect">
            <a:avLst/>
          </a:prstGeom>
        </p:spPr>
      </p:pic>
      <p:pic>
        <p:nvPicPr>
          <p:cNvPr id="17" name="Graphic 16" descr="Earth globe Africa and Europe">
            <a:extLst>
              <a:ext uri="{FF2B5EF4-FFF2-40B4-BE49-F238E27FC236}">
                <a16:creationId xmlns:a16="http://schemas.microsoft.com/office/drawing/2014/main" id="{1A4FD406-89BB-2BE7-560C-7C271A1E18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48880" y="601563"/>
            <a:ext cx="329233" cy="329233"/>
          </a:xfrm>
          <a:prstGeom prst="rect">
            <a:avLst/>
          </a:prstGeom>
        </p:spPr>
      </p:pic>
      <p:sp>
        <p:nvSpPr>
          <p:cNvPr id="5" name="Oval 4">
            <a:extLst>
              <a:ext uri="{FF2B5EF4-FFF2-40B4-BE49-F238E27FC236}">
                <a16:creationId xmlns:a16="http://schemas.microsoft.com/office/drawing/2014/main" id="{F9392B92-AB08-5E84-4D22-326D57BFBACE}"/>
              </a:ext>
            </a:extLst>
          </p:cNvPr>
          <p:cNvSpPr/>
          <p:nvPr/>
        </p:nvSpPr>
        <p:spPr>
          <a:xfrm>
            <a:off x="476956" y="110910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Trebuchet MS"/>
                <a:ea typeface="+mn-ea"/>
                <a:cs typeface="+mn-cs"/>
              </a:rPr>
              <a:t>1</a:t>
            </a:r>
            <a:endParaRPr kumimoji="0" lang="en-GB" sz="2800" b="1" i="0" u="none" strike="noStrike" kern="1200" cap="none" spc="0" normalizeH="0" baseline="0" noProof="0">
              <a:ln>
                <a:noFill/>
              </a:ln>
              <a:solidFill>
                <a:prstClr val="white"/>
              </a:solidFill>
              <a:effectLst/>
              <a:uLnTx/>
              <a:uFillTx/>
              <a:latin typeface="Trebuchet MS"/>
              <a:ea typeface="+mn-ea"/>
              <a:cs typeface="+mn-cs"/>
            </a:endParaRPr>
          </a:p>
        </p:txBody>
      </p:sp>
      <p:sp>
        <p:nvSpPr>
          <p:cNvPr id="10" name="object 39">
            <a:extLst>
              <a:ext uri="{FF2B5EF4-FFF2-40B4-BE49-F238E27FC236}">
                <a16:creationId xmlns:a16="http://schemas.microsoft.com/office/drawing/2014/main" id="{20481719-3A53-7307-FBDA-3A2BCBAE1796}"/>
              </a:ext>
            </a:extLst>
          </p:cNvPr>
          <p:cNvSpPr/>
          <p:nvPr/>
        </p:nvSpPr>
        <p:spPr>
          <a:xfrm>
            <a:off x="540965" y="287360"/>
            <a:ext cx="11125331" cy="702052"/>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l" defTabSz="685800" rtl="0" eaLnBrk="1" fontAlgn="auto" latinLnBrk="0" hangingPunct="1">
              <a:lnSpc>
                <a:spcPct val="100000"/>
              </a:lnSpc>
              <a:spcBef>
                <a:spcPts val="30"/>
              </a:spcBef>
              <a:spcAft>
                <a:spcPts val="0"/>
              </a:spcAft>
              <a:buClrTx/>
              <a:buSzTx/>
              <a:buFontTx/>
              <a:buNone/>
              <a:tabLst/>
              <a:defRPr/>
            </a:pPr>
            <a:r>
              <a:rPr lang="en-US" sz="2800" b="1">
                <a:solidFill>
                  <a:prstClr val="white"/>
                </a:solidFill>
                <a:latin typeface="Trebuchet MS"/>
                <a:cs typeface="Trebuchet MS"/>
                <a:sym typeface="Trebuchet MS"/>
              </a:rPr>
              <a:t>     On Aramco’s Radar</a:t>
            </a:r>
            <a:endParaRPr kumimoji="0" lang="en-US" sz="2800" b="1" i="0" u="none" strike="noStrike" kern="1200" cap="none" spc="0" normalizeH="0" baseline="0" noProof="0">
              <a:ln>
                <a:noFill/>
              </a:ln>
              <a:solidFill>
                <a:prstClr val="white"/>
              </a:solidFill>
              <a:effectLst/>
              <a:uLnTx/>
              <a:uFillTx/>
              <a:latin typeface="Trebuchet MS"/>
              <a:ea typeface="+mn-ea"/>
              <a:cs typeface="Trebuchet MS"/>
              <a:sym typeface="Trebuchet MS"/>
            </a:endParaRPr>
          </a:p>
        </p:txBody>
      </p:sp>
      <p:sp>
        <p:nvSpPr>
          <p:cNvPr id="19" name="TextBox 18">
            <a:extLst>
              <a:ext uri="{FF2B5EF4-FFF2-40B4-BE49-F238E27FC236}">
                <a16:creationId xmlns:a16="http://schemas.microsoft.com/office/drawing/2014/main" id="{23CB3333-B5B0-21FC-600E-33D903F2708F}"/>
              </a:ext>
            </a:extLst>
          </p:cNvPr>
          <p:cNvSpPr txBox="1"/>
          <p:nvPr/>
        </p:nvSpPr>
        <p:spPr>
          <a:xfrm>
            <a:off x="632790" y="1087419"/>
            <a:ext cx="350547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FIFA World Cup</a:t>
            </a:r>
          </a:p>
        </p:txBody>
      </p:sp>
      <p:sp>
        <p:nvSpPr>
          <p:cNvPr id="20" name="TextBox 19">
            <a:extLst>
              <a:ext uri="{FF2B5EF4-FFF2-40B4-BE49-F238E27FC236}">
                <a16:creationId xmlns:a16="http://schemas.microsoft.com/office/drawing/2014/main" id="{CF1CEB4B-9215-7C00-9551-3590C9747B3F}"/>
              </a:ext>
            </a:extLst>
          </p:cNvPr>
          <p:cNvSpPr txBox="1"/>
          <p:nvPr/>
        </p:nvSpPr>
        <p:spPr>
          <a:xfrm>
            <a:off x="601695" y="2641941"/>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39" name="TextBox 38">
            <a:extLst>
              <a:ext uri="{FF2B5EF4-FFF2-40B4-BE49-F238E27FC236}">
                <a16:creationId xmlns:a16="http://schemas.microsoft.com/office/drawing/2014/main" id="{B05D1F82-2205-D5AD-A106-64D37B09B97E}"/>
              </a:ext>
            </a:extLst>
          </p:cNvPr>
          <p:cNvSpPr txBox="1"/>
          <p:nvPr/>
        </p:nvSpPr>
        <p:spPr>
          <a:xfrm>
            <a:off x="665677" y="4806076"/>
            <a:ext cx="3330153"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40" name="TextBox 39">
            <a:extLst>
              <a:ext uri="{FF2B5EF4-FFF2-40B4-BE49-F238E27FC236}">
                <a16:creationId xmlns:a16="http://schemas.microsoft.com/office/drawing/2014/main" id="{91E97ADC-1826-C1C0-644D-CAEA197A5FF8}"/>
              </a:ext>
            </a:extLst>
          </p:cNvPr>
          <p:cNvSpPr txBox="1"/>
          <p:nvPr/>
        </p:nvSpPr>
        <p:spPr>
          <a:xfrm>
            <a:off x="659836" y="5278152"/>
            <a:ext cx="3614655" cy="900246"/>
          </a:xfrm>
          <a:prstGeom prst="rect">
            <a:avLst/>
          </a:prstGeom>
          <a:noFill/>
        </p:spPr>
        <p:txBody>
          <a:bodyPr wrap="square">
            <a:spAutoFit/>
          </a:bodyPr>
          <a:lstStyle/>
          <a:p>
            <a:endParaRPr lang="en-US" sz="1050">
              <a:solidFill>
                <a:srgbClr val="676A6E"/>
              </a:solidFill>
              <a:latin typeface="Trebuchet MS"/>
            </a:endParaRPr>
          </a:p>
          <a:p>
            <a:pPr marL="171450" indent="-171450">
              <a:buFont typeface="Arial" panose="020B0604020202020204" pitchFamily="34" charset="0"/>
              <a:buChar char="•"/>
            </a:pPr>
            <a:r>
              <a:rPr lang="en-US" sz="1050" b="1">
                <a:solidFill>
                  <a:srgbClr val="676A6E"/>
                </a:solidFill>
                <a:latin typeface="Trebuchet MS"/>
              </a:rPr>
              <a:t>Monitor Continuously: </a:t>
            </a:r>
            <a:r>
              <a:rPr lang="en-US" sz="1050">
                <a:solidFill>
                  <a:srgbClr val="676A6E"/>
                </a:solidFill>
                <a:latin typeface="Trebuchet MS"/>
              </a:rPr>
              <a:t>Keep updated on FIFA matters. Any financial news has the potential to spillover into greater scrutiny of the entire ecosystem including sponsors. </a:t>
            </a:r>
          </a:p>
        </p:txBody>
      </p:sp>
      <p:sp>
        <p:nvSpPr>
          <p:cNvPr id="82" name="Oval 81">
            <a:extLst>
              <a:ext uri="{FF2B5EF4-FFF2-40B4-BE49-F238E27FC236}">
                <a16:creationId xmlns:a16="http://schemas.microsoft.com/office/drawing/2014/main" id="{5559D0FE-E5D2-6111-7E5F-DED4C8DDE611}"/>
              </a:ext>
            </a:extLst>
          </p:cNvPr>
          <p:cNvSpPr/>
          <p:nvPr/>
        </p:nvSpPr>
        <p:spPr>
          <a:xfrm>
            <a:off x="4245888" y="109483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2</a:t>
            </a:r>
          </a:p>
        </p:txBody>
      </p:sp>
      <p:sp>
        <p:nvSpPr>
          <p:cNvPr id="83" name="TextBox 82">
            <a:extLst>
              <a:ext uri="{FF2B5EF4-FFF2-40B4-BE49-F238E27FC236}">
                <a16:creationId xmlns:a16="http://schemas.microsoft.com/office/drawing/2014/main" id="{F7113802-C24E-6965-D00E-C46E602D57E6}"/>
              </a:ext>
            </a:extLst>
          </p:cNvPr>
          <p:cNvSpPr txBox="1"/>
          <p:nvPr/>
        </p:nvSpPr>
        <p:spPr>
          <a:xfrm>
            <a:off x="4471976" y="1291987"/>
            <a:ext cx="3535212" cy="1061829"/>
          </a:xfrm>
          <a:prstGeom prst="rect">
            <a:avLst/>
          </a:prstGeom>
          <a:noFill/>
        </p:spPr>
        <p:txBody>
          <a:bodyPr wrap="square">
            <a:spAutoFit/>
          </a:bodyPr>
          <a:lstStyle/>
          <a:p>
            <a:pPr algn="l"/>
            <a:r>
              <a:rPr lang="en-US" sz="1050">
                <a:solidFill>
                  <a:srgbClr val="676A6E"/>
                </a:solidFill>
                <a:latin typeface="Trebuchet MS"/>
              </a:rPr>
              <a:t>Saudi Aramco navigates various international dynamics, from oil price hikes and refinery expansions in Bangladesh (</a:t>
            </a:r>
            <a:r>
              <a:rPr lang="en-US" sz="1050" i="1">
                <a:solidFill>
                  <a:srgbClr val="FF0000"/>
                </a:solidFill>
                <a:latin typeface="Trebuchet MS"/>
              </a:rPr>
              <a:t>inaccurate report) </a:t>
            </a:r>
            <a:r>
              <a:rPr lang="en-US" sz="1050">
                <a:solidFill>
                  <a:srgbClr val="676A6E"/>
                </a:solidFill>
                <a:latin typeface="Trebuchet MS"/>
              </a:rPr>
              <a:t>to strategic market adjustments amid global regulatory and economic changes. These efforts reflect Aramco's adaptability in a fluctuating energy landscape.</a:t>
            </a:r>
          </a:p>
        </p:txBody>
      </p:sp>
      <p:sp>
        <p:nvSpPr>
          <p:cNvPr id="84" name="TextBox 83">
            <a:extLst>
              <a:ext uri="{FF2B5EF4-FFF2-40B4-BE49-F238E27FC236}">
                <a16:creationId xmlns:a16="http://schemas.microsoft.com/office/drawing/2014/main" id="{46B56576-BF25-66F5-B75F-D3F9965CE718}"/>
              </a:ext>
            </a:extLst>
          </p:cNvPr>
          <p:cNvSpPr txBox="1"/>
          <p:nvPr/>
        </p:nvSpPr>
        <p:spPr>
          <a:xfrm>
            <a:off x="4401417" y="1091437"/>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Economy &amp; Business</a:t>
            </a:r>
          </a:p>
        </p:txBody>
      </p:sp>
      <p:sp>
        <p:nvSpPr>
          <p:cNvPr id="89" name="TextBox 88">
            <a:extLst>
              <a:ext uri="{FF2B5EF4-FFF2-40B4-BE49-F238E27FC236}">
                <a16:creationId xmlns:a16="http://schemas.microsoft.com/office/drawing/2014/main" id="{F75F9BAB-57CF-FE91-9421-E37429447D68}"/>
              </a:ext>
            </a:extLst>
          </p:cNvPr>
          <p:cNvSpPr txBox="1"/>
          <p:nvPr/>
        </p:nvSpPr>
        <p:spPr>
          <a:xfrm>
            <a:off x="4401416" y="2972956"/>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97" name="TextBox 96">
            <a:extLst>
              <a:ext uri="{FF2B5EF4-FFF2-40B4-BE49-F238E27FC236}">
                <a16:creationId xmlns:a16="http://schemas.microsoft.com/office/drawing/2014/main" id="{1EA75BB3-754E-831D-EFBE-E31EF2ECA52D}"/>
              </a:ext>
            </a:extLst>
          </p:cNvPr>
          <p:cNvSpPr txBox="1"/>
          <p:nvPr/>
        </p:nvSpPr>
        <p:spPr>
          <a:xfrm>
            <a:off x="4486968" y="4796363"/>
            <a:ext cx="3440399"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98" name="TextBox 97">
            <a:extLst>
              <a:ext uri="{FF2B5EF4-FFF2-40B4-BE49-F238E27FC236}">
                <a16:creationId xmlns:a16="http://schemas.microsoft.com/office/drawing/2014/main" id="{7F23E864-A24D-E43F-6CCD-D9E551FBF81A}"/>
              </a:ext>
            </a:extLst>
          </p:cNvPr>
          <p:cNvSpPr txBox="1"/>
          <p:nvPr/>
        </p:nvSpPr>
        <p:spPr>
          <a:xfrm>
            <a:off x="4486968" y="5179624"/>
            <a:ext cx="3510885" cy="1223412"/>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Ensure Stability: </a:t>
            </a:r>
            <a:r>
              <a:rPr lang="en-US" sz="1050">
                <a:solidFill>
                  <a:srgbClr val="676A6E"/>
                </a:solidFill>
                <a:latin typeface="Trebuchet MS"/>
              </a:rPr>
              <a:t>Communicate Aramco's stable supply chain strategies to reassure partners amidst market changes.</a:t>
            </a:r>
          </a:p>
          <a:p>
            <a:pPr marL="171450" indent="-171450" algn="l">
              <a:buFont typeface="Arial" panose="020B0604020202020204" pitchFamily="34" charset="0"/>
              <a:buChar char="•"/>
            </a:pPr>
            <a:r>
              <a:rPr lang="en-US" sz="1050" b="1">
                <a:solidFill>
                  <a:srgbClr val="676A6E"/>
                </a:solidFill>
                <a:latin typeface="Trebuchet MS"/>
              </a:rPr>
              <a:t>Reactive Statement : </a:t>
            </a:r>
            <a:r>
              <a:rPr lang="en-US" sz="1050">
                <a:solidFill>
                  <a:srgbClr val="676A6E"/>
                </a:solidFill>
                <a:latin typeface="Trebuchet MS"/>
              </a:rPr>
              <a:t>Do not proactively comment on Bangladesh story. But if asked, either decline to comment (speculative) or emphasize that the story is inaccurate. </a:t>
            </a:r>
          </a:p>
        </p:txBody>
      </p:sp>
      <p:sp>
        <p:nvSpPr>
          <p:cNvPr id="100" name="Oval 99">
            <a:extLst>
              <a:ext uri="{FF2B5EF4-FFF2-40B4-BE49-F238E27FC236}">
                <a16:creationId xmlns:a16="http://schemas.microsoft.com/office/drawing/2014/main" id="{6CCE492A-8CF7-C4F5-D6C4-C187FB73CD01}"/>
              </a:ext>
            </a:extLst>
          </p:cNvPr>
          <p:cNvSpPr/>
          <p:nvPr/>
        </p:nvSpPr>
        <p:spPr>
          <a:xfrm>
            <a:off x="8083069" y="1088894"/>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3</a:t>
            </a:r>
          </a:p>
        </p:txBody>
      </p:sp>
      <p:sp>
        <p:nvSpPr>
          <p:cNvPr id="101" name="TextBox 100">
            <a:extLst>
              <a:ext uri="{FF2B5EF4-FFF2-40B4-BE49-F238E27FC236}">
                <a16:creationId xmlns:a16="http://schemas.microsoft.com/office/drawing/2014/main" id="{E5134D1E-42B1-386C-ED80-AB46B91D0CD3}"/>
              </a:ext>
            </a:extLst>
          </p:cNvPr>
          <p:cNvSpPr txBox="1"/>
          <p:nvPr/>
        </p:nvSpPr>
        <p:spPr>
          <a:xfrm>
            <a:off x="8300970" y="1359593"/>
            <a:ext cx="3411935" cy="900246"/>
          </a:xfrm>
          <a:prstGeom prst="rect">
            <a:avLst/>
          </a:prstGeom>
          <a:noFill/>
        </p:spPr>
        <p:txBody>
          <a:bodyPr wrap="square" lIns="91440" tIns="45720" rIns="91440" bIns="45720" anchor="t">
            <a:spAutoFit/>
          </a:bodyPr>
          <a:lstStyle/>
          <a:p>
            <a:r>
              <a:rPr lang="en-US" sz="1050">
                <a:solidFill>
                  <a:srgbClr val="676A6E"/>
                </a:solidFill>
                <a:latin typeface="Trebuchet MS"/>
              </a:rPr>
              <a:t>Aramco navigates evolving markets with strategic funding and diversification, aligning with Vision 2030 to enhance infrastructure, innovation, and investment appeal, despite economic fluctuations and government borrowing efforts in Saudi Arabia.</a:t>
            </a:r>
          </a:p>
        </p:txBody>
      </p:sp>
      <p:sp>
        <p:nvSpPr>
          <p:cNvPr id="102" name="TextBox 101">
            <a:extLst>
              <a:ext uri="{FF2B5EF4-FFF2-40B4-BE49-F238E27FC236}">
                <a16:creationId xmlns:a16="http://schemas.microsoft.com/office/drawing/2014/main" id="{97C4375C-05D1-C80C-C634-D27C3CA6A9C1}"/>
              </a:ext>
            </a:extLst>
          </p:cNvPr>
          <p:cNvSpPr txBox="1"/>
          <p:nvPr/>
        </p:nvSpPr>
        <p:spPr>
          <a:xfrm>
            <a:off x="8238598" y="1085494"/>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Saudi Market Dynamics</a:t>
            </a:r>
          </a:p>
        </p:txBody>
      </p:sp>
      <p:sp>
        <p:nvSpPr>
          <p:cNvPr id="107" name="TextBox 106">
            <a:extLst>
              <a:ext uri="{FF2B5EF4-FFF2-40B4-BE49-F238E27FC236}">
                <a16:creationId xmlns:a16="http://schemas.microsoft.com/office/drawing/2014/main" id="{A7D470EF-A73E-883D-7C9E-E87EE02F6233}"/>
              </a:ext>
            </a:extLst>
          </p:cNvPr>
          <p:cNvSpPr txBox="1"/>
          <p:nvPr/>
        </p:nvSpPr>
        <p:spPr>
          <a:xfrm>
            <a:off x="8266414" y="3151443"/>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116" name="TextBox 115">
            <a:extLst>
              <a:ext uri="{FF2B5EF4-FFF2-40B4-BE49-F238E27FC236}">
                <a16:creationId xmlns:a16="http://schemas.microsoft.com/office/drawing/2014/main" id="{77D405A5-B282-0C2E-5819-A063CB5B7BB5}"/>
              </a:ext>
            </a:extLst>
          </p:cNvPr>
          <p:cNvSpPr txBox="1"/>
          <p:nvPr/>
        </p:nvSpPr>
        <p:spPr>
          <a:xfrm>
            <a:off x="8303678" y="5078012"/>
            <a:ext cx="3381863" cy="1384995"/>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Communicate Stability: </a:t>
            </a:r>
            <a:r>
              <a:rPr lang="en-US" sz="1050">
                <a:solidFill>
                  <a:srgbClr val="676A6E"/>
                </a:solidFill>
                <a:latin typeface="Trebuchet MS"/>
              </a:rPr>
              <a:t>Emphasize Aramco’s stable financial strategies </a:t>
            </a:r>
          </a:p>
          <a:p>
            <a:pPr marL="171450" indent="-171450" algn="l">
              <a:buFont typeface="Arial" panose="020B0604020202020204" pitchFamily="34" charset="0"/>
              <a:buChar char="•"/>
            </a:pPr>
            <a:r>
              <a:rPr lang="en-US" sz="1050" b="1">
                <a:solidFill>
                  <a:srgbClr val="676A6E"/>
                </a:solidFill>
                <a:latin typeface="Trebuchet MS"/>
              </a:rPr>
              <a:t>Highlight Innovation: </a:t>
            </a:r>
            <a:r>
              <a:rPr lang="en-US" sz="1050">
                <a:solidFill>
                  <a:srgbClr val="676A6E"/>
                </a:solidFill>
                <a:latin typeface="Trebuchet MS"/>
              </a:rPr>
              <a:t>Showcase investments in innovation, enhancing Aramco's role as a leader in economic transformation.</a:t>
            </a:r>
          </a:p>
          <a:p>
            <a:pPr marL="171450" indent="-171450" algn="l">
              <a:buFont typeface="Arial" panose="020B0604020202020204" pitchFamily="34" charset="0"/>
              <a:buChar char="•"/>
            </a:pPr>
            <a:r>
              <a:rPr lang="en-US" sz="1050" b="1">
                <a:solidFill>
                  <a:srgbClr val="676A6E"/>
                </a:solidFill>
                <a:latin typeface="Trebuchet MS"/>
              </a:rPr>
              <a:t>Engage Strategically: </a:t>
            </a:r>
            <a:r>
              <a:rPr lang="en-US" sz="1050">
                <a:solidFill>
                  <a:srgbClr val="676A6E"/>
                </a:solidFill>
                <a:latin typeface="Trebuchet MS"/>
              </a:rPr>
              <a:t>Emphasize strong partnerships and investor relations to support financial growth and market confidence.</a:t>
            </a:r>
          </a:p>
        </p:txBody>
      </p:sp>
      <p:pic>
        <p:nvPicPr>
          <p:cNvPr id="11" name="Graphic 10" descr="Satellite dish">
            <a:extLst>
              <a:ext uri="{FF2B5EF4-FFF2-40B4-BE49-F238E27FC236}">
                <a16:creationId xmlns:a16="http://schemas.microsoft.com/office/drawing/2014/main" id="{D8C0617D-DCBE-7613-107E-47834C6743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0964" y="384799"/>
            <a:ext cx="547171" cy="547171"/>
          </a:xfrm>
          <a:prstGeom prst="rect">
            <a:avLst/>
          </a:prstGeom>
        </p:spPr>
      </p:pic>
      <p:sp>
        <p:nvSpPr>
          <p:cNvPr id="34" name="TextBox 33">
            <a:extLst>
              <a:ext uri="{FF2B5EF4-FFF2-40B4-BE49-F238E27FC236}">
                <a16:creationId xmlns:a16="http://schemas.microsoft.com/office/drawing/2014/main" id="{CD1BF2B1-ED9C-8FD3-B6E7-7EA98AD56100}"/>
              </a:ext>
            </a:extLst>
          </p:cNvPr>
          <p:cNvSpPr txBox="1"/>
          <p:nvPr/>
        </p:nvSpPr>
        <p:spPr>
          <a:xfrm>
            <a:off x="702396" y="3120751"/>
            <a:ext cx="3465220" cy="1384995"/>
          </a:xfrm>
          <a:prstGeom prst="rect">
            <a:avLst/>
          </a:prstGeom>
          <a:noFill/>
        </p:spPr>
        <p:txBody>
          <a:bodyPr wrap="square">
            <a:spAutoFit/>
          </a:bodyPr>
          <a:lstStyle/>
          <a:p>
            <a:pPr marL="171450" indent="-171450">
              <a:buFont typeface="Arial" panose="020B0604020202020204" pitchFamily="34" charset="0"/>
              <a:buChar char="•"/>
            </a:pPr>
            <a:r>
              <a:rPr lang="en-US" sz="1050" b="1">
                <a:solidFill>
                  <a:srgbClr val="676A6E"/>
                </a:solidFill>
                <a:latin typeface="Trebuchet MS"/>
              </a:rPr>
              <a:t>Negative Perception: </a:t>
            </a:r>
            <a:r>
              <a:rPr lang="en-US" sz="1050">
                <a:solidFill>
                  <a:srgbClr val="676A6E"/>
                </a:solidFill>
                <a:latin typeface="Trebuchet MS"/>
              </a:rPr>
              <a:t>The non-payment by Al-</a:t>
            </a:r>
            <a:r>
              <a:rPr lang="en-US" sz="1050" err="1">
                <a:solidFill>
                  <a:srgbClr val="676A6E"/>
                </a:solidFill>
                <a:latin typeface="Trebuchet MS"/>
              </a:rPr>
              <a:t>Orobah</a:t>
            </a:r>
            <a:r>
              <a:rPr lang="en-US" sz="1050">
                <a:solidFill>
                  <a:srgbClr val="676A6E"/>
                </a:solidFill>
                <a:latin typeface="Trebuchet MS"/>
              </a:rPr>
              <a:t> may cast a shadow over Saudi financial practices and governance.</a:t>
            </a:r>
          </a:p>
          <a:p>
            <a:pPr marL="171450" indent="-171450">
              <a:buFont typeface="Arial" panose="020B0604020202020204" pitchFamily="34" charset="0"/>
              <a:buChar char="•"/>
            </a:pPr>
            <a:endParaRPr lang="en-US" sz="1050">
              <a:solidFill>
                <a:srgbClr val="676A6E"/>
              </a:solidFill>
              <a:latin typeface="Trebuchet MS"/>
            </a:endParaRPr>
          </a:p>
          <a:p>
            <a:pPr marL="171450" indent="-171450">
              <a:buFont typeface="Arial" panose="020B0604020202020204" pitchFamily="34" charset="0"/>
              <a:buChar char="•"/>
            </a:pPr>
            <a:r>
              <a:rPr lang="en-US" sz="1050" b="1">
                <a:solidFill>
                  <a:srgbClr val="676A6E"/>
                </a:solidFill>
                <a:latin typeface="Trebuchet MS"/>
              </a:rPr>
              <a:t>Reputation Risk: </a:t>
            </a:r>
            <a:r>
              <a:rPr lang="en-US" sz="1050">
                <a:solidFill>
                  <a:srgbClr val="676A6E"/>
                </a:solidFill>
                <a:latin typeface="Trebuchet MS"/>
              </a:rPr>
              <a:t>Issues could precipitate scrutiny of Saudi business dealings, potentially influencing international trust and investment behaviors.</a:t>
            </a:r>
          </a:p>
          <a:p>
            <a:endParaRPr lang="en-US" sz="1050">
              <a:solidFill>
                <a:srgbClr val="676A6E"/>
              </a:solidFill>
              <a:latin typeface="Trebuchet MS"/>
            </a:endParaRPr>
          </a:p>
        </p:txBody>
      </p:sp>
      <p:sp>
        <p:nvSpPr>
          <p:cNvPr id="50" name="TextBox 49">
            <a:extLst>
              <a:ext uri="{FF2B5EF4-FFF2-40B4-BE49-F238E27FC236}">
                <a16:creationId xmlns:a16="http://schemas.microsoft.com/office/drawing/2014/main" id="{EE854525-5493-33B0-AE7E-1D40FD0F8448}"/>
              </a:ext>
            </a:extLst>
          </p:cNvPr>
          <p:cNvSpPr txBox="1"/>
          <p:nvPr/>
        </p:nvSpPr>
        <p:spPr>
          <a:xfrm>
            <a:off x="4419771" y="3453661"/>
            <a:ext cx="3539650" cy="1061829"/>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Market Dynamics: </a:t>
            </a:r>
            <a:r>
              <a:rPr lang="en-US" sz="1050">
                <a:solidFill>
                  <a:srgbClr val="676A6E"/>
                </a:solidFill>
                <a:latin typeface="Trebuchet MS"/>
              </a:rPr>
              <a:t>Global oil markets face volatile conditions due to price adjustments, regulatory challenges, and geopolitical tensions.</a:t>
            </a:r>
          </a:p>
          <a:p>
            <a:pPr marL="171450" indent="-171450" algn="l">
              <a:buFont typeface="Arial" panose="020B0604020202020204" pitchFamily="34" charset="0"/>
              <a:buChar char="•"/>
            </a:pPr>
            <a:r>
              <a:rPr lang="en-US" sz="1050" b="1">
                <a:solidFill>
                  <a:srgbClr val="676A6E"/>
                </a:solidFill>
                <a:latin typeface="Trebuchet MS"/>
              </a:rPr>
              <a:t>Economic Complexity: </a:t>
            </a:r>
            <a:r>
              <a:rPr lang="en-US" sz="1050">
                <a:solidFill>
                  <a:srgbClr val="676A6E"/>
                </a:solidFill>
                <a:latin typeface="Trebuchet MS"/>
              </a:rPr>
              <a:t>Rising inflation and potential tariffs introduce uncertainties impacting oil demand and pricing strategies.</a:t>
            </a:r>
          </a:p>
        </p:txBody>
      </p:sp>
      <p:sp>
        <p:nvSpPr>
          <p:cNvPr id="55" name="TextBox 54">
            <a:extLst>
              <a:ext uri="{FF2B5EF4-FFF2-40B4-BE49-F238E27FC236}">
                <a16:creationId xmlns:a16="http://schemas.microsoft.com/office/drawing/2014/main" id="{32009324-F4F4-E3BA-F440-0FF9A9831195}"/>
              </a:ext>
            </a:extLst>
          </p:cNvPr>
          <p:cNvSpPr txBox="1"/>
          <p:nvPr/>
        </p:nvSpPr>
        <p:spPr>
          <a:xfrm>
            <a:off x="8207102" y="3391291"/>
            <a:ext cx="3539652" cy="1384995"/>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Economic Volatility : </a:t>
            </a:r>
            <a:r>
              <a:rPr lang="en-US" sz="1050">
                <a:solidFill>
                  <a:srgbClr val="676A6E"/>
                </a:solidFill>
                <a:latin typeface="Trebuchet MS"/>
              </a:rPr>
              <a:t>Debt and bond market dynamics impact funding strategies and capital-raising efforts.</a:t>
            </a:r>
          </a:p>
          <a:p>
            <a:pPr marL="171450" indent="-171450" algn="l">
              <a:buFont typeface="Arial" panose="020B0604020202020204" pitchFamily="34" charset="0"/>
              <a:buChar char="•"/>
            </a:pPr>
            <a:r>
              <a:rPr lang="en-US" sz="1050" b="1">
                <a:solidFill>
                  <a:srgbClr val="676A6E"/>
                </a:solidFill>
                <a:latin typeface="Trebuchet MS"/>
              </a:rPr>
              <a:t>Strategic Alignment: </a:t>
            </a:r>
            <a:r>
              <a:rPr lang="en-US" sz="1050">
                <a:solidFill>
                  <a:srgbClr val="676A6E"/>
                </a:solidFill>
                <a:latin typeface="Trebuchet MS"/>
              </a:rPr>
              <a:t>Aramco's involvement in Vision 2030 projects is crucial amidst national borrowing.</a:t>
            </a:r>
          </a:p>
          <a:p>
            <a:pPr marL="171450" indent="-171450" algn="l">
              <a:buFont typeface="Arial" panose="020B0604020202020204" pitchFamily="34" charset="0"/>
              <a:buChar char="•"/>
            </a:pPr>
            <a:r>
              <a:rPr lang="en-US" sz="1050" b="1">
                <a:solidFill>
                  <a:srgbClr val="676A6E"/>
                </a:solidFill>
                <a:latin typeface="Trebuchet MS"/>
              </a:rPr>
              <a:t>Innovation Drive: </a:t>
            </a:r>
            <a:r>
              <a:rPr lang="en-US" sz="1050">
                <a:solidFill>
                  <a:srgbClr val="676A6E"/>
                </a:solidFill>
                <a:latin typeface="Trebuchet MS"/>
              </a:rPr>
              <a:t>Investment in technology startups underscores diversification and reputation management.</a:t>
            </a:r>
          </a:p>
        </p:txBody>
      </p:sp>
      <p:pic>
        <p:nvPicPr>
          <p:cNvPr id="14" name="Picture 13" descr="A red text on a black background&#10;&#10;Description automatically generated">
            <a:hlinkClick r:id="rId12"/>
            <a:extLst>
              <a:ext uri="{FF2B5EF4-FFF2-40B4-BE49-F238E27FC236}">
                <a16:creationId xmlns:a16="http://schemas.microsoft.com/office/drawing/2014/main" id="{66C1B3A1-B93D-F5A2-D845-3D6534B08F85}"/>
              </a:ext>
            </a:extLst>
          </p:cNvPr>
          <p:cNvPicPr>
            <a:picLocks noChangeAspect="1"/>
          </p:cNvPicPr>
          <p:nvPr/>
        </p:nvPicPr>
        <p:blipFill>
          <a:blip r:embed="rId13">
            <a:extLst>
              <a:ext uri="{28A0092B-C50C-407E-A947-70E740481C1C}">
                <a14:useLocalDpi xmlns:a14="http://schemas.microsoft.com/office/drawing/2010/main" val="0"/>
              </a:ext>
            </a:extLst>
          </a:blip>
          <a:srcRect b="55338"/>
          <a:stretch/>
        </p:blipFill>
        <p:spPr>
          <a:xfrm>
            <a:off x="1378148" y="2184887"/>
            <a:ext cx="1024160" cy="292851"/>
          </a:xfrm>
          <a:prstGeom prst="rect">
            <a:avLst/>
          </a:prstGeom>
        </p:spPr>
      </p:pic>
      <p:pic>
        <p:nvPicPr>
          <p:cNvPr id="18" name="Picture 17">
            <a:hlinkClick r:id="rId14"/>
            <a:extLst>
              <a:ext uri="{FF2B5EF4-FFF2-40B4-BE49-F238E27FC236}">
                <a16:creationId xmlns:a16="http://schemas.microsoft.com/office/drawing/2014/main" id="{22FD91C8-550C-6947-4D33-801A0BF62120}"/>
              </a:ext>
            </a:extLst>
          </p:cNvPr>
          <p:cNvPicPr>
            <a:picLocks noChangeAspect="1"/>
          </p:cNvPicPr>
          <p:nvPr/>
        </p:nvPicPr>
        <p:blipFill>
          <a:blip r:embed="rId15"/>
          <a:stretch>
            <a:fillRect/>
          </a:stretch>
        </p:blipFill>
        <p:spPr>
          <a:xfrm>
            <a:off x="2553154" y="2182917"/>
            <a:ext cx="836494" cy="296430"/>
          </a:xfrm>
          <a:prstGeom prst="rect">
            <a:avLst/>
          </a:prstGeom>
        </p:spPr>
      </p:pic>
      <p:pic>
        <p:nvPicPr>
          <p:cNvPr id="23" name="Picture 22" descr="A black letter on a black background&#10;&#10;Description automatically generated">
            <a:hlinkClick r:id="rId16"/>
            <a:extLst>
              <a:ext uri="{FF2B5EF4-FFF2-40B4-BE49-F238E27FC236}">
                <a16:creationId xmlns:a16="http://schemas.microsoft.com/office/drawing/2014/main" id="{7E6E122D-21A0-E63C-B418-2E5CF90AA10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23955" y="2380913"/>
            <a:ext cx="1078636" cy="217413"/>
          </a:xfrm>
          <a:prstGeom prst="rect">
            <a:avLst/>
          </a:prstGeom>
        </p:spPr>
      </p:pic>
      <p:pic>
        <p:nvPicPr>
          <p:cNvPr id="27" name="Graphic 26">
            <a:hlinkClick r:id="rId18"/>
            <a:extLst>
              <a:ext uri="{FF2B5EF4-FFF2-40B4-BE49-F238E27FC236}">
                <a16:creationId xmlns:a16="http://schemas.microsoft.com/office/drawing/2014/main" id="{D8A0E85C-0CD1-091D-EA17-BF4F0FA3467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91157" y="2401346"/>
            <a:ext cx="1140661" cy="166116"/>
          </a:xfrm>
          <a:prstGeom prst="rect">
            <a:avLst/>
          </a:prstGeom>
        </p:spPr>
      </p:pic>
      <p:pic>
        <p:nvPicPr>
          <p:cNvPr id="29" name="Picture 28" descr="A close up of a logo&#10;&#10;Description automatically generated">
            <a:hlinkClick r:id="rId21"/>
            <a:extLst>
              <a:ext uri="{FF2B5EF4-FFF2-40B4-BE49-F238E27FC236}">
                <a16:creationId xmlns:a16="http://schemas.microsoft.com/office/drawing/2014/main" id="{A4759F50-0D62-CC8E-644D-AA7F02EA635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14044" y="2377151"/>
            <a:ext cx="1013324" cy="207271"/>
          </a:xfrm>
          <a:prstGeom prst="rect">
            <a:avLst/>
          </a:prstGeom>
        </p:spPr>
      </p:pic>
      <p:pic>
        <p:nvPicPr>
          <p:cNvPr id="46" name="Picture 45" descr="A black letter on a black background&#10;&#10;Description automatically generated">
            <a:hlinkClick r:id="rId23"/>
            <a:extLst>
              <a:ext uri="{FF2B5EF4-FFF2-40B4-BE49-F238E27FC236}">
                <a16:creationId xmlns:a16="http://schemas.microsoft.com/office/drawing/2014/main" id="{F75C5DA3-0F0F-4D97-CF7A-931BC694BE3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77571" y="2658720"/>
            <a:ext cx="1078636" cy="217413"/>
          </a:xfrm>
          <a:prstGeom prst="rect">
            <a:avLst/>
          </a:prstGeom>
        </p:spPr>
      </p:pic>
      <p:pic>
        <p:nvPicPr>
          <p:cNvPr id="49" name="Graphic 48">
            <a:hlinkClick r:id="rId24"/>
            <a:extLst>
              <a:ext uri="{FF2B5EF4-FFF2-40B4-BE49-F238E27FC236}">
                <a16:creationId xmlns:a16="http://schemas.microsoft.com/office/drawing/2014/main" id="{27F2AB6F-120A-A39D-172A-96DDA636FA8E}"/>
              </a:ext>
            </a:extLst>
          </p:cNvPr>
          <p:cNvPicPr>
            <a:picLocks noChangeAspect="1"/>
          </p:cNvPicPr>
          <p:nvPr/>
        </p:nvPicPr>
        <p:blipFill>
          <a:blip r:embed="rId25">
            <a:extLst>
              <a:ext uri="{96DAC541-7B7A-43D3-8B79-37D633B846F1}">
                <asvg:svgBlip xmlns:asvg="http://schemas.microsoft.com/office/drawing/2016/SVG/main" r:embed="rId26"/>
              </a:ext>
            </a:extLst>
          </a:blip>
          <a:srcRect l="4207" t="41775" r="4246" b="42183"/>
          <a:stretch/>
        </p:blipFill>
        <p:spPr>
          <a:xfrm>
            <a:off x="6200330" y="2668026"/>
            <a:ext cx="1427428" cy="250123"/>
          </a:xfrm>
          <a:prstGeom prst="rect">
            <a:avLst/>
          </a:prstGeom>
        </p:spPr>
      </p:pic>
      <p:pic>
        <p:nvPicPr>
          <p:cNvPr id="51" name="Graphic 50">
            <a:hlinkClick r:id="rId27"/>
            <a:extLst>
              <a:ext uri="{FF2B5EF4-FFF2-40B4-BE49-F238E27FC236}">
                <a16:creationId xmlns:a16="http://schemas.microsoft.com/office/drawing/2014/main" id="{5D10C290-549E-40AA-83DF-D65930213A9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00970" y="2423480"/>
            <a:ext cx="1104287" cy="160818"/>
          </a:xfrm>
          <a:prstGeom prst="rect">
            <a:avLst/>
          </a:prstGeom>
        </p:spPr>
      </p:pic>
      <p:pic>
        <p:nvPicPr>
          <p:cNvPr id="53" name="Graphic 52">
            <a:hlinkClick r:id="rId28"/>
            <a:extLst>
              <a:ext uri="{FF2B5EF4-FFF2-40B4-BE49-F238E27FC236}">
                <a16:creationId xmlns:a16="http://schemas.microsoft.com/office/drawing/2014/main" id="{EB33B137-08FD-71F8-7BE2-96E6F468B41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255672" y="2679664"/>
            <a:ext cx="1142242" cy="289427"/>
          </a:xfrm>
          <a:prstGeom prst="rect">
            <a:avLst/>
          </a:prstGeom>
        </p:spPr>
      </p:pic>
      <p:pic>
        <p:nvPicPr>
          <p:cNvPr id="56" name="Picture 55" descr="Orange and black text on a black background&#10;&#10;Description automatically generated">
            <a:hlinkClick r:id="rId31"/>
            <a:extLst>
              <a:ext uri="{FF2B5EF4-FFF2-40B4-BE49-F238E27FC236}">
                <a16:creationId xmlns:a16="http://schemas.microsoft.com/office/drawing/2014/main" id="{2BE52E3B-589E-B74D-9FF1-90BCA296A212}"/>
              </a:ext>
            </a:extLst>
          </p:cNvPr>
          <p:cNvPicPr>
            <a:picLocks noChangeAspect="1"/>
          </p:cNvPicPr>
          <p:nvPr/>
        </p:nvPicPr>
        <p:blipFill>
          <a:blip r:embed="rId32">
            <a:extLst>
              <a:ext uri="{28A0092B-C50C-407E-A947-70E740481C1C}">
                <a14:useLocalDpi xmlns:a14="http://schemas.microsoft.com/office/drawing/2010/main" val="0"/>
              </a:ext>
            </a:extLst>
          </a:blip>
          <a:srcRect l="13373" t="42664" r="13413" b="38579"/>
          <a:stretch/>
        </p:blipFill>
        <p:spPr>
          <a:xfrm>
            <a:off x="10750584" y="2368336"/>
            <a:ext cx="958969" cy="245681"/>
          </a:xfrm>
          <a:prstGeom prst="rect">
            <a:avLst/>
          </a:prstGeom>
        </p:spPr>
      </p:pic>
      <p:pic>
        <p:nvPicPr>
          <p:cNvPr id="57" name="Picture 56" descr="Orange and black text on a black background&#10;&#10;Description automatically generated">
            <a:hlinkClick r:id="rId33"/>
            <a:extLst>
              <a:ext uri="{FF2B5EF4-FFF2-40B4-BE49-F238E27FC236}">
                <a16:creationId xmlns:a16="http://schemas.microsoft.com/office/drawing/2014/main" id="{30477646-66F3-2DBA-F227-94F6A40DD56E}"/>
              </a:ext>
            </a:extLst>
          </p:cNvPr>
          <p:cNvPicPr>
            <a:picLocks noChangeAspect="1"/>
          </p:cNvPicPr>
          <p:nvPr/>
        </p:nvPicPr>
        <p:blipFill>
          <a:blip r:embed="rId32">
            <a:extLst>
              <a:ext uri="{28A0092B-C50C-407E-A947-70E740481C1C}">
                <a14:useLocalDpi xmlns:a14="http://schemas.microsoft.com/office/drawing/2010/main" val="0"/>
              </a:ext>
            </a:extLst>
          </a:blip>
          <a:srcRect l="13373" t="42664" r="13413" b="38579"/>
          <a:stretch/>
        </p:blipFill>
        <p:spPr>
          <a:xfrm>
            <a:off x="10750585" y="2701536"/>
            <a:ext cx="958969" cy="245681"/>
          </a:xfrm>
          <a:prstGeom prst="rect">
            <a:avLst/>
          </a:prstGeom>
        </p:spPr>
      </p:pic>
      <p:pic>
        <p:nvPicPr>
          <p:cNvPr id="58" name="Picture 57" descr="A black letter on a black background&#10;&#10;Description automatically generated">
            <a:hlinkClick r:id="rId34"/>
            <a:extLst>
              <a:ext uri="{FF2B5EF4-FFF2-40B4-BE49-F238E27FC236}">
                <a16:creationId xmlns:a16="http://schemas.microsoft.com/office/drawing/2014/main" id="{50315873-910E-2A7E-F381-4997F56A382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25779" y="2292505"/>
            <a:ext cx="1104287" cy="222583"/>
          </a:xfrm>
          <a:prstGeom prst="rect">
            <a:avLst/>
          </a:prstGeom>
        </p:spPr>
      </p:pic>
      <p:pic>
        <p:nvPicPr>
          <p:cNvPr id="61" name="Picture 60" descr="A black letter on a black background&#10;&#10;Description automatically generated">
            <a:hlinkClick r:id="rId35"/>
            <a:extLst>
              <a:ext uri="{FF2B5EF4-FFF2-40B4-BE49-F238E27FC236}">
                <a16:creationId xmlns:a16="http://schemas.microsoft.com/office/drawing/2014/main" id="{5A9B3745-2D84-D66B-BC7E-F459298A7AC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25778" y="2557857"/>
            <a:ext cx="1104287" cy="222583"/>
          </a:xfrm>
          <a:prstGeom prst="rect">
            <a:avLst/>
          </a:prstGeom>
        </p:spPr>
      </p:pic>
      <p:pic>
        <p:nvPicPr>
          <p:cNvPr id="63" name="Picture 62" descr="A black letter on a black background&#10;&#10;Description automatically generated">
            <a:hlinkClick r:id="rId36"/>
            <a:extLst>
              <a:ext uri="{FF2B5EF4-FFF2-40B4-BE49-F238E27FC236}">
                <a16:creationId xmlns:a16="http://schemas.microsoft.com/office/drawing/2014/main" id="{0E1E35E8-040A-3867-2F8F-5F12BA2CD1F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25777" y="2832276"/>
            <a:ext cx="1104287" cy="222583"/>
          </a:xfrm>
          <a:prstGeom prst="rect">
            <a:avLst/>
          </a:prstGeom>
        </p:spPr>
      </p:pic>
      <p:sp>
        <p:nvSpPr>
          <p:cNvPr id="64" name="Rounded Rectangle 41">
            <a:extLst>
              <a:ext uri="{FF2B5EF4-FFF2-40B4-BE49-F238E27FC236}">
                <a16:creationId xmlns:a16="http://schemas.microsoft.com/office/drawing/2014/main" id="{4FE0AE5C-FFDD-099D-6498-82CEF295AD8B}"/>
              </a:ext>
            </a:extLst>
          </p:cNvPr>
          <p:cNvSpPr/>
          <p:nvPr/>
        </p:nvSpPr>
        <p:spPr>
          <a:xfrm>
            <a:off x="8210323" y="4948771"/>
            <a:ext cx="3568574" cy="170917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5" name="TextBox 64">
            <a:extLst>
              <a:ext uri="{FF2B5EF4-FFF2-40B4-BE49-F238E27FC236}">
                <a16:creationId xmlns:a16="http://schemas.microsoft.com/office/drawing/2014/main" id="{BC0E38EB-BE30-91D5-7A0A-05536C6FF150}"/>
              </a:ext>
            </a:extLst>
          </p:cNvPr>
          <p:cNvSpPr txBox="1"/>
          <p:nvPr/>
        </p:nvSpPr>
        <p:spPr>
          <a:xfrm>
            <a:off x="8273016" y="4800918"/>
            <a:ext cx="3440399"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Tree>
    <p:extLst>
      <p:ext uri="{BB962C8B-B14F-4D97-AF65-F5344CB8AC3E}">
        <p14:creationId xmlns:p14="http://schemas.microsoft.com/office/powerpoint/2010/main" val="94998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ECDA2-B0D2-226C-6DF6-AC0FD1982E8B}"/>
            </a:ext>
          </a:extLst>
        </p:cNvPr>
        <p:cNvGrpSpPr/>
        <p:nvPr/>
      </p:nvGrpSpPr>
      <p:grpSpPr>
        <a:xfrm>
          <a:off x="0" y="0"/>
          <a:ext cx="0" cy="0"/>
          <a:chOff x="0" y="0"/>
          <a:chExt cx="0" cy="0"/>
        </a:xfrm>
      </p:grpSpPr>
      <p:grpSp>
        <p:nvGrpSpPr>
          <p:cNvPr id="42" name="Group 41">
            <a:extLst>
              <a:ext uri="{FF2B5EF4-FFF2-40B4-BE49-F238E27FC236}">
                <a16:creationId xmlns:a16="http://schemas.microsoft.com/office/drawing/2014/main" id="{32DE4342-8330-7717-5D34-06378D3C14A7}"/>
              </a:ext>
            </a:extLst>
          </p:cNvPr>
          <p:cNvGrpSpPr/>
          <p:nvPr/>
        </p:nvGrpSpPr>
        <p:grpSpPr>
          <a:xfrm>
            <a:off x="2957549" y="2263042"/>
            <a:ext cx="1185617" cy="271543"/>
            <a:chOff x="-892596" y="2247443"/>
            <a:chExt cx="1287180" cy="294804"/>
          </a:xfrm>
        </p:grpSpPr>
        <p:pic>
          <p:nvPicPr>
            <p:cNvPr id="22" name="Graphic 21">
              <a:hlinkClick r:id="rId4"/>
              <a:extLst>
                <a:ext uri="{FF2B5EF4-FFF2-40B4-BE49-F238E27FC236}">
                  <a16:creationId xmlns:a16="http://schemas.microsoft.com/office/drawing/2014/main" id="{F656344B-9AE7-B43C-3850-3DF798948232}"/>
                </a:ext>
              </a:extLst>
            </p:cNvPr>
            <p:cNvPicPr>
              <a:picLocks noChangeAspect="1"/>
            </p:cNvPicPr>
            <p:nvPr/>
          </p:nvPicPr>
          <p:blipFill>
            <a:blip r:embed="rId5">
              <a:extLst>
                <a:ext uri="{96DAC541-7B7A-43D3-8B79-37D633B846F1}">
                  <asvg:svgBlip xmlns:asvg="http://schemas.microsoft.com/office/drawing/2016/SVG/main" r:embed="rId6"/>
                </a:ext>
              </a:extLst>
            </a:blip>
            <a:srcRect t="42019" r="56541" b="42095"/>
            <a:stretch/>
          </p:blipFill>
          <p:spPr>
            <a:xfrm>
              <a:off x="-892596" y="2247443"/>
              <a:ext cx="687045" cy="294288"/>
            </a:xfrm>
            <a:prstGeom prst="rect">
              <a:avLst/>
            </a:prstGeom>
          </p:spPr>
        </p:pic>
        <p:pic>
          <p:nvPicPr>
            <p:cNvPr id="24" name="Graphic 23">
              <a:extLst>
                <a:ext uri="{FF2B5EF4-FFF2-40B4-BE49-F238E27FC236}">
                  <a16:creationId xmlns:a16="http://schemas.microsoft.com/office/drawing/2014/main" id="{84140C0E-DB7F-F195-B54D-46AF08DD0D12}"/>
                </a:ext>
              </a:extLst>
            </p:cNvPr>
            <p:cNvPicPr>
              <a:picLocks noChangeAspect="1"/>
            </p:cNvPicPr>
            <p:nvPr/>
          </p:nvPicPr>
          <p:blipFill>
            <a:blip r:embed="rId5">
              <a:extLst>
                <a:ext uri="{96DAC541-7B7A-43D3-8B79-37D633B846F1}">
                  <asvg:svgBlip xmlns:asvg="http://schemas.microsoft.com/office/drawing/2016/SVG/main" r:embed="rId6"/>
                </a:ext>
              </a:extLst>
            </a:blip>
            <a:srcRect l="61798" t="42019" b="42095"/>
            <a:stretch/>
          </p:blipFill>
          <p:spPr>
            <a:xfrm>
              <a:off x="-209355" y="2247959"/>
              <a:ext cx="603939" cy="294288"/>
            </a:xfrm>
            <a:prstGeom prst="rect">
              <a:avLst/>
            </a:prstGeom>
          </p:spPr>
        </p:pic>
      </p:grpSp>
      <p:graphicFrame>
        <p:nvGraphicFramePr>
          <p:cNvPr id="6" name="Object 5" hidden="1">
            <a:extLst>
              <a:ext uri="{FF2B5EF4-FFF2-40B4-BE49-F238E27FC236}">
                <a16:creationId xmlns:a16="http://schemas.microsoft.com/office/drawing/2014/main" id="{9649EA10-30BB-F0C3-85AA-04330F53B8C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6" name="Object 5" hidden="1">
                        <a:extLst>
                          <a:ext uri="{FF2B5EF4-FFF2-40B4-BE49-F238E27FC236}">
                            <a16:creationId xmlns:a16="http://schemas.microsoft.com/office/drawing/2014/main" id="{9649EA10-30BB-F0C3-85AA-04330F53B8C5}"/>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3" name="Graphic 12" descr="Briefcase">
            <a:extLst>
              <a:ext uri="{FF2B5EF4-FFF2-40B4-BE49-F238E27FC236}">
                <a16:creationId xmlns:a16="http://schemas.microsoft.com/office/drawing/2014/main" id="{0DB3E014-B8B5-51A3-C983-8B78A8C130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2852" y="608831"/>
            <a:ext cx="329233" cy="329233"/>
          </a:xfrm>
          <a:prstGeom prst="rect">
            <a:avLst/>
          </a:prstGeom>
        </p:spPr>
      </p:pic>
      <p:pic>
        <p:nvPicPr>
          <p:cNvPr id="17" name="Graphic 16" descr="Earth globe Africa and Europe">
            <a:extLst>
              <a:ext uri="{FF2B5EF4-FFF2-40B4-BE49-F238E27FC236}">
                <a16:creationId xmlns:a16="http://schemas.microsoft.com/office/drawing/2014/main" id="{A456B7AA-84E5-2AE5-7A4F-DB826AF58C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8880" y="601563"/>
            <a:ext cx="329233" cy="329233"/>
          </a:xfrm>
          <a:prstGeom prst="rect">
            <a:avLst/>
          </a:prstGeom>
        </p:spPr>
      </p:pic>
      <p:sp>
        <p:nvSpPr>
          <p:cNvPr id="10" name="object 39">
            <a:extLst>
              <a:ext uri="{FF2B5EF4-FFF2-40B4-BE49-F238E27FC236}">
                <a16:creationId xmlns:a16="http://schemas.microsoft.com/office/drawing/2014/main" id="{1E2A24AF-9482-BD4B-9E4D-21032ABD6A81}"/>
              </a:ext>
            </a:extLst>
          </p:cNvPr>
          <p:cNvSpPr/>
          <p:nvPr/>
        </p:nvSpPr>
        <p:spPr>
          <a:xfrm>
            <a:off x="540965" y="287360"/>
            <a:ext cx="11125331" cy="702052"/>
          </a:xfrm>
          <a:prstGeom prst="roundRect">
            <a:avLst/>
          </a:prstGeom>
          <a:gradFill>
            <a:gsLst>
              <a:gs pos="24000">
                <a:schemeClr val="tx2"/>
              </a:gs>
              <a:gs pos="100000">
                <a:schemeClr val="accent1"/>
              </a:gs>
            </a:gsLst>
            <a:lin ang="0" scaled="0"/>
          </a:gradFill>
        </p:spPr>
        <p:txBody>
          <a:bodyPr wrap="square" lIns="0" tIns="0" rIns="0" bIns="0" rtlCol="0" anchor="ctr"/>
          <a:lstStyle/>
          <a:p>
            <a:pPr marL="9525" marR="3810" lvl="0" indent="0" algn="l" defTabSz="685800" rtl="0" eaLnBrk="1" fontAlgn="auto" latinLnBrk="0" hangingPunct="1">
              <a:lnSpc>
                <a:spcPct val="100000"/>
              </a:lnSpc>
              <a:spcBef>
                <a:spcPts val="3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Trebuchet MS"/>
                <a:ea typeface="+mn-ea"/>
                <a:cs typeface="Trebuchet MS"/>
                <a:sym typeface="Trebuchet MS"/>
              </a:rPr>
              <a:t>      Industry Developments</a:t>
            </a:r>
          </a:p>
        </p:txBody>
      </p:sp>
      <p:pic>
        <p:nvPicPr>
          <p:cNvPr id="12" name="Graphic 11" descr="Factory with solid fill">
            <a:extLst>
              <a:ext uri="{FF2B5EF4-FFF2-40B4-BE49-F238E27FC236}">
                <a16:creationId xmlns:a16="http://schemas.microsoft.com/office/drawing/2014/main" id="{08E60D57-39A4-678E-64E6-DDC778B67C5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9987" y="283429"/>
            <a:ext cx="650803" cy="650803"/>
          </a:xfrm>
          <a:prstGeom prst="rect">
            <a:avLst/>
          </a:prstGeom>
        </p:spPr>
      </p:pic>
      <p:sp>
        <p:nvSpPr>
          <p:cNvPr id="63" name="Rectangle 62">
            <a:extLst>
              <a:ext uri="{FF2B5EF4-FFF2-40B4-BE49-F238E27FC236}">
                <a16:creationId xmlns:a16="http://schemas.microsoft.com/office/drawing/2014/main" id="{F6149064-62A0-AF95-11C1-715C7680C21E}"/>
              </a:ext>
            </a:extLst>
          </p:cNvPr>
          <p:cNvSpPr/>
          <p:nvPr/>
        </p:nvSpPr>
        <p:spPr>
          <a:xfrm>
            <a:off x="76912" y="6124083"/>
            <a:ext cx="12115088" cy="7339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41">
            <a:extLst>
              <a:ext uri="{FF2B5EF4-FFF2-40B4-BE49-F238E27FC236}">
                <a16:creationId xmlns:a16="http://schemas.microsoft.com/office/drawing/2014/main" id="{39251D83-094E-F0C7-0CA2-BBBFF256AA43}"/>
              </a:ext>
            </a:extLst>
          </p:cNvPr>
          <p:cNvSpPr/>
          <p:nvPr/>
        </p:nvSpPr>
        <p:spPr>
          <a:xfrm>
            <a:off x="8212611" y="5361360"/>
            <a:ext cx="3568574" cy="1296584"/>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5" name="Rounded Rectangle 41">
            <a:extLst>
              <a:ext uri="{FF2B5EF4-FFF2-40B4-BE49-F238E27FC236}">
                <a16:creationId xmlns:a16="http://schemas.microsoft.com/office/drawing/2014/main" id="{FCC1C7B8-C7F3-71E1-9AED-3414355B2ACE}"/>
              </a:ext>
            </a:extLst>
          </p:cNvPr>
          <p:cNvSpPr/>
          <p:nvPr/>
        </p:nvSpPr>
        <p:spPr>
          <a:xfrm>
            <a:off x="8179306" y="3345914"/>
            <a:ext cx="3568574" cy="1780176"/>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6" name="Rounded Rectangle 41">
            <a:extLst>
              <a:ext uri="{FF2B5EF4-FFF2-40B4-BE49-F238E27FC236}">
                <a16:creationId xmlns:a16="http://schemas.microsoft.com/office/drawing/2014/main" id="{089B58F7-BFC5-E70F-A165-EA45D44329BB}"/>
              </a:ext>
            </a:extLst>
          </p:cNvPr>
          <p:cNvSpPr/>
          <p:nvPr/>
        </p:nvSpPr>
        <p:spPr>
          <a:xfrm>
            <a:off x="8203591" y="1223104"/>
            <a:ext cx="3568574" cy="195431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7" name="Rounded Rectangle 41">
            <a:extLst>
              <a:ext uri="{FF2B5EF4-FFF2-40B4-BE49-F238E27FC236}">
                <a16:creationId xmlns:a16="http://schemas.microsoft.com/office/drawing/2014/main" id="{94D24F65-8E0E-74BD-F1D3-151676425C90}"/>
              </a:ext>
            </a:extLst>
          </p:cNvPr>
          <p:cNvSpPr/>
          <p:nvPr/>
        </p:nvSpPr>
        <p:spPr>
          <a:xfrm>
            <a:off x="4438614" y="5209746"/>
            <a:ext cx="3568574" cy="1448198"/>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8" name="Rounded Rectangle 41">
            <a:extLst>
              <a:ext uri="{FF2B5EF4-FFF2-40B4-BE49-F238E27FC236}">
                <a16:creationId xmlns:a16="http://schemas.microsoft.com/office/drawing/2014/main" id="{351B179B-8D68-D1E6-FBB9-FD70C38BA482}"/>
              </a:ext>
            </a:extLst>
          </p:cNvPr>
          <p:cNvSpPr/>
          <p:nvPr/>
        </p:nvSpPr>
        <p:spPr>
          <a:xfrm>
            <a:off x="4405309" y="3350429"/>
            <a:ext cx="3568574" cy="1628677"/>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69" name="Rounded Rectangle 41">
            <a:extLst>
              <a:ext uri="{FF2B5EF4-FFF2-40B4-BE49-F238E27FC236}">
                <a16:creationId xmlns:a16="http://schemas.microsoft.com/office/drawing/2014/main" id="{0813805C-7DD0-CD8A-BEA7-27CF21FB14A6}"/>
              </a:ext>
            </a:extLst>
          </p:cNvPr>
          <p:cNvSpPr/>
          <p:nvPr/>
        </p:nvSpPr>
        <p:spPr>
          <a:xfrm>
            <a:off x="4429594" y="1223104"/>
            <a:ext cx="3568574" cy="1957257"/>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70" name="Rounded Rectangle 41">
            <a:extLst>
              <a:ext uri="{FF2B5EF4-FFF2-40B4-BE49-F238E27FC236}">
                <a16:creationId xmlns:a16="http://schemas.microsoft.com/office/drawing/2014/main" id="{93E4393E-DD63-0307-24CE-F047F834EE8A}"/>
              </a:ext>
            </a:extLst>
          </p:cNvPr>
          <p:cNvSpPr/>
          <p:nvPr/>
        </p:nvSpPr>
        <p:spPr>
          <a:xfrm>
            <a:off x="597267" y="5126090"/>
            <a:ext cx="3608130" cy="1543382"/>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71" name="Rounded Rectangle 41">
            <a:extLst>
              <a:ext uri="{FF2B5EF4-FFF2-40B4-BE49-F238E27FC236}">
                <a16:creationId xmlns:a16="http://schemas.microsoft.com/office/drawing/2014/main" id="{791581C0-2E83-68A3-70D0-1F6A0416284D}"/>
              </a:ext>
            </a:extLst>
          </p:cNvPr>
          <p:cNvSpPr/>
          <p:nvPr/>
        </p:nvSpPr>
        <p:spPr>
          <a:xfrm>
            <a:off x="597266" y="3180361"/>
            <a:ext cx="3574825"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72" name="Rounded Rectangle 41">
            <a:extLst>
              <a:ext uri="{FF2B5EF4-FFF2-40B4-BE49-F238E27FC236}">
                <a16:creationId xmlns:a16="http://schemas.microsoft.com/office/drawing/2014/main" id="{B168E243-6A7C-BAC8-00B3-D42D5A46A769}"/>
              </a:ext>
            </a:extLst>
          </p:cNvPr>
          <p:cNvSpPr/>
          <p:nvPr/>
        </p:nvSpPr>
        <p:spPr>
          <a:xfrm>
            <a:off x="627802" y="1234632"/>
            <a:ext cx="3568574" cy="1720463"/>
          </a:xfrm>
          <a:prstGeom prst="roundRect">
            <a:avLst>
              <a:gd name="adj" fmla="val 5068"/>
            </a:avLst>
          </a:prstGeom>
          <a:noFill/>
          <a:ln w="12700">
            <a:gradFill>
              <a:gsLst>
                <a:gs pos="0">
                  <a:schemeClr val="tx2"/>
                </a:gs>
                <a:gs pos="99000">
                  <a:schemeClr val="accent1"/>
                </a:gs>
              </a:gsLst>
              <a:lin ang="5400000" scaled="1"/>
            </a:gradFill>
          </a:ln>
          <a:effectLst/>
        </p:spPr>
        <p:style>
          <a:lnRef idx="1">
            <a:schemeClr val="accent1"/>
          </a:lnRef>
          <a:fillRef idx="3">
            <a:schemeClr val="accent1"/>
          </a:fillRef>
          <a:effectRef idx="2">
            <a:schemeClr val="accent1"/>
          </a:effectRef>
          <a:fontRef idx="minor">
            <a:schemeClr val="lt1"/>
          </a:fontRef>
        </p:style>
        <p:txBody>
          <a:bodyPr lIns="324000" tIns="144000" rIns="144000" bIns="144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GB" sz="1600" b="1" i="0" u="none" strike="noStrike" kern="1200" cap="none" spc="0" normalizeH="0" baseline="0" noProof="0">
                <a:ln>
                  <a:noFill/>
                </a:ln>
                <a:solidFill>
                  <a:srgbClr val="676A6E"/>
                </a:solidFill>
                <a:effectLst/>
                <a:uLnTx/>
                <a:uFillTx/>
                <a:latin typeface="Trebuchet MS" panose="020B0703020202090204" pitchFamily="34" charset="0"/>
                <a:ea typeface="+mn-ea"/>
                <a:cs typeface="+mn-cs"/>
              </a:rPr>
              <a:t> </a:t>
            </a:r>
            <a:endParaRPr kumimoji="0" lang="en-GB" sz="1600" b="0" i="0" u="none" strike="noStrike" kern="1200" cap="none" spc="0" normalizeH="0" baseline="0" noProof="0">
              <a:ln>
                <a:noFill/>
              </a:ln>
              <a:solidFill>
                <a:srgbClr val="676A6E"/>
              </a:solidFill>
              <a:effectLst/>
              <a:uLnTx/>
              <a:uFillTx/>
              <a:latin typeface="Trebuchet MS" panose="020B0703020202090204" pitchFamily="34" charset="0"/>
              <a:ea typeface="+mn-ea"/>
              <a:cs typeface="+mn-cs"/>
            </a:endParaRPr>
          </a:p>
        </p:txBody>
      </p:sp>
      <p:sp>
        <p:nvSpPr>
          <p:cNvPr id="73" name="TextBox 72">
            <a:extLst>
              <a:ext uri="{FF2B5EF4-FFF2-40B4-BE49-F238E27FC236}">
                <a16:creationId xmlns:a16="http://schemas.microsoft.com/office/drawing/2014/main" id="{AA30D260-157C-D1F1-BB19-5AEB8F0C6439}"/>
              </a:ext>
            </a:extLst>
          </p:cNvPr>
          <p:cNvSpPr txBox="1"/>
          <p:nvPr/>
        </p:nvSpPr>
        <p:spPr>
          <a:xfrm>
            <a:off x="765427" y="1305361"/>
            <a:ext cx="3459254" cy="900246"/>
          </a:xfrm>
          <a:prstGeom prst="rect">
            <a:avLst/>
          </a:prstGeom>
          <a:noFill/>
        </p:spPr>
        <p:txBody>
          <a:bodyPr wrap="square">
            <a:spAutoFit/>
          </a:bodyPr>
          <a:lstStyle/>
          <a:p>
            <a:pPr algn="l"/>
            <a:r>
              <a:rPr lang="en-US" sz="1050">
                <a:solidFill>
                  <a:srgbClr val="676A6E"/>
                </a:solidFill>
                <a:latin typeface="Trebuchet MS"/>
              </a:rPr>
              <a:t>Global market changes present both challenges and opportunities for Aramco, from infrastructure and technological advancements to sustainability initiatives and competitive positioning in diverse energy sectors.</a:t>
            </a:r>
          </a:p>
        </p:txBody>
      </p:sp>
      <p:sp>
        <p:nvSpPr>
          <p:cNvPr id="74" name="Oval 73">
            <a:extLst>
              <a:ext uri="{FF2B5EF4-FFF2-40B4-BE49-F238E27FC236}">
                <a16:creationId xmlns:a16="http://schemas.microsoft.com/office/drawing/2014/main" id="{C7F5EA54-0B6C-8B84-822B-AC997F52E931}"/>
              </a:ext>
            </a:extLst>
          </p:cNvPr>
          <p:cNvSpPr/>
          <p:nvPr/>
        </p:nvSpPr>
        <p:spPr>
          <a:xfrm>
            <a:off x="476956" y="110910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Trebuchet MS"/>
                <a:ea typeface="+mn-ea"/>
                <a:cs typeface="+mn-cs"/>
              </a:rPr>
              <a:t>1</a:t>
            </a:r>
            <a:endParaRPr kumimoji="0" lang="en-GB" sz="2800" b="1" i="0" u="none" strike="noStrike" kern="1200" cap="none" spc="0" normalizeH="0" baseline="0" noProof="0">
              <a:ln>
                <a:noFill/>
              </a:ln>
              <a:solidFill>
                <a:prstClr val="white"/>
              </a:solidFill>
              <a:effectLst/>
              <a:uLnTx/>
              <a:uFillTx/>
              <a:latin typeface="Trebuchet MS"/>
              <a:ea typeface="+mn-ea"/>
              <a:cs typeface="+mn-cs"/>
            </a:endParaRPr>
          </a:p>
        </p:txBody>
      </p:sp>
      <p:sp>
        <p:nvSpPr>
          <p:cNvPr id="75" name="TextBox 74">
            <a:extLst>
              <a:ext uri="{FF2B5EF4-FFF2-40B4-BE49-F238E27FC236}">
                <a16:creationId xmlns:a16="http://schemas.microsoft.com/office/drawing/2014/main" id="{FAD40401-5068-E860-E4FE-C53F7860125B}"/>
              </a:ext>
            </a:extLst>
          </p:cNvPr>
          <p:cNvSpPr txBox="1"/>
          <p:nvPr/>
        </p:nvSpPr>
        <p:spPr>
          <a:xfrm>
            <a:off x="601695" y="3025659"/>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76" name="TextBox 75">
            <a:extLst>
              <a:ext uri="{FF2B5EF4-FFF2-40B4-BE49-F238E27FC236}">
                <a16:creationId xmlns:a16="http://schemas.microsoft.com/office/drawing/2014/main" id="{D8611789-3C1B-17DE-BEAF-B03BBC076EBF}"/>
              </a:ext>
            </a:extLst>
          </p:cNvPr>
          <p:cNvSpPr txBox="1"/>
          <p:nvPr/>
        </p:nvSpPr>
        <p:spPr>
          <a:xfrm>
            <a:off x="635370" y="4953804"/>
            <a:ext cx="3465871"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77" name="TextBox 76">
            <a:extLst>
              <a:ext uri="{FF2B5EF4-FFF2-40B4-BE49-F238E27FC236}">
                <a16:creationId xmlns:a16="http://schemas.microsoft.com/office/drawing/2014/main" id="{111250ED-3461-7B9C-8F5C-B9A90DB00E03}"/>
              </a:ext>
            </a:extLst>
          </p:cNvPr>
          <p:cNvSpPr txBox="1"/>
          <p:nvPr/>
        </p:nvSpPr>
        <p:spPr>
          <a:xfrm>
            <a:off x="635370" y="5156541"/>
            <a:ext cx="3517714"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Highlight Leadership: </a:t>
            </a:r>
            <a:r>
              <a:rPr lang="en-US" sz="1050">
                <a:solidFill>
                  <a:srgbClr val="676A6E"/>
                </a:solidFill>
                <a:latin typeface="Trebuchet MS"/>
              </a:rPr>
              <a:t>Communicate Aramco's advancements in technology and sustainable solutions to reinforce market leadership.</a:t>
            </a:r>
          </a:p>
          <a:p>
            <a:pPr marL="171450" indent="-171450" algn="l">
              <a:buFont typeface="Arial" panose="020B0604020202020204" pitchFamily="34" charset="0"/>
              <a:buChar char="•"/>
            </a:pPr>
            <a:r>
              <a:rPr lang="en-US" sz="1050" b="1">
                <a:solidFill>
                  <a:srgbClr val="676A6E"/>
                </a:solidFill>
                <a:latin typeface="Trebuchet MS"/>
              </a:rPr>
              <a:t>Enhance Partnerships: </a:t>
            </a:r>
            <a:r>
              <a:rPr lang="en-US" sz="1050">
                <a:solidFill>
                  <a:srgbClr val="676A6E"/>
                </a:solidFill>
                <a:latin typeface="Trebuchet MS"/>
              </a:rPr>
              <a:t>Explore strategic collaborations in infrastructure and clean energy projects to expand influence.</a:t>
            </a:r>
          </a:p>
          <a:p>
            <a:pPr marL="171450" indent="-171450" algn="l">
              <a:buFont typeface="Arial" panose="020B0604020202020204" pitchFamily="34" charset="0"/>
              <a:buChar char="•"/>
            </a:pPr>
            <a:r>
              <a:rPr lang="en-US" sz="1050" b="1">
                <a:solidFill>
                  <a:srgbClr val="676A6E"/>
                </a:solidFill>
                <a:latin typeface="Trebuchet MS"/>
              </a:rPr>
              <a:t>Focus on Innovation: </a:t>
            </a:r>
            <a:r>
              <a:rPr lang="en-US" sz="1050">
                <a:solidFill>
                  <a:srgbClr val="676A6E"/>
                </a:solidFill>
                <a:latin typeface="Trebuchet MS"/>
              </a:rPr>
              <a:t>Showcase Aramco’s cutting-edge technologies and solutions in targeted communications to stakeholders.</a:t>
            </a:r>
          </a:p>
        </p:txBody>
      </p:sp>
      <p:sp>
        <p:nvSpPr>
          <p:cNvPr id="78" name="Oval 77">
            <a:extLst>
              <a:ext uri="{FF2B5EF4-FFF2-40B4-BE49-F238E27FC236}">
                <a16:creationId xmlns:a16="http://schemas.microsoft.com/office/drawing/2014/main" id="{BC63828B-7E05-0693-EF36-D5BC1557E1BE}"/>
              </a:ext>
            </a:extLst>
          </p:cNvPr>
          <p:cNvSpPr/>
          <p:nvPr/>
        </p:nvSpPr>
        <p:spPr>
          <a:xfrm>
            <a:off x="4245888" y="1094837"/>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2</a:t>
            </a:r>
          </a:p>
        </p:txBody>
      </p:sp>
      <p:sp>
        <p:nvSpPr>
          <p:cNvPr id="79" name="TextBox 78">
            <a:extLst>
              <a:ext uri="{FF2B5EF4-FFF2-40B4-BE49-F238E27FC236}">
                <a16:creationId xmlns:a16="http://schemas.microsoft.com/office/drawing/2014/main" id="{CD9A6D01-41C0-6EC0-B4EF-8EDE65671A9B}"/>
              </a:ext>
            </a:extLst>
          </p:cNvPr>
          <p:cNvSpPr txBox="1"/>
          <p:nvPr/>
        </p:nvSpPr>
        <p:spPr>
          <a:xfrm>
            <a:off x="4535830" y="1288609"/>
            <a:ext cx="3514938" cy="900246"/>
          </a:xfrm>
          <a:prstGeom prst="rect">
            <a:avLst/>
          </a:prstGeom>
          <a:noFill/>
        </p:spPr>
        <p:txBody>
          <a:bodyPr wrap="square">
            <a:spAutoFit/>
          </a:bodyPr>
          <a:lstStyle/>
          <a:p>
            <a:pPr algn="l"/>
            <a:r>
              <a:rPr lang="en-US" sz="1050">
                <a:solidFill>
                  <a:srgbClr val="676A6E"/>
                </a:solidFill>
                <a:latin typeface="Trebuchet MS"/>
              </a:rPr>
              <a:t>Aramco navigates a complex global landscape, balancing market expansions, technological advancements, and sustainability commitments amidst geopolitical tensions and regulatory shifts impacting energy supply and demand.</a:t>
            </a:r>
          </a:p>
        </p:txBody>
      </p:sp>
      <p:sp>
        <p:nvSpPr>
          <p:cNvPr id="80" name="TextBox 79">
            <a:extLst>
              <a:ext uri="{FF2B5EF4-FFF2-40B4-BE49-F238E27FC236}">
                <a16:creationId xmlns:a16="http://schemas.microsoft.com/office/drawing/2014/main" id="{2A6E9791-3B82-B41E-B8B8-FA231E6E2F22}"/>
              </a:ext>
            </a:extLst>
          </p:cNvPr>
          <p:cNvSpPr txBox="1"/>
          <p:nvPr/>
        </p:nvSpPr>
        <p:spPr>
          <a:xfrm>
            <a:off x="4401416" y="3213312"/>
            <a:ext cx="3539652"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85" name="TextBox 84">
            <a:extLst>
              <a:ext uri="{FF2B5EF4-FFF2-40B4-BE49-F238E27FC236}">
                <a16:creationId xmlns:a16="http://schemas.microsoft.com/office/drawing/2014/main" id="{B5639C18-220C-F7BD-078E-81D237CD9D9D}"/>
              </a:ext>
            </a:extLst>
          </p:cNvPr>
          <p:cNvSpPr txBox="1"/>
          <p:nvPr/>
        </p:nvSpPr>
        <p:spPr>
          <a:xfrm>
            <a:off x="4517654" y="5054421"/>
            <a:ext cx="3392454"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86" name="TextBox 85">
            <a:extLst>
              <a:ext uri="{FF2B5EF4-FFF2-40B4-BE49-F238E27FC236}">
                <a16:creationId xmlns:a16="http://schemas.microsoft.com/office/drawing/2014/main" id="{227FD23D-73C4-B6B2-86B1-9D58CCAC6A5D}"/>
              </a:ext>
            </a:extLst>
          </p:cNvPr>
          <p:cNvSpPr txBox="1"/>
          <p:nvPr/>
        </p:nvSpPr>
        <p:spPr>
          <a:xfrm>
            <a:off x="4474188" y="5331267"/>
            <a:ext cx="3448809" cy="1223412"/>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Communicate Stability: </a:t>
            </a:r>
            <a:r>
              <a:rPr lang="en-US" sz="1050">
                <a:solidFill>
                  <a:srgbClr val="676A6E"/>
                </a:solidFill>
                <a:latin typeface="Trebuchet MS"/>
              </a:rPr>
              <a:t>Highlight Aramco’s adaptability and leadership in a changing energy market landscape.</a:t>
            </a:r>
          </a:p>
          <a:p>
            <a:pPr marL="171450" indent="-171450" algn="l">
              <a:buFont typeface="Arial" panose="020B0604020202020204" pitchFamily="34" charset="0"/>
              <a:buChar char="•"/>
            </a:pPr>
            <a:r>
              <a:rPr lang="en-US" sz="1050" b="1">
                <a:solidFill>
                  <a:srgbClr val="676A6E"/>
                </a:solidFill>
                <a:latin typeface="Trebuchet MS"/>
              </a:rPr>
              <a:t>Promote Sustainability: </a:t>
            </a:r>
            <a:r>
              <a:rPr lang="en-US" sz="1050">
                <a:solidFill>
                  <a:srgbClr val="676A6E"/>
                </a:solidFill>
                <a:latin typeface="Trebuchet MS"/>
              </a:rPr>
              <a:t>Emphasize commitment to eco-friendly practices and regulatory compliance.</a:t>
            </a:r>
          </a:p>
          <a:p>
            <a:pPr marL="171450" indent="-171450" algn="l">
              <a:buFont typeface="Arial" panose="020B0604020202020204" pitchFamily="34" charset="0"/>
              <a:buChar char="•"/>
            </a:pPr>
            <a:r>
              <a:rPr lang="en-US" sz="1050" b="1">
                <a:solidFill>
                  <a:srgbClr val="676A6E"/>
                </a:solidFill>
                <a:latin typeface="Trebuchet MS"/>
              </a:rPr>
              <a:t>Enhance Partnerships: </a:t>
            </a:r>
            <a:r>
              <a:rPr lang="en-US" sz="1050">
                <a:solidFill>
                  <a:srgbClr val="676A6E"/>
                </a:solidFill>
                <a:latin typeface="Trebuchet MS"/>
              </a:rPr>
              <a:t>Strengthen alliances to support strategic growth and market positioning.</a:t>
            </a:r>
          </a:p>
        </p:txBody>
      </p:sp>
      <p:sp>
        <p:nvSpPr>
          <p:cNvPr id="87" name="Oval 86">
            <a:extLst>
              <a:ext uri="{FF2B5EF4-FFF2-40B4-BE49-F238E27FC236}">
                <a16:creationId xmlns:a16="http://schemas.microsoft.com/office/drawing/2014/main" id="{29F52AF6-D8C8-1108-8762-5134138EF23C}"/>
              </a:ext>
            </a:extLst>
          </p:cNvPr>
          <p:cNvSpPr/>
          <p:nvPr/>
        </p:nvSpPr>
        <p:spPr>
          <a:xfrm>
            <a:off x="8036917" y="1060372"/>
            <a:ext cx="365760" cy="365760"/>
          </a:xfrm>
          <a:prstGeom prst="ellipse">
            <a:avLst/>
          </a:prstGeom>
          <a:gradFill>
            <a:gsLst>
              <a:gs pos="0">
                <a:schemeClr val="tx2"/>
              </a:gs>
              <a:gs pos="100000">
                <a:schemeClr val="accent1"/>
              </a:gs>
            </a:gsLst>
            <a:lin ang="5400000" scaled="1"/>
          </a:gra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prstClr val="white"/>
                </a:solidFill>
                <a:effectLst/>
                <a:uLnTx/>
                <a:uFillTx/>
                <a:latin typeface="Trebuchet MS"/>
                <a:ea typeface="+mn-ea"/>
                <a:cs typeface="+mn-cs"/>
              </a:rPr>
              <a:t>3</a:t>
            </a:r>
          </a:p>
        </p:txBody>
      </p:sp>
      <p:sp>
        <p:nvSpPr>
          <p:cNvPr id="90" name="TextBox 89">
            <a:extLst>
              <a:ext uri="{FF2B5EF4-FFF2-40B4-BE49-F238E27FC236}">
                <a16:creationId xmlns:a16="http://schemas.microsoft.com/office/drawing/2014/main" id="{C6BF6DBC-A7F6-8280-CD7E-6A79129975A7}"/>
              </a:ext>
            </a:extLst>
          </p:cNvPr>
          <p:cNvSpPr txBox="1"/>
          <p:nvPr/>
        </p:nvSpPr>
        <p:spPr>
          <a:xfrm>
            <a:off x="8296151" y="1266265"/>
            <a:ext cx="3485034" cy="900246"/>
          </a:xfrm>
          <a:prstGeom prst="rect">
            <a:avLst/>
          </a:prstGeom>
          <a:noFill/>
        </p:spPr>
        <p:txBody>
          <a:bodyPr wrap="square" lIns="91440" tIns="45720" rIns="91440" bIns="45720" anchor="t">
            <a:spAutoFit/>
          </a:bodyPr>
          <a:lstStyle/>
          <a:p>
            <a:r>
              <a:rPr lang="en-US" sz="1050">
                <a:solidFill>
                  <a:srgbClr val="676A6E"/>
                </a:solidFill>
                <a:latin typeface="Trebuchet MS"/>
              </a:rPr>
              <a:t>Saudi Arabia advances its petrochemical sector with new regulations to boost efficiency and sustainability, while regional projects in renewable energy and international market collaborations aim to enhance Aramco's influence amidst global energy transitions.</a:t>
            </a:r>
          </a:p>
        </p:txBody>
      </p:sp>
      <p:sp>
        <p:nvSpPr>
          <p:cNvPr id="91" name="TextBox 90">
            <a:extLst>
              <a:ext uri="{FF2B5EF4-FFF2-40B4-BE49-F238E27FC236}">
                <a16:creationId xmlns:a16="http://schemas.microsoft.com/office/drawing/2014/main" id="{7F908AAF-D340-A97D-BFF8-E2BB6BDD2BC8}"/>
              </a:ext>
            </a:extLst>
          </p:cNvPr>
          <p:cNvSpPr txBox="1"/>
          <p:nvPr/>
        </p:nvSpPr>
        <p:spPr>
          <a:xfrm>
            <a:off x="8238598" y="3211877"/>
            <a:ext cx="3427698"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Highlighted Issues</a:t>
            </a:r>
          </a:p>
        </p:txBody>
      </p:sp>
      <p:sp>
        <p:nvSpPr>
          <p:cNvPr id="92" name="TextBox 91">
            <a:extLst>
              <a:ext uri="{FF2B5EF4-FFF2-40B4-BE49-F238E27FC236}">
                <a16:creationId xmlns:a16="http://schemas.microsoft.com/office/drawing/2014/main" id="{82AD3E35-F5B1-70D2-DAB8-2CCD0C539EA7}"/>
              </a:ext>
            </a:extLst>
          </p:cNvPr>
          <p:cNvSpPr txBox="1"/>
          <p:nvPr/>
        </p:nvSpPr>
        <p:spPr>
          <a:xfrm>
            <a:off x="8249256" y="5211758"/>
            <a:ext cx="3498624"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Considerations</a:t>
            </a:r>
          </a:p>
        </p:txBody>
      </p:sp>
      <p:sp>
        <p:nvSpPr>
          <p:cNvPr id="93" name="TextBox 92">
            <a:extLst>
              <a:ext uri="{FF2B5EF4-FFF2-40B4-BE49-F238E27FC236}">
                <a16:creationId xmlns:a16="http://schemas.microsoft.com/office/drawing/2014/main" id="{E3A84AAB-CD47-B85A-1041-697ED03FA788}"/>
              </a:ext>
            </a:extLst>
          </p:cNvPr>
          <p:cNvSpPr txBox="1"/>
          <p:nvPr/>
        </p:nvSpPr>
        <p:spPr>
          <a:xfrm>
            <a:off x="8296151" y="5544433"/>
            <a:ext cx="3495588" cy="900246"/>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Promote Regulatory Advances: </a:t>
            </a:r>
            <a:r>
              <a:rPr lang="en-US" sz="1050">
                <a:solidFill>
                  <a:srgbClr val="676A6E"/>
                </a:solidFill>
                <a:latin typeface="Trebuchet MS"/>
              </a:rPr>
              <a:t>Highlight benefits of the new petrochemical system </a:t>
            </a:r>
          </a:p>
          <a:p>
            <a:pPr marL="171450" indent="-171450" algn="l">
              <a:buFont typeface="Arial" panose="020B0604020202020204" pitchFamily="34" charset="0"/>
              <a:buChar char="•"/>
            </a:pPr>
            <a:r>
              <a:rPr lang="en-US" sz="1050" b="1">
                <a:solidFill>
                  <a:srgbClr val="676A6E"/>
                </a:solidFill>
                <a:latin typeface="Trebuchet MS"/>
              </a:rPr>
              <a:t>Emphasize Sustainability: </a:t>
            </a:r>
            <a:r>
              <a:rPr lang="en-US" sz="1050">
                <a:solidFill>
                  <a:srgbClr val="676A6E"/>
                </a:solidFill>
                <a:latin typeface="Trebuchet MS"/>
              </a:rPr>
              <a:t>Communicate Aramco's commitment to renewable projects and sustainable practices.</a:t>
            </a:r>
          </a:p>
        </p:txBody>
      </p:sp>
      <p:sp>
        <p:nvSpPr>
          <p:cNvPr id="94" name="TextBox 93">
            <a:extLst>
              <a:ext uri="{FF2B5EF4-FFF2-40B4-BE49-F238E27FC236}">
                <a16:creationId xmlns:a16="http://schemas.microsoft.com/office/drawing/2014/main" id="{97E6C28F-7262-1FAA-59C1-82A788D4F222}"/>
              </a:ext>
            </a:extLst>
          </p:cNvPr>
          <p:cNvSpPr txBox="1"/>
          <p:nvPr/>
        </p:nvSpPr>
        <p:spPr>
          <a:xfrm>
            <a:off x="623994" y="3267304"/>
            <a:ext cx="3512299"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Competitive Landscape: </a:t>
            </a:r>
            <a:r>
              <a:rPr lang="en-US" sz="1050">
                <a:solidFill>
                  <a:srgbClr val="676A6E"/>
                </a:solidFill>
                <a:latin typeface="Trebuchet MS"/>
              </a:rPr>
              <a:t>Regional expansions and investments by competitors in Africa, India, and Mexico present new market dynamics.</a:t>
            </a:r>
          </a:p>
          <a:p>
            <a:pPr marL="171450" indent="-171450" algn="l">
              <a:buFont typeface="Arial" panose="020B0604020202020204" pitchFamily="34" charset="0"/>
              <a:buChar char="•"/>
            </a:pPr>
            <a:r>
              <a:rPr lang="en-US" sz="1050" b="1">
                <a:solidFill>
                  <a:srgbClr val="676A6E"/>
                </a:solidFill>
                <a:latin typeface="Trebuchet MS"/>
              </a:rPr>
              <a:t>Technological Advancements:</a:t>
            </a:r>
            <a:r>
              <a:rPr lang="en-US" sz="1050">
                <a:solidFill>
                  <a:srgbClr val="676A6E"/>
                </a:solidFill>
                <a:latin typeface="Trebuchet MS"/>
              </a:rPr>
              <a:t> Emphasis on innovation and technology is critical for maintaining competitiveness.</a:t>
            </a:r>
          </a:p>
          <a:p>
            <a:pPr marL="171450" indent="-171450" algn="l">
              <a:buFont typeface="Arial" panose="020B0604020202020204" pitchFamily="34" charset="0"/>
              <a:buChar char="•"/>
            </a:pPr>
            <a:r>
              <a:rPr lang="en-US" sz="1050" b="1">
                <a:solidFill>
                  <a:srgbClr val="676A6E"/>
                </a:solidFill>
                <a:latin typeface="Trebuchet MS"/>
              </a:rPr>
              <a:t>Sustainability Goals: </a:t>
            </a:r>
            <a:r>
              <a:rPr lang="en-US" sz="1050">
                <a:solidFill>
                  <a:srgbClr val="676A6E"/>
                </a:solidFill>
                <a:latin typeface="Trebuchet MS"/>
              </a:rPr>
              <a:t>Growing industry focus on sustainable practices highlights the need for environmentally friendly solutions.</a:t>
            </a:r>
          </a:p>
        </p:txBody>
      </p:sp>
      <p:sp>
        <p:nvSpPr>
          <p:cNvPr id="95" name="TextBox 94">
            <a:extLst>
              <a:ext uri="{FF2B5EF4-FFF2-40B4-BE49-F238E27FC236}">
                <a16:creationId xmlns:a16="http://schemas.microsoft.com/office/drawing/2014/main" id="{284B2C4F-450D-5CF5-9A1C-7EE16C5C3CE3}"/>
              </a:ext>
            </a:extLst>
          </p:cNvPr>
          <p:cNvSpPr txBox="1"/>
          <p:nvPr/>
        </p:nvSpPr>
        <p:spPr>
          <a:xfrm>
            <a:off x="4428768" y="3414973"/>
            <a:ext cx="3539650"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Geopolitical Tensions: </a:t>
            </a:r>
            <a:r>
              <a:rPr lang="en-US" sz="1050">
                <a:solidFill>
                  <a:srgbClr val="676A6E"/>
                </a:solidFill>
                <a:latin typeface="Trebuchet MS"/>
              </a:rPr>
              <a:t>Sanctions, regional instabilities, and shifting alliances affect trade routes and market strategies.</a:t>
            </a:r>
          </a:p>
          <a:p>
            <a:pPr marL="171450" indent="-171450" algn="l">
              <a:buFont typeface="Arial" panose="020B0604020202020204" pitchFamily="34" charset="0"/>
              <a:buChar char="•"/>
            </a:pPr>
            <a:r>
              <a:rPr lang="en-US" sz="1050" b="1">
                <a:solidFill>
                  <a:srgbClr val="676A6E"/>
                </a:solidFill>
                <a:latin typeface="Trebuchet MS"/>
              </a:rPr>
              <a:t>Sustainability and Regulation: </a:t>
            </a:r>
            <a:r>
              <a:rPr lang="en-US" sz="1050">
                <a:solidFill>
                  <a:srgbClr val="676A6E"/>
                </a:solidFill>
                <a:latin typeface="Trebuchet MS"/>
              </a:rPr>
              <a:t>Environmental commitments and policy changes influence Aramco's exploration and operational tactics.</a:t>
            </a:r>
          </a:p>
          <a:p>
            <a:pPr marL="171450" indent="-171450" algn="l">
              <a:buFont typeface="Arial" panose="020B0604020202020204" pitchFamily="34" charset="0"/>
              <a:buChar char="•"/>
            </a:pPr>
            <a:r>
              <a:rPr lang="en-US" sz="1050" b="1">
                <a:solidFill>
                  <a:srgbClr val="676A6E"/>
                </a:solidFill>
                <a:latin typeface="Trebuchet MS"/>
              </a:rPr>
              <a:t>Market Dynamics: </a:t>
            </a:r>
            <a:r>
              <a:rPr lang="en-US" sz="1050">
                <a:solidFill>
                  <a:srgbClr val="676A6E"/>
                </a:solidFill>
                <a:latin typeface="Trebuchet MS"/>
              </a:rPr>
              <a:t>Adjustments in production forecasts and supply chains present opportunities and challenges.</a:t>
            </a:r>
          </a:p>
        </p:txBody>
      </p:sp>
      <p:sp>
        <p:nvSpPr>
          <p:cNvPr id="103" name="TextBox 102">
            <a:extLst>
              <a:ext uri="{FF2B5EF4-FFF2-40B4-BE49-F238E27FC236}">
                <a16:creationId xmlns:a16="http://schemas.microsoft.com/office/drawing/2014/main" id="{D646D968-55E9-837F-44D8-5B72F94AF833}"/>
              </a:ext>
            </a:extLst>
          </p:cNvPr>
          <p:cNvSpPr txBox="1"/>
          <p:nvPr/>
        </p:nvSpPr>
        <p:spPr>
          <a:xfrm>
            <a:off x="8170393" y="3496099"/>
            <a:ext cx="3522873" cy="1546577"/>
          </a:xfrm>
          <a:prstGeom prst="rect">
            <a:avLst/>
          </a:prstGeom>
          <a:noFill/>
        </p:spPr>
        <p:txBody>
          <a:bodyPr wrap="square">
            <a:spAutoFit/>
          </a:bodyPr>
          <a:lstStyle/>
          <a:p>
            <a:pPr marL="171450" indent="-171450" algn="l">
              <a:buFont typeface="Arial" panose="020B0604020202020204" pitchFamily="34" charset="0"/>
              <a:buChar char="•"/>
            </a:pPr>
            <a:r>
              <a:rPr lang="en-US" sz="1050" b="1">
                <a:solidFill>
                  <a:srgbClr val="676A6E"/>
                </a:solidFill>
                <a:latin typeface="Trebuchet MS"/>
              </a:rPr>
              <a:t>Regulatory Reforms: </a:t>
            </a:r>
            <a:r>
              <a:rPr lang="en-US" sz="1050">
                <a:solidFill>
                  <a:srgbClr val="676A6E"/>
                </a:solidFill>
                <a:latin typeface="Trebuchet MS"/>
              </a:rPr>
              <a:t>New petrochemical regulations in Saudi Arabia aim to boost energy efficiency and investor confidence.</a:t>
            </a:r>
          </a:p>
          <a:p>
            <a:pPr marL="171450" indent="-171450" algn="l">
              <a:buFont typeface="Arial" panose="020B0604020202020204" pitchFamily="34" charset="0"/>
              <a:buChar char="•"/>
            </a:pPr>
            <a:r>
              <a:rPr lang="en-US" sz="1050" b="1">
                <a:solidFill>
                  <a:srgbClr val="676A6E"/>
                </a:solidFill>
                <a:latin typeface="Trebuchet MS"/>
              </a:rPr>
              <a:t>Sustainability Initiatives: </a:t>
            </a:r>
            <a:r>
              <a:rPr lang="en-US" sz="1050">
                <a:solidFill>
                  <a:srgbClr val="676A6E"/>
                </a:solidFill>
                <a:latin typeface="Trebuchet MS"/>
              </a:rPr>
              <a:t>Emphasis on renewable energy projects aligns with Vision 2030 and addresses global energy shifts.</a:t>
            </a:r>
          </a:p>
          <a:p>
            <a:pPr marL="171450" indent="-171450" algn="l">
              <a:buFont typeface="Arial" panose="020B0604020202020204" pitchFamily="34" charset="0"/>
              <a:buChar char="•"/>
            </a:pPr>
            <a:r>
              <a:rPr lang="en-US" sz="1050" b="1">
                <a:solidFill>
                  <a:srgbClr val="676A6E"/>
                </a:solidFill>
                <a:latin typeface="Trebuchet MS"/>
              </a:rPr>
              <a:t>Geopolitical Dynamics: </a:t>
            </a:r>
            <a:r>
              <a:rPr lang="en-US" sz="1050">
                <a:solidFill>
                  <a:srgbClr val="676A6E"/>
                </a:solidFill>
                <a:latin typeface="Trebuchet MS"/>
              </a:rPr>
              <a:t>Regional collaborations and strategic positioning in global markets are pivotal amidst energy transitions.</a:t>
            </a:r>
          </a:p>
        </p:txBody>
      </p:sp>
      <p:sp>
        <p:nvSpPr>
          <p:cNvPr id="19" name="TextBox 18">
            <a:extLst>
              <a:ext uri="{FF2B5EF4-FFF2-40B4-BE49-F238E27FC236}">
                <a16:creationId xmlns:a16="http://schemas.microsoft.com/office/drawing/2014/main" id="{799FD062-9380-D060-CBCB-D3717C1940E3}"/>
              </a:ext>
            </a:extLst>
          </p:cNvPr>
          <p:cNvSpPr txBox="1"/>
          <p:nvPr/>
        </p:nvSpPr>
        <p:spPr>
          <a:xfrm>
            <a:off x="632485" y="1087528"/>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Competitors</a:t>
            </a:r>
          </a:p>
        </p:txBody>
      </p:sp>
      <p:sp>
        <p:nvSpPr>
          <p:cNvPr id="84" name="TextBox 83">
            <a:extLst>
              <a:ext uri="{FF2B5EF4-FFF2-40B4-BE49-F238E27FC236}">
                <a16:creationId xmlns:a16="http://schemas.microsoft.com/office/drawing/2014/main" id="{AD2BE47F-B3F3-F17C-B0B4-B7ACFA07582D}"/>
              </a:ext>
            </a:extLst>
          </p:cNvPr>
          <p:cNvSpPr txBox="1"/>
          <p:nvPr/>
        </p:nvSpPr>
        <p:spPr>
          <a:xfrm>
            <a:off x="4401417" y="1073258"/>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Energy Transition</a:t>
            </a:r>
          </a:p>
        </p:txBody>
      </p:sp>
      <p:sp>
        <p:nvSpPr>
          <p:cNvPr id="102" name="TextBox 101">
            <a:extLst>
              <a:ext uri="{FF2B5EF4-FFF2-40B4-BE49-F238E27FC236}">
                <a16:creationId xmlns:a16="http://schemas.microsoft.com/office/drawing/2014/main" id="{FBC7E74C-FCC9-5180-8E90-6CB023C8E301}"/>
              </a:ext>
            </a:extLst>
          </p:cNvPr>
          <p:cNvSpPr txBox="1"/>
          <p:nvPr/>
        </p:nvSpPr>
        <p:spPr>
          <a:xfrm>
            <a:off x="8238598" y="1067315"/>
            <a:ext cx="3582900" cy="276999"/>
          </a:xfrm>
          <a:prstGeom prst="rect">
            <a:avLst/>
          </a:prstGeom>
          <a:noFill/>
        </p:spPr>
        <p:txBody>
          <a:bodyPr wrap="square" lIns="91440" tIns="45720" rIns="91440" bIns="45720" rtlCol="0" anchor="t">
            <a:spAutoFit/>
          </a:bodyPr>
          <a:lstStyle/>
          <a:p>
            <a:pPr algn="ctr"/>
            <a:r>
              <a:rPr lang="en-US" sz="1200" b="1">
                <a:solidFill>
                  <a:srgbClr val="00A3E0"/>
                </a:solidFill>
                <a:highlight>
                  <a:srgbClr val="FFFFFF"/>
                </a:highlight>
                <a:latin typeface="+mj-lt"/>
              </a:rPr>
              <a:t>Sustainability</a:t>
            </a:r>
          </a:p>
        </p:txBody>
      </p:sp>
      <p:pic>
        <p:nvPicPr>
          <p:cNvPr id="20" name="Graphic 19">
            <a:hlinkClick r:id="rId15"/>
            <a:extLst>
              <a:ext uri="{FF2B5EF4-FFF2-40B4-BE49-F238E27FC236}">
                <a16:creationId xmlns:a16="http://schemas.microsoft.com/office/drawing/2014/main" id="{A18A9034-26AC-A628-8D9B-4342413426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31480" y="2258823"/>
            <a:ext cx="1121813" cy="284251"/>
          </a:xfrm>
          <a:prstGeom prst="rect">
            <a:avLst/>
          </a:prstGeom>
        </p:spPr>
      </p:pic>
      <p:pic>
        <p:nvPicPr>
          <p:cNvPr id="27" name="Picture 26" descr="A close up of a logo&#10;&#10;Description automatically generated">
            <a:hlinkClick r:id="rId18"/>
            <a:extLst>
              <a:ext uri="{FF2B5EF4-FFF2-40B4-BE49-F238E27FC236}">
                <a16:creationId xmlns:a16="http://schemas.microsoft.com/office/drawing/2014/main" id="{30BF1FBB-6427-89E4-ABAF-2BE5AC709B5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21" y="2615508"/>
            <a:ext cx="976330" cy="199704"/>
          </a:xfrm>
          <a:prstGeom prst="rect">
            <a:avLst/>
          </a:prstGeom>
        </p:spPr>
      </p:pic>
      <p:pic>
        <p:nvPicPr>
          <p:cNvPr id="31" name="Picture 30" descr="A blue and black logo&#10;&#10;Description automatically generated">
            <a:hlinkClick r:id="rId20"/>
            <a:extLst>
              <a:ext uri="{FF2B5EF4-FFF2-40B4-BE49-F238E27FC236}">
                <a16:creationId xmlns:a16="http://schemas.microsoft.com/office/drawing/2014/main" id="{3A5354A4-9B70-DF8A-69D6-4F3FECC3915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56971" y="2292902"/>
            <a:ext cx="976330" cy="210286"/>
          </a:xfrm>
          <a:prstGeom prst="rect">
            <a:avLst/>
          </a:prstGeom>
        </p:spPr>
      </p:pic>
      <p:pic>
        <p:nvPicPr>
          <p:cNvPr id="36" name="Picture 35" descr="A blue and yellow logo&#10;&#10;Description automatically generated">
            <a:hlinkClick r:id="rId22"/>
            <a:extLst>
              <a:ext uri="{FF2B5EF4-FFF2-40B4-BE49-F238E27FC236}">
                <a16:creationId xmlns:a16="http://schemas.microsoft.com/office/drawing/2014/main" id="{2C1D1A7D-5614-E1FC-CAA8-3CFD87160C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084648" y="2582427"/>
            <a:ext cx="1042645" cy="241098"/>
          </a:xfrm>
          <a:prstGeom prst="rect">
            <a:avLst/>
          </a:prstGeom>
        </p:spPr>
      </p:pic>
      <p:pic>
        <p:nvPicPr>
          <p:cNvPr id="38" name="Picture 37" descr="A black letter on a black background&#10;&#10;Description automatically generated">
            <a:hlinkClick r:id="rId24"/>
            <a:extLst>
              <a:ext uri="{FF2B5EF4-FFF2-40B4-BE49-F238E27FC236}">
                <a16:creationId xmlns:a16="http://schemas.microsoft.com/office/drawing/2014/main" id="{E9CD4DB4-40EE-6E0A-E67E-7131C563150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956970" y="2621241"/>
            <a:ext cx="1063816" cy="214426"/>
          </a:xfrm>
          <a:prstGeom prst="rect">
            <a:avLst/>
          </a:prstGeom>
        </p:spPr>
      </p:pic>
      <p:pic>
        <p:nvPicPr>
          <p:cNvPr id="44" name="Picture 43" descr="A red text on a black background&#10;&#10;Description automatically generated">
            <a:hlinkClick r:id="rId26"/>
            <a:extLst>
              <a:ext uri="{FF2B5EF4-FFF2-40B4-BE49-F238E27FC236}">
                <a16:creationId xmlns:a16="http://schemas.microsoft.com/office/drawing/2014/main" id="{E67DA5C7-79D9-C7E1-2080-60D33D5C2CC6}"/>
              </a:ext>
            </a:extLst>
          </p:cNvPr>
          <p:cNvPicPr>
            <a:picLocks noChangeAspect="1"/>
          </p:cNvPicPr>
          <p:nvPr/>
        </p:nvPicPr>
        <p:blipFill>
          <a:blip r:embed="rId27">
            <a:extLst>
              <a:ext uri="{28A0092B-C50C-407E-A947-70E740481C1C}">
                <a14:useLocalDpi xmlns:a14="http://schemas.microsoft.com/office/drawing/2010/main" val="0"/>
              </a:ext>
            </a:extLst>
          </a:blip>
          <a:srcRect b="55338"/>
          <a:stretch/>
        </p:blipFill>
        <p:spPr>
          <a:xfrm>
            <a:off x="6056536" y="2487388"/>
            <a:ext cx="851411" cy="243456"/>
          </a:xfrm>
          <a:prstGeom prst="rect">
            <a:avLst/>
          </a:prstGeom>
        </p:spPr>
      </p:pic>
      <p:pic>
        <p:nvPicPr>
          <p:cNvPr id="46" name="Graphic 45">
            <a:hlinkClick r:id="rId28"/>
            <a:extLst>
              <a:ext uri="{FF2B5EF4-FFF2-40B4-BE49-F238E27FC236}">
                <a16:creationId xmlns:a16="http://schemas.microsoft.com/office/drawing/2014/main" id="{77F4ACAE-3328-C82D-49AA-FD7E5C887CA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398688" y="2837183"/>
            <a:ext cx="1107933" cy="266725"/>
          </a:xfrm>
          <a:prstGeom prst="rect">
            <a:avLst/>
          </a:prstGeom>
        </p:spPr>
      </p:pic>
      <p:pic>
        <p:nvPicPr>
          <p:cNvPr id="47" name="Picture 46" descr="A black letter on a black background&#10;&#10;Description automatically generated">
            <a:hlinkClick r:id="rId31"/>
            <a:extLst>
              <a:ext uri="{FF2B5EF4-FFF2-40B4-BE49-F238E27FC236}">
                <a16:creationId xmlns:a16="http://schemas.microsoft.com/office/drawing/2014/main" id="{440C2B0E-D9D5-73B8-1B26-2EB947701F5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057537" y="2866145"/>
            <a:ext cx="1107933" cy="223318"/>
          </a:xfrm>
          <a:prstGeom prst="rect">
            <a:avLst/>
          </a:prstGeom>
        </p:spPr>
      </p:pic>
      <p:pic>
        <p:nvPicPr>
          <p:cNvPr id="48" name="Graphic 47">
            <a:hlinkClick r:id="rId32"/>
            <a:extLst>
              <a:ext uri="{FF2B5EF4-FFF2-40B4-BE49-F238E27FC236}">
                <a16:creationId xmlns:a16="http://schemas.microsoft.com/office/drawing/2014/main" id="{2D41B5A3-CFEA-62FF-546E-BE6EEA9DA7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99935" y="2206411"/>
            <a:ext cx="1011569" cy="256317"/>
          </a:xfrm>
          <a:prstGeom prst="rect">
            <a:avLst/>
          </a:prstGeom>
        </p:spPr>
      </p:pic>
      <p:pic>
        <p:nvPicPr>
          <p:cNvPr id="49" name="Graphic 48">
            <a:hlinkClick r:id="rId33"/>
            <a:extLst>
              <a:ext uri="{FF2B5EF4-FFF2-40B4-BE49-F238E27FC236}">
                <a16:creationId xmlns:a16="http://schemas.microsoft.com/office/drawing/2014/main" id="{29452EE1-1F46-E7F1-551F-C929EDDEA0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99935" y="2523933"/>
            <a:ext cx="1011569" cy="256317"/>
          </a:xfrm>
          <a:prstGeom prst="rect">
            <a:avLst/>
          </a:prstGeom>
        </p:spPr>
      </p:pic>
      <p:pic>
        <p:nvPicPr>
          <p:cNvPr id="50" name="Picture 49" descr="A blue and black logo&#10;&#10;Description automatically generated">
            <a:hlinkClick r:id="rId34"/>
            <a:extLst>
              <a:ext uri="{FF2B5EF4-FFF2-40B4-BE49-F238E27FC236}">
                <a16:creationId xmlns:a16="http://schemas.microsoft.com/office/drawing/2014/main" id="{FEFFA2D3-36BA-E2E6-C454-1E11A5A37FD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88134" y="2213595"/>
            <a:ext cx="961326" cy="207054"/>
          </a:xfrm>
          <a:prstGeom prst="rect">
            <a:avLst/>
          </a:prstGeom>
        </p:spPr>
      </p:pic>
      <p:pic>
        <p:nvPicPr>
          <p:cNvPr id="1026" name="Picture 2">
            <a:hlinkClick r:id="rId35"/>
            <a:extLst>
              <a:ext uri="{FF2B5EF4-FFF2-40B4-BE49-F238E27FC236}">
                <a16:creationId xmlns:a16="http://schemas.microsoft.com/office/drawing/2014/main" id="{635B17CD-095A-5378-4257-F9C1B71CF479}"/>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t="15522" r="74562" b="10388"/>
          <a:stretch/>
        </p:blipFill>
        <p:spPr bwMode="auto">
          <a:xfrm>
            <a:off x="7310941" y="2467624"/>
            <a:ext cx="554118" cy="24546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A red and black logo&#10;&#10;Description automatically generated">
            <a:hlinkClick r:id="rId37"/>
            <a:extLst>
              <a:ext uri="{FF2B5EF4-FFF2-40B4-BE49-F238E27FC236}">
                <a16:creationId xmlns:a16="http://schemas.microsoft.com/office/drawing/2014/main" id="{72602853-C240-B5FE-971E-5D69F46E3B51}"/>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006963" y="2132003"/>
            <a:ext cx="538727" cy="256317"/>
          </a:xfrm>
          <a:prstGeom prst="rect">
            <a:avLst/>
          </a:prstGeom>
        </p:spPr>
      </p:pic>
      <p:pic>
        <p:nvPicPr>
          <p:cNvPr id="60" name="Picture 59">
            <a:hlinkClick r:id="rId39"/>
            <a:extLst>
              <a:ext uri="{FF2B5EF4-FFF2-40B4-BE49-F238E27FC236}">
                <a16:creationId xmlns:a16="http://schemas.microsoft.com/office/drawing/2014/main" id="{841DA6C6-B1F0-B47A-DE1E-33623A7CE54D}"/>
              </a:ext>
            </a:extLst>
          </p:cNvPr>
          <p:cNvPicPr>
            <a:picLocks noChangeAspect="1"/>
          </p:cNvPicPr>
          <p:nvPr/>
        </p:nvPicPr>
        <p:blipFill>
          <a:blip r:embed="rId40"/>
          <a:stretch>
            <a:fillRect/>
          </a:stretch>
        </p:blipFill>
        <p:spPr>
          <a:xfrm>
            <a:off x="8380369" y="2875097"/>
            <a:ext cx="674580" cy="236852"/>
          </a:xfrm>
          <a:prstGeom prst="rect">
            <a:avLst/>
          </a:prstGeom>
        </p:spPr>
      </p:pic>
      <p:pic>
        <p:nvPicPr>
          <p:cNvPr id="61" name="Picture 60" descr="A close up of a logo&#10;&#10;Description automatically generated">
            <a:hlinkClick r:id="rId41"/>
            <a:extLst>
              <a:ext uri="{FF2B5EF4-FFF2-40B4-BE49-F238E27FC236}">
                <a16:creationId xmlns:a16="http://schemas.microsoft.com/office/drawing/2014/main" id="{065A0273-0164-A665-E201-86A5FFBA318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80369" y="2183806"/>
            <a:ext cx="1207078" cy="246902"/>
          </a:xfrm>
          <a:prstGeom prst="rect">
            <a:avLst/>
          </a:prstGeom>
        </p:spPr>
      </p:pic>
      <p:pic>
        <p:nvPicPr>
          <p:cNvPr id="62" name="Picture 61" descr="A close up of a logo&#10;&#10;Description automatically generated">
            <a:hlinkClick r:id="rId42"/>
            <a:extLst>
              <a:ext uri="{FF2B5EF4-FFF2-40B4-BE49-F238E27FC236}">
                <a16:creationId xmlns:a16="http://schemas.microsoft.com/office/drawing/2014/main" id="{F17C3AE4-386D-5FEB-BB0F-CB9A2466763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80369" y="2542527"/>
            <a:ext cx="1207078" cy="246902"/>
          </a:xfrm>
          <a:prstGeom prst="rect">
            <a:avLst/>
          </a:prstGeom>
        </p:spPr>
      </p:pic>
      <p:pic>
        <p:nvPicPr>
          <p:cNvPr id="81" name="Graphic 80">
            <a:hlinkClick r:id="rId43"/>
            <a:extLst>
              <a:ext uri="{FF2B5EF4-FFF2-40B4-BE49-F238E27FC236}">
                <a16:creationId xmlns:a16="http://schemas.microsoft.com/office/drawing/2014/main" id="{18C2F8A7-C2AB-5030-CA8D-37E7559BE23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987878" y="2221595"/>
            <a:ext cx="1548406" cy="372765"/>
          </a:xfrm>
          <a:prstGeom prst="rect">
            <a:avLst/>
          </a:prstGeom>
        </p:spPr>
      </p:pic>
      <p:pic>
        <p:nvPicPr>
          <p:cNvPr id="82" name="Graphic 81">
            <a:hlinkClick r:id="rId44"/>
            <a:extLst>
              <a:ext uri="{FF2B5EF4-FFF2-40B4-BE49-F238E27FC236}">
                <a16:creationId xmlns:a16="http://schemas.microsoft.com/office/drawing/2014/main" id="{9EE2A294-EC54-E8FC-FEC6-EF603D84DF2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987878" y="2692118"/>
            <a:ext cx="1548406" cy="372765"/>
          </a:xfrm>
          <a:prstGeom prst="rect">
            <a:avLst/>
          </a:prstGeom>
        </p:spPr>
      </p:pic>
    </p:spTree>
    <p:extLst>
      <p:ext uri="{BB962C8B-B14F-4D97-AF65-F5344CB8AC3E}">
        <p14:creationId xmlns:p14="http://schemas.microsoft.com/office/powerpoint/2010/main" val="24450942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udi aramco_template">
  <a:themeElements>
    <a:clrScheme name="saudi aramco">
      <a:dk1>
        <a:srgbClr val="676A6E"/>
      </a:dk1>
      <a:lt1>
        <a:sysClr val="window" lastClr="FFFFFF"/>
      </a:lt1>
      <a:dk2>
        <a:srgbClr val="00A3E0"/>
      </a:dk2>
      <a:lt2>
        <a:srgbClr val="84BD00"/>
      </a:lt2>
      <a:accent1>
        <a:srgbClr val="84BD00"/>
      </a:accent1>
      <a:accent2>
        <a:srgbClr val="00843D"/>
      </a:accent2>
      <a:accent3>
        <a:srgbClr val="0033A0"/>
      </a:accent3>
      <a:accent4>
        <a:srgbClr val="00A3E0"/>
      </a:accent4>
      <a:accent5>
        <a:srgbClr val="676A6E"/>
      </a:accent5>
      <a:accent6>
        <a:srgbClr val="808080"/>
      </a:accent6>
      <a:hlink>
        <a:srgbClr val="00A3E0"/>
      </a:hlink>
      <a:folHlink>
        <a:srgbClr val="0033A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audi aramco_template">
  <a:themeElements>
    <a:clrScheme name="saudi aramco">
      <a:dk1>
        <a:srgbClr val="676A6E"/>
      </a:dk1>
      <a:lt1>
        <a:sysClr val="window" lastClr="FFFFFF"/>
      </a:lt1>
      <a:dk2>
        <a:srgbClr val="00A3E0"/>
      </a:dk2>
      <a:lt2>
        <a:srgbClr val="84BD00"/>
      </a:lt2>
      <a:accent1>
        <a:srgbClr val="84BD00"/>
      </a:accent1>
      <a:accent2>
        <a:srgbClr val="00843D"/>
      </a:accent2>
      <a:accent3>
        <a:srgbClr val="0033A0"/>
      </a:accent3>
      <a:accent4>
        <a:srgbClr val="00A3E0"/>
      </a:accent4>
      <a:accent5>
        <a:srgbClr val="676A6E"/>
      </a:accent5>
      <a:accent6>
        <a:srgbClr val="808080"/>
      </a:accent6>
      <a:hlink>
        <a:srgbClr val="00A3E0"/>
      </a:hlink>
      <a:folHlink>
        <a:srgbClr val="0033A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57D9959A279E4A8322E15EFB9D6DBF" ma:contentTypeVersion="57" ma:contentTypeDescription="Create a new document." ma:contentTypeScope="" ma:versionID="45ab9620e1e68a99099abf9b8ec091a9">
  <xsd:schema xmlns:xsd="http://www.w3.org/2001/XMLSchema" xmlns:xs="http://www.w3.org/2001/XMLSchema" xmlns:p="http://schemas.microsoft.com/office/2006/metadata/properties" xmlns:ns2="017151f8-c164-4e39-97b8-a51d8a8a6be8" xmlns:ns3="ebc67abe-178f-4966-85bd-848588997738" targetNamespace="http://schemas.microsoft.com/office/2006/metadata/properties" ma:root="true" ma:fieldsID="dcee535d1a785a2a84ec958bfae6b5d2" ns2:_="" ns3:_="">
    <xsd:import namespace="017151f8-c164-4e39-97b8-a51d8a8a6be8"/>
    <xsd:import namespace="ebc67abe-178f-4966-85bd-8485889977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151f8-c164-4e39-97b8-a51d8a8a6b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c67abe-178f-4966-85bd-84858899773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282076-349D-4022-99D9-B12D058087D1}">
  <ds:schemaRefs>
    <ds:schemaRef ds:uri="http://schemas.microsoft.com/sharepoint/v3/contenttype/forms"/>
  </ds:schemaRefs>
</ds:datastoreItem>
</file>

<file path=customXml/itemProps2.xml><?xml version="1.0" encoding="utf-8"?>
<ds:datastoreItem xmlns:ds="http://schemas.openxmlformats.org/officeDocument/2006/customXml" ds:itemID="{B5A7B0A2-26A0-4BB5-935A-F28497AACA8C}">
  <ds:schemaRefs>
    <ds:schemaRef ds:uri="017151f8-c164-4e39-97b8-a51d8a8a6be8"/>
    <ds:schemaRef ds:uri="ebc67abe-178f-4966-85bd-8485889977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0C40F2D-7DC7-4C76-8A3A-EA399E8788F5}">
  <ds:schemaRefs>
    <ds:schemaRef ds:uri="http://purl.org/dc/dcmitype/"/>
    <ds:schemaRef ds:uri="http://schemas.microsoft.com/office/2006/documentManagement/types"/>
    <ds:schemaRef ds:uri="http://schemas.microsoft.com/office/infopath/2007/PartnerControls"/>
    <ds:schemaRef ds:uri="http://purl.org/dc/elements/1.1/"/>
    <ds:schemaRef ds:uri="017151f8-c164-4e39-97b8-a51d8a8a6be8"/>
    <ds:schemaRef ds:uri="http://schemas.openxmlformats.org/package/2006/metadata/core-properties"/>
    <ds:schemaRef ds:uri="http://www.w3.org/XML/1998/namespace"/>
    <ds:schemaRef ds:uri="http://purl.org/dc/terms/"/>
    <ds:schemaRef ds:uri="http://schemas.microsoft.com/office/2006/metadata/properties"/>
    <ds:schemaRef ds:uri="ebc67abe-178f-4966-85bd-848588997738"/>
  </ds:schemaRefs>
</ds:datastoreItem>
</file>

<file path=docProps/app.xml><?xml version="1.0" encoding="utf-8"?>
<Properties xmlns="http://schemas.openxmlformats.org/officeDocument/2006/extended-properties" xmlns:vt="http://schemas.openxmlformats.org/officeDocument/2006/docPropsVTypes">
  <TotalTime>997</TotalTime>
  <Words>2692</Words>
  <Application>Microsoft Office PowerPoint</Application>
  <PresentationFormat>Widescreen</PresentationFormat>
  <Paragraphs>309</Paragraphs>
  <Slides>14</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Aptos</vt:lpstr>
      <vt:lpstr>Arial</vt:lpstr>
      <vt:lpstr>Calibri</vt:lpstr>
      <vt:lpstr>Lucida Grande</vt:lpstr>
      <vt:lpstr>Trebuchet MS</vt:lpstr>
      <vt:lpstr>saudi aramco_template</vt:lpstr>
      <vt:lpstr>1_saudi aramco_template</vt:lpstr>
      <vt:lpstr>think-cell Slide</vt:lpstr>
      <vt:lpstr>Horizon Scanning </vt:lpstr>
      <vt:lpstr>Aramco was mentioned in 91 articles last week</vt:lpstr>
      <vt:lpstr>Planned Activities – January</vt:lpstr>
      <vt:lpstr>Media Inquiries Jan 5-11</vt:lpstr>
      <vt:lpstr>PowerPoint Presentation</vt:lpstr>
      <vt:lpstr>PowerPoint Presentation</vt:lpstr>
      <vt:lpstr>PowerPoint Presentation</vt:lpstr>
      <vt:lpstr>PowerPoint Presentation</vt:lpstr>
      <vt:lpstr>PowerPoint Presentation</vt:lpstr>
      <vt:lpstr>PowerPoint Presentation</vt:lpstr>
      <vt:lpstr>Appendix </vt:lpstr>
      <vt:lpstr>KSA/GCC led positive coverage during Jan 5 - 11</vt:lpstr>
      <vt:lpstr>2025 Cumulative Analysis of Media Articles </vt:lpstr>
      <vt:lpstr>Analysis of Media Articles – Jan 5 - 11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 Scanning</dc:title>
  <dc:creator>Ibrahim Anabtawi;obabski@brunswickgroup.com</dc:creator>
  <cp:lastModifiedBy>Aditya Iyer</cp:lastModifiedBy>
  <cp:revision>3</cp:revision>
  <dcterms:created xsi:type="dcterms:W3CDTF">2024-06-23T19:37:47Z</dcterms:created>
  <dcterms:modified xsi:type="dcterms:W3CDTF">2025-01-16T05:32:09Z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76ec7a-5c1c-40d8-b713-034aac8a6cec_Enabled">
    <vt:lpwstr>True</vt:lpwstr>
  </property>
  <property fmtid="{D5CDD505-2E9C-101B-9397-08002B2CF9AE}" pid="3" name="MSIP_Label_b176ec7a-5c1c-40d8-b713-034aac8a6cec_SiteId">
    <vt:lpwstr>5a1e0c10-68b1-4667-974b-f394ba989c51</vt:lpwstr>
  </property>
  <property fmtid="{D5CDD505-2E9C-101B-9397-08002B2CF9AE}" pid="4" name="MSIP_Label_b176ec7a-5c1c-40d8-b713-034aac8a6cec_Owner">
    <vt:lpwstr>ALDOSS0U@aramco.com</vt:lpwstr>
  </property>
  <property fmtid="{D5CDD505-2E9C-101B-9397-08002B2CF9AE}" pid="5" name="MSIP_Label_b176ec7a-5c1c-40d8-b713-034aac8a6cec_SetDate">
    <vt:lpwstr>2024-09-16T06:42:00.6339145Z</vt:lpwstr>
  </property>
  <property fmtid="{D5CDD505-2E9C-101B-9397-08002B2CF9AE}" pid="6" name="MSIP_Label_b176ec7a-5c1c-40d8-b713-034aac8a6cec_Name">
    <vt:lpwstr>Company General Use</vt:lpwstr>
  </property>
  <property fmtid="{D5CDD505-2E9C-101B-9397-08002B2CF9AE}" pid="7" name="MSIP_Label_b176ec7a-5c1c-40d8-b713-034aac8a6cec_Application">
    <vt:lpwstr>Microsoft Azure Information Protection</vt:lpwstr>
  </property>
  <property fmtid="{D5CDD505-2E9C-101B-9397-08002B2CF9AE}" pid="8" name="MSIP_Label_b176ec7a-5c1c-40d8-b713-034aac8a6cec_ActionId">
    <vt:lpwstr>b6f182b9-8063-4561-aca1-539ed1ecb875</vt:lpwstr>
  </property>
  <property fmtid="{D5CDD505-2E9C-101B-9397-08002B2CF9AE}" pid="9" name="MSIP_Label_b176ec7a-5c1c-40d8-b713-034aac8a6cec_Extended_MSFT_Method">
    <vt:lpwstr>Automatic</vt:lpwstr>
  </property>
  <property fmtid="{D5CDD505-2E9C-101B-9397-08002B2CF9AE}" pid="10" name="Sensitivity">
    <vt:lpwstr>Company General Use</vt:lpwstr>
  </property>
  <property fmtid="{D5CDD505-2E9C-101B-9397-08002B2CF9AE}" pid="11" name="ContentTypeId">
    <vt:lpwstr>0x0101009257D9959A279E4A8322E15EFB9D6DBF</vt:lpwstr>
  </property>
</Properties>
</file>