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69" r:id="rId2"/>
    <p:sldId id="298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74" r:id="rId13"/>
    <p:sldId id="295" r:id="rId14"/>
    <p:sldId id="275" r:id="rId15"/>
    <p:sldId id="276" r:id="rId16"/>
    <p:sldId id="277" r:id="rId17"/>
    <p:sldId id="278" r:id="rId18"/>
    <p:sldId id="279" r:id="rId19"/>
    <p:sldId id="296" r:id="rId20"/>
    <p:sldId id="299" r:id="rId21"/>
    <p:sldId id="304" r:id="rId22"/>
    <p:sldId id="305" r:id="rId23"/>
    <p:sldId id="307" r:id="rId24"/>
    <p:sldId id="308" r:id="rId25"/>
    <p:sldId id="309" r:id="rId26"/>
    <p:sldId id="310" r:id="rId27"/>
    <p:sldId id="311" r:id="rId28"/>
    <p:sldId id="300" r:id="rId29"/>
    <p:sldId id="301" r:id="rId30"/>
    <p:sldId id="256" r:id="rId31"/>
    <p:sldId id="257" r:id="rId32"/>
    <p:sldId id="258" r:id="rId33"/>
    <p:sldId id="259" r:id="rId34"/>
    <p:sldId id="260" r:id="rId35"/>
    <p:sldId id="270" r:id="rId36"/>
    <p:sldId id="302" r:id="rId37"/>
    <p:sldId id="261" r:id="rId38"/>
    <p:sldId id="262" r:id="rId39"/>
    <p:sldId id="263" r:id="rId40"/>
    <p:sldId id="264" r:id="rId41"/>
    <p:sldId id="303" r:id="rId42"/>
    <p:sldId id="265" r:id="rId43"/>
    <p:sldId id="266" r:id="rId44"/>
    <p:sldId id="267" r:id="rId45"/>
    <p:sldId id="268" r:id="rId46"/>
    <p:sldId id="280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16" autoAdjust="0"/>
  </p:normalViewPr>
  <p:slideViewPr>
    <p:cSldViewPr snapToGrid="0" snapToObjects="1">
      <p:cViewPr varScale="1">
        <p:scale>
          <a:sx n="94" d="100"/>
          <a:sy n="94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0DF-B6D4-9946-8058-C28FEFA82E3B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3976-A15B-0A43-971F-C1ADE522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here at UIUC</a:t>
            </a:r>
            <a:r>
              <a:rPr lang="en-US" baseline="0" dirty="0" smtClean="0"/>
              <a:t> and Purdue –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 was to create generalizable worksheets and interview techniques for libraries, cultural heritage </a:t>
            </a:r>
            <a:r>
              <a:rPr lang="en-US" baseline="0" dirty="0" err="1" smtClean="0"/>
              <a:t>instituions</a:t>
            </a:r>
            <a:r>
              <a:rPr lang="en-US" baseline="0" dirty="0" smtClean="0"/>
              <a:t> and non-profits to go out to data producers and better understand preserving their data in a repository environment.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vision, really was to that whomever conducted one of these interviews would then be able to take the answers from their subject, and create a profile for that discipline, or laboratory….and then submit that report to a centralized location where other curators can access and read the findings of the interview.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still somewhat young, but very very </a:t>
            </a:r>
            <a:r>
              <a:rPr lang="en-US" baseline="0" dirty="0" err="1" smtClean="0"/>
              <a:t>promissing</a:t>
            </a:r>
            <a:r>
              <a:rPr lang="en-US" baseline="0" dirty="0" smtClean="0"/>
              <a:t>. And it’s such low hanging fruit for curators – I think we’ll see in the next few years the repository where these are submitted really take off.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toolkit itself provides ….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A36A6-B08E-1F47-A0F5-47F3D2D5A7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 have you begin Module 1 of the worksheet,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you please provide me with a brief overview of the research project associated with the data that we will be discussing in this interview?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EBCD9-8B85-9F48-8957-AA05FC22236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 curation profile</a:t>
            </a:r>
            <a:r>
              <a:rPr lang="en-US" baseline="0" dirty="0" smtClean="0"/>
              <a:t> – the end product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Summary is usually about a dataset, or a laboratory with a number of datasets that an IR manager or campus</a:t>
            </a:r>
            <a:r>
              <a:rPr lang="en-US" baseline="0" dirty="0" smtClean="0"/>
              <a:t> library, or </a:t>
            </a:r>
            <a:r>
              <a:rPr lang="en-US" baseline="0" dirty="0" err="1" smtClean="0"/>
              <a:t>instistion</a:t>
            </a:r>
            <a:r>
              <a:rPr lang="en-US" baseline="0" dirty="0" smtClean="0"/>
              <a:t> might want to preserve in some way.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Overview of the search is about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kinds and stages is laid out, I think, quite nicely in the user manual – it specifies a generic vocabulary to use.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intellectual property issues are interesting, because they’re so rarely used.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52EDD-C9BC-45FC-ABA2-5FADB0F7555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lib.purdue.edu/dcp/" TargetMode="External"/><Relationship Id="rId4" Type="http://schemas.openxmlformats.org/officeDocument/2006/relationships/hyperlink" Target="http://datacurationprofiles.org/" TargetMode="External"/><Relationship Id="rId5" Type="http://schemas.openxmlformats.org/officeDocument/2006/relationships/hyperlink" Target="http://www.ijdc.net/index.php/ijdc/article/view/13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mponline.dcc.ac.uk/assets/index.files/html5video/screencast-a1b336c9c8a8281b6b320bd54c433f18.mp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Demo</a:t>
            </a:r>
            <a:r>
              <a:rPr lang="en-US" dirty="0" smtClean="0"/>
              <a:t>: Data management planning tools and the Curation Profiles Toolkit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Libraries and Repositories can offer important guidance for any of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Individual: can educate researchers about digital preservation best practices, importance of sharing data</a:t>
            </a:r>
          </a:p>
          <a:p>
            <a:r>
              <a:rPr lang="en-US" dirty="0" smtClean="0"/>
              <a:t>Institutional: can help ensure data is well curated before it enters the repository</a:t>
            </a:r>
          </a:p>
          <a:p>
            <a:r>
              <a:rPr lang="en-US" dirty="0" smtClean="0"/>
              <a:t>Funding agency: can help ensure researchers aren’t just fulfilling requirements, but following 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tools:</a:t>
            </a:r>
          </a:p>
          <a:p>
            <a:pPr lvl="1"/>
            <a:r>
              <a:rPr lang="en-US" dirty="0" err="1" smtClean="0"/>
              <a:t>DMPTool</a:t>
            </a:r>
            <a:endParaRPr lang="en-US" dirty="0" smtClean="0"/>
          </a:p>
          <a:p>
            <a:pPr lvl="1"/>
            <a:r>
              <a:rPr lang="en-US" dirty="0" err="1" smtClean="0"/>
              <a:t>DMPOnline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Developed by California Digital Libraries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tool to help librarians and researchers create data management plans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55" y="262716"/>
            <a:ext cx="5473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DMPTool</a:t>
            </a:r>
            <a:r>
              <a:rPr lang="en-US" b="1" dirty="0" smtClean="0"/>
              <a:t> Demo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dmptool.org</a:t>
            </a:r>
            <a:r>
              <a:rPr lang="en-US" dirty="0" smtClean="0"/>
              <a:t>, click “log in”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0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8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“not in list”, create an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781"/>
            <a:ext cx="9144000" cy="37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0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“Create a New DMP”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mptool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889"/>
            <a:ext cx="9144000" cy="42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DMP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selecting different templates – what are the differences?  What could be used in your work?</a:t>
            </a:r>
          </a:p>
          <a:p>
            <a:r>
              <a:rPr lang="en-US" dirty="0" smtClean="0"/>
              <a:t>Try copying existing templates – when would these be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0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Activity: Make a DMP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worksheet from the last activity, make a Data Management Plan using the DMP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Developed by the Digital Curation Centre (</a:t>
            </a:r>
            <a:r>
              <a:rPr lang="en-US" dirty="0" err="1" smtClean="0"/>
              <a:t>Edingburgh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logo-7e4e61557fac9aa622a1c191eb4814b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62" y="17918"/>
            <a:ext cx="2044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0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management planning tools</a:t>
            </a:r>
          </a:p>
          <a:p>
            <a:pPr lvl="1"/>
            <a:r>
              <a:rPr lang="en-US" dirty="0" smtClean="0"/>
              <a:t>Demo of </a:t>
            </a:r>
            <a:r>
              <a:rPr lang="en-US" dirty="0" err="1" smtClean="0"/>
              <a:t>DMPTool</a:t>
            </a:r>
            <a:r>
              <a:rPr lang="en-US" dirty="0" smtClean="0"/>
              <a:t> and </a:t>
            </a:r>
            <a:r>
              <a:rPr lang="en-US" dirty="0" err="1" smtClean="0"/>
              <a:t>DMPOnline</a:t>
            </a:r>
            <a:endParaRPr lang="en-US" dirty="0" smtClean="0"/>
          </a:p>
          <a:p>
            <a:r>
              <a:rPr lang="en-US" dirty="0" smtClean="0"/>
              <a:t>Curation profiles toolkit</a:t>
            </a:r>
          </a:p>
          <a:p>
            <a:pPr lvl="1"/>
            <a:r>
              <a:rPr lang="en-US" dirty="0" smtClean="0"/>
              <a:t>Review and discuss application to data management planning</a:t>
            </a:r>
            <a:endParaRPr lang="en-US" dirty="0"/>
          </a:p>
          <a:p>
            <a:pPr lvl="1"/>
            <a:r>
              <a:rPr lang="en-US" dirty="0" smtClean="0"/>
              <a:t>Explore toolkit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7606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DMPOnline</a:t>
            </a:r>
            <a:r>
              <a:rPr lang="en-US" b="1" dirty="0" smtClean="0"/>
              <a:t> Demo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account</a:t>
            </a:r>
            <a:endParaRPr lang="en-US" dirty="0"/>
          </a:p>
        </p:txBody>
      </p:sp>
      <p:pic>
        <p:nvPicPr>
          <p:cNvPr id="4" name="Content Placeholder 3" descr="DmpOnline1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9" r="-34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6846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plan</a:t>
            </a:r>
            <a:endParaRPr lang="en-US" dirty="0"/>
          </a:p>
        </p:txBody>
      </p:sp>
      <p:pic>
        <p:nvPicPr>
          <p:cNvPr id="4" name="Content Placeholder 3" descr="DmpOnline2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7" b="-537"/>
          <a:stretch>
            <a:fillRect/>
          </a:stretch>
        </p:blipFill>
        <p:spPr/>
      </p:pic>
      <p:cxnSp>
        <p:nvCxnSpPr>
          <p:cNvPr id="6" name="Straight Arrow Connector 5"/>
          <p:cNvCxnSpPr/>
          <p:nvPr/>
        </p:nvCxnSpPr>
        <p:spPr>
          <a:xfrm flipH="1">
            <a:off x="1364675" y="5674189"/>
            <a:ext cx="10403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29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funding agency &amp; organization</a:t>
            </a:r>
          </a:p>
        </p:txBody>
      </p:sp>
      <p:pic>
        <p:nvPicPr>
          <p:cNvPr id="4" name="Content Placeholder 3" descr="DmpOnline4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45" r="-10845"/>
          <a:stretch>
            <a:fillRect/>
          </a:stretch>
        </p:blipFill>
        <p:spPr/>
      </p:pic>
      <p:cxnSp>
        <p:nvCxnSpPr>
          <p:cNvPr id="6" name="Straight Arrow Connector 5"/>
          <p:cNvCxnSpPr/>
          <p:nvPr/>
        </p:nvCxnSpPr>
        <p:spPr>
          <a:xfrm flipV="1">
            <a:off x="4012956" y="3134314"/>
            <a:ext cx="553977" cy="24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012956" y="4151352"/>
            <a:ext cx="553977" cy="24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in basic project information</a:t>
            </a:r>
            <a:endParaRPr lang="en-US" dirty="0"/>
          </a:p>
        </p:txBody>
      </p:sp>
      <p:pic>
        <p:nvPicPr>
          <p:cNvPr id="4" name="Content Placeholder 3" descr="DmpOnline5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85" r="-166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793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Questions</a:t>
            </a:r>
            <a:endParaRPr lang="en-US" dirty="0"/>
          </a:p>
        </p:txBody>
      </p:sp>
      <p:pic>
        <p:nvPicPr>
          <p:cNvPr id="4" name="Content Placeholder 3" descr="DmpOnline6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04" r="-19204"/>
          <a:stretch>
            <a:fillRect/>
          </a:stretch>
        </p:blipFill>
        <p:spPr/>
      </p:pic>
      <p:cxnSp>
        <p:nvCxnSpPr>
          <p:cNvPr id="6" name="Straight Arrow Connector 5"/>
          <p:cNvCxnSpPr/>
          <p:nvPr/>
        </p:nvCxnSpPr>
        <p:spPr>
          <a:xfrm flipV="1">
            <a:off x="5134422" y="2053516"/>
            <a:ext cx="783675" cy="310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99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 questions, and read through guidance</a:t>
            </a:r>
            <a:endParaRPr lang="en-US" dirty="0"/>
          </a:p>
        </p:txBody>
      </p:sp>
      <p:pic>
        <p:nvPicPr>
          <p:cNvPr id="4" name="Content Placeholder 3" descr="DmpOnline7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484" r="-224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589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your plan!</a:t>
            </a:r>
            <a:endParaRPr lang="en-US" dirty="0"/>
          </a:p>
        </p:txBody>
      </p:sp>
      <p:pic>
        <p:nvPicPr>
          <p:cNvPr id="4" name="Content Placeholder 3" descr="DmpOnline8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52" r="-35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4996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Curation Profiles Toolkit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Curation Profiles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through IMLS grant between U of Illinois and Purdue </a:t>
            </a:r>
            <a:r>
              <a:rPr lang="en-US" dirty="0" smtClean="0"/>
              <a:t>Universities</a:t>
            </a:r>
          </a:p>
          <a:p>
            <a:r>
              <a:rPr lang="en-US" dirty="0" smtClean="0"/>
              <a:t>Set of resources and methods intended to help librarians/data curators in understanding a researcher’s data</a:t>
            </a:r>
          </a:p>
          <a:p>
            <a:pPr lvl="1"/>
            <a:r>
              <a:rPr lang="en-US" dirty="0" smtClean="0"/>
              <a:t>Can potentially be used to inform data management plans and policy</a:t>
            </a:r>
          </a:p>
        </p:txBody>
      </p:sp>
    </p:spTree>
    <p:extLst>
      <p:ext uri="{BB962C8B-B14F-4D97-AF65-F5344CB8AC3E}">
        <p14:creationId xmlns:p14="http://schemas.microsoft.com/office/powerpoint/2010/main" val="357101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management plan (DMP) is a formal document that outlines how data will </a:t>
            </a:r>
            <a:r>
              <a:rPr lang="en-US" dirty="0" smtClean="0"/>
              <a:t>be </a:t>
            </a:r>
            <a:r>
              <a:rPr lang="en-US" dirty="0" smtClean="0"/>
              <a:t>managed during and after a </a:t>
            </a:r>
            <a:r>
              <a:rPr lang="en-US" dirty="0" smtClean="0"/>
              <a:t>project</a:t>
            </a:r>
          </a:p>
          <a:p>
            <a:r>
              <a:rPr lang="en-US" dirty="0"/>
              <a:t>If you’re going to develop data management services, creating support for DMPs is one of the first things you should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26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Data Curation Profile is a tool that can be used to provide a foundational base of information about a particular set of data that may be curated by an academic library or other institution.”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(Carlson and Witt, 2010)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84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</a:t>
            </a:r>
          </a:p>
          <a:p>
            <a:pPr lvl="1"/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Interviewers manual</a:t>
            </a:r>
          </a:p>
          <a:p>
            <a:pPr lvl="1"/>
            <a:r>
              <a:rPr lang="en-US" dirty="0" smtClean="0"/>
              <a:t>Interview worksheet for “investigating what data researchers are willing to share, when and with whom, and researchers’ needs and requirements for sharing those data through an IR” (or other archive)</a:t>
            </a:r>
          </a:p>
          <a:p>
            <a:pPr lvl="1"/>
            <a:r>
              <a:rPr lang="en-US" dirty="0" smtClean="0"/>
              <a:t>Template for generating final report (profile)</a:t>
            </a:r>
          </a:p>
          <a:p>
            <a:pPr lvl="2"/>
            <a:r>
              <a:rPr lang="en-US" dirty="0" smtClean="0"/>
              <a:t>Offers definitions and general explanations about how to generalize from interview worksheets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3-02-03 at 5.0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777"/>
            <a:ext cx="8333772" cy="11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2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Contain two types of information about data: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Standardized description </a:t>
            </a:r>
            <a:r>
              <a:rPr lang="en-US" dirty="0"/>
              <a:t>of a dataset (or series of </a:t>
            </a:r>
            <a:r>
              <a:rPr lang="en-US" dirty="0" smtClean="0"/>
              <a:t>datasets) </a:t>
            </a:r>
          </a:p>
          <a:p>
            <a:pPr marL="0" indent="0">
              <a:buNone/>
            </a:pPr>
            <a:endParaRPr lang="en-US" dirty="0" smtClean="0"/>
          </a:p>
          <a:p>
            <a:pPr marL="460375" indent="-460375">
              <a:buNone/>
            </a:pPr>
            <a:r>
              <a:rPr lang="en-US" dirty="0" smtClean="0"/>
              <a:t>2</a:t>
            </a:r>
            <a:r>
              <a:rPr lang="en-US" dirty="0"/>
              <a:t>. Description of a researchers needs surrounding the data, including how and when the data can be shared</a:t>
            </a:r>
            <a:r>
              <a:rPr lang="en-US" dirty="0" smtClean="0"/>
              <a:t>, the metadata </a:t>
            </a:r>
            <a:r>
              <a:rPr lang="en-US" dirty="0"/>
              <a:t>and documentation that should be </a:t>
            </a:r>
            <a:r>
              <a:rPr lang="en-US" dirty="0" smtClean="0"/>
              <a:t>created or captured, </a:t>
            </a:r>
            <a:r>
              <a:rPr lang="en-US" dirty="0"/>
              <a:t>and details about current preservation practices. </a:t>
            </a:r>
          </a:p>
        </p:txBody>
      </p:sp>
    </p:spTree>
    <p:extLst>
      <p:ext uri="{BB962C8B-B14F-4D97-AF65-F5344CB8AC3E}">
        <p14:creationId xmlns:p14="http://schemas.microsoft.com/office/powerpoint/2010/main" val="1239519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profiles </a:t>
            </a:r>
            <a:r>
              <a:rPr lang="en-US" dirty="0" smtClean="0"/>
              <a:t>do</a:t>
            </a:r>
            <a:r>
              <a:rPr lang="en-US" dirty="0"/>
              <a:t>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Individually: </a:t>
            </a:r>
            <a:r>
              <a:rPr lang="en-US" sz="2600" dirty="0"/>
              <a:t>provide a structure for a </a:t>
            </a:r>
            <a:r>
              <a:rPr lang="en-US" sz="2600" i="1" dirty="0"/>
              <a:t>data interview </a:t>
            </a:r>
            <a:r>
              <a:rPr lang="en-US" sz="2600" dirty="0"/>
              <a:t>between </a:t>
            </a:r>
            <a:r>
              <a:rPr lang="en-US" sz="2600" dirty="0" smtClean="0"/>
              <a:t>library / archive </a:t>
            </a:r>
            <a:r>
              <a:rPr lang="en-US" sz="2600" dirty="0"/>
              <a:t>and lab, or within </a:t>
            </a:r>
            <a:r>
              <a:rPr lang="en-US" sz="2600" dirty="0" smtClean="0"/>
              <a:t>lab.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Institutionally: </a:t>
            </a:r>
            <a:r>
              <a:rPr lang="en-US" sz="2600" dirty="0"/>
              <a:t>guide management and curation of data in repository setting, </a:t>
            </a:r>
            <a:r>
              <a:rPr lang="en-US" sz="2600" dirty="0" smtClean="0"/>
              <a:t>provide </a:t>
            </a:r>
            <a:r>
              <a:rPr lang="en-US" sz="2600" dirty="0"/>
              <a:t>shareable documentation across </a:t>
            </a:r>
            <a:r>
              <a:rPr lang="en-US" sz="2600" dirty="0" smtClean="0"/>
              <a:t>staff &amp; </a:t>
            </a:r>
            <a:r>
              <a:rPr lang="en-US" sz="2600" dirty="0"/>
              <a:t>use cases for systems development 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Globally: guide development of </a:t>
            </a:r>
            <a:r>
              <a:rPr lang="en-US" sz="2600" dirty="0"/>
              <a:t>generic adaptable research services at new </a:t>
            </a:r>
            <a:r>
              <a:rPr lang="en-US" sz="2600" dirty="0" smtClean="0"/>
              <a:t>institutions. 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35271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shouldn’t profiles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nventory </a:t>
            </a:r>
            <a:r>
              <a:rPr lang="en-US" dirty="0"/>
              <a:t>a </a:t>
            </a:r>
            <a:r>
              <a:rPr lang="en-US" dirty="0" smtClean="0"/>
              <a:t>lab/individual’s holdings</a:t>
            </a:r>
            <a:r>
              <a:rPr lang="en-US" dirty="0"/>
              <a:t> </a:t>
            </a:r>
            <a:r>
              <a:rPr lang="en-US" dirty="0" smtClean="0"/>
              <a:t>- profiles provide depth, </a:t>
            </a:r>
            <a:r>
              <a:rPr lang="en-US" dirty="0"/>
              <a:t>not </a:t>
            </a:r>
            <a:r>
              <a:rPr lang="en-US" dirty="0" smtClean="0"/>
              <a:t>breadth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interpreted as permanent: needs for a dataset will </a:t>
            </a:r>
            <a:r>
              <a:rPr lang="en-US" dirty="0"/>
              <a:t>shift, </a:t>
            </a:r>
            <a:r>
              <a:rPr lang="en-US" dirty="0" smtClean="0"/>
              <a:t>and use </a:t>
            </a:r>
            <a:r>
              <a:rPr lang="en-US" dirty="0"/>
              <a:t>of a dataset will likely change.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66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Profiles are snapshots, and should be viewed </a:t>
            </a:r>
            <a:r>
              <a:rPr lang="en-US" dirty="0" smtClean="0"/>
              <a:t>through narrow </a:t>
            </a:r>
            <a:r>
              <a:rPr lang="en-US" dirty="0"/>
              <a:t>time windows of relevance.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But </a:t>
            </a:r>
            <a:r>
              <a:rPr lang="en-US" dirty="0"/>
              <a:t>longitudinally they are very helpful guides.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57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profile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help librarians understand disciplinary or workgroup specific differences in data</a:t>
            </a:r>
          </a:p>
          <a:p>
            <a:r>
              <a:rPr lang="en-US" dirty="0" smtClean="0"/>
              <a:t>Can help guide repository policies</a:t>
            </a:r>
          </a:p>
          <a:p>
            <a:r>
              <a:rPr lang="en-US" dirty="0" smtClean="0"/>
              <a:t>Can be used to inform creation of a data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613213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/>
              <a:t>data that are "typical" and well understood by </a:t>
            </a:r>
            <a:r>
              <a:rPr lang="en-US" dirty="0" smtClean="0"/>
              <a:t>participant.</a:t>
            </a:r>
          </a:p>
          <a:p>
            <a:endParaRPr lang="en-US" dirty="0"/>
          </a:p>
          <a:p>
            <a:r>
              <a:rPr lang="en-US" dirty="0" smtClean="0"/>
              <a:t>Extensive background work.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person operation.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30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Interviewer’s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instructions on on how to conduct a data interview, including a very thorough questionnaire (“Ask this…”)</a:t>
            </a:r>
          </a:p>
          <a:p>
            <a:r>
              <a:rPr lang="en-US" dirty="0" smtClean="0"/>
              <a:t>Maps responses to final report template</a:t>
            </a:r>
          </a:p>
          <a:p>
            <a:r>
              <a:rPr lang="en-US" dirty="0" smtClean="0"/>
              <a:t>Provides context for data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6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Worksheet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at beginning of the interview process</a:t>
            </a:r>
          </a:p>
          <a:p>
            <a:r>
              <a:rPr lang="en-US" dirty="0" smtClean="0"/>
              <a:t>Filled out by participant </a:t>
            </a:r>
          </a:p>
          <a:p>
            <a:r>
              <a:rPr lang="en-US" dirty="0" smtClean="0"/>
              <a:t>Acts as prompt for further inquiry</a:t>
            </a:r>
          </a:p>
          <a:p>
            <a:pPr lvl="1"/>
            <a:r>
              <a:rPr lang="en-US" dirty="0" smtClean="0"/>
              <a:t>Very difficult to do quickly, but very effective</a:t>
            </a:r>
          </a:p>
          <a:p>
            <a:pPr lvl="1"/>
            <a:r>
              <a:rPr lang="en-US" dirty="0" smtClean="0"/>
              <a:t>Why not beforehand or after?</a:t>
            </a:r>
          </a:p>
          <a:p>
            <a:pPr lvl="2"/>
            <a:r>
              <a:rPr lang="en-US" dirty="0" smtClean="0"/>
              <a:t>critical incident technique </a:t>
            </a:r>
          </a:p>
        </p:txBody>
      </p:sp>
    </p:spTree>
    <p:extLst>
      <p:ext uri="{BB962C8B-B14F-4D97-AF65-F5344CB8AC3E}">
        <p14:creationId xmlns:p14="http://schemas.microsoft.com/office/powerpoint/2010/main" val="179757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create a DMP – or ask your patrons to create DMPs?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make sure data is </a:t>
            </a:r>
            <a:r>
              <a:rPr lang="en-US" dirty="0" smtClean="0"/>
              <a:t>managed early </a:t>
            </a:r>
            <a:r>
              <a:rPr lang="en-US" dirty="0"/>
              <a:t>and often</a:t>
            </a:r>
            <a:r>
              <a:rPr lang="en-US" dirty="0" smtClean="0"/>
              <a:t>!</a:t>
            </a:r>
          </a:p>
          <a:p>
            <a:r>
              <a:rPr lang="en-US" dirty="0" smtClean="0"/>
              <a:t>Distributes data management responsibility through out the data curation lifecycle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69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take place on 2 separate dates</a:t>
            </a:r>
          </a:p>
          <a:p>
            <a:pPr lvl="1"/>
            <a:r>
              <a:rPr lang="en-US" dirty="0" smtClean="0"/>
              <a:t>Interview one – complete worksheet, and first four modules of interview</a:t>
            </a:r>
          </a:p>
          <a:p>
            <a:pPr lvl="1"/>
            <a:r>
              <a:rPr lang="en-US" dirty="0" smtClean="0"/>
              <a:t>Interview two – develop follow-up questions to worksheet and finish modules.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Modules will map to Profile template</a:t>
            </a:r>
          </a:p>
        </p:txBody>
      </p:sp>
    </p:spTree>
    <p:extLst>
      <p:ext uri="{BB962C8B-B14F-4D97-AF65-F5344CB8AC3E}">
        <p14:creationId xmlns:p14="http://schemas.microsoft.com/office/powerpoint/2010/main" val="1533727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Walkthrough: worksheets and interview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8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031" y="1450356"/>
            <a:ext cx="8686800" cy="607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Summary of data curation </a:t>
            </a:r>
            <a:r>
              <a:rPr lang="en-US" sz="3200" dirty="0" smtClean="0"/>
              <a:t>needs</a:t>
            </a:r>
          </a:p>
          <a:p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Overview </a:t>
            </a:r>
            <a:r>
              <a:rPr lang="en-US" sz="3200" dirty="0" smtClean="0"/>
              <a:t>of the research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Data kinds and stages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Intellectual property context and information  - owner</a:t>
            </a:r>
            <a:r>
              <a:rPr lang="en-US" sz="3200" dirty="0"/>
              <a:t>s</a:t>
            </a:r>
            <a:r>
              <a:rPr lang="en-US" sz="3200" dirty="0" smtClean="0"/>
              <a:t>, terms of use, attribution</a:t>
            </a:r>
          </a:p>
          <a:p>
            <a:endParaRPr lang="en-US" sz="1500" dirty="0" smtClean="0"/>
          </a:p>
          <a:p>
            <a:endParaRPr lang="en-US" dirty="0" smtClean="0"/>
          </a:p>
          <a:p>
            <a:r>
              <a:rPr lang="en-US" sz="1600" dirty="0" smtClean="0"/>
              <a:t>  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Finished Profile (1 of 3)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09BD-EC82-CB40-A8E1-30EBF40182A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(2 of 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and description of data</a:t>
            </a:r>
          </a:p>
          <a:p>
            <a:r>
              <a:rPr lang="en-US" dirty="0" smtClean="0"/>
              <a:t>Ingest and transfer</a:t>
            </a:r>
          </a:p>
          <a:p>
            <a:r>
              <a:rPr lang="en-US" dirty="0" smtClean="0"/>
              <a:t>Sharing and access</a:t>
            </a:r>
          </a:p>
          <a:p>
            <a:r>
              <a:rPr lang="en-US" dirty="0" smtClean="0"/>
              <a:t>Discovery </a:t>
            </a:r>
          </a:p>
          <a:p>
            <a:r>
              <a:rPr lang="en-US" dirty="0" smtClean="0"/>
              <a:t>Tools (used)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5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impact</a:t>
            </a:r>
          </a:p>
          <a:p>
            <a:pPr lvl="1"/>
            <a:r>
              <a:rPr lang="en-US" dirty="0" smtClean="0"/>
              <a:t>What does researcher want to know about how their data is used? What is valuable idea of impact?</a:t>
            </a:r>
          </a:p>
          <a:p>
            <a:r>
              <a:rPr lang="en-US" dirty="0" smtClean="0"/>
              <a:t>Data Management</a:t>
            </a:r>
          </a:p>
          <a:p>
            <a:r>
              <a:rPr lang="en-US" dirty="0" smtClean="0"/>
              <a:t>Preservation </a:t>
            </a:r>
          </a:p>
          <a:p>
            <a:r>
              <a:rPr lang="en-US" dirty="0" smtClean="0"/>
              <a:t>Personnel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5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Walkthough</a:t>
            </a:r>
            <a:r>
              <a:rPr lang="en-US" dirty="0" smtClean="0"/>
              <a:t>: Four </a:t>
            </a:r>
            <a:r>
              <a:rPr lang="en-US" dirty="0" smtClean="0"/>
              <a:t>Examples of Completed Profiles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Architectural </a:t>
            </a:r>
            <a:r>
              <a:rPr lang="en-US" dirty="0" smtClean="0"/>
              <a:t>history,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seismology,</a:t>
            </a:r>
          </a:p>
          <a:p>
            <a:pPr marL="0" indent="0">
              <a:buNone/>
            </a:pPr>
            <a:r>
              <a:rPr lang="en-US" dirty="0" smtClean="0"/>
              <a:t>biophysics,</a:t>
            </a:r>
          </a:p>
          <a:p>
            <a:pPr marL="0" indent="0">
              <a:buNone/>
            </a:pPr>
            <a:r>
              <a:rPr lang="en-US" dirty="0" smtClean="0"/>
              <a:t>sociology </a:t>
            </a:r>
            <a:r>
              <a:rPr lang="en-US" dirty="0" smtClean="0"/>
              <a:t>/ demographics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3-02-04 at 3.5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6" y="5330513"/>
            <a:ext cx="9144000" cy="15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3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the worksheet provide you with enough information to write a DMP?</a:t>
            </a:r>
            <a:endParaRPr lang="en-US" dirty="0"/>
          </a:p>
          <a:p>
            <a:r>
              <a:rPr lang="en-US" dirty="0" smtClean="0"/>
              <a:t>How would you use this tool in your work?</a:t>
            </a:r>
          </a:p>
          <a:p>
            <a:r>
              <a:rPr lang="en-US" dirty="0" smtClean="0"/>
              <a:t>Would you be interested in creating templates with the </a:t>
            </a:r>
            <a:r>
              <a:rPr lang="en-US" dirty="0" err="1" smtClean="0"/>
              <a:t>DMPTool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8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206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DMPTool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dmptool.org</a:t>
            </a:r>
            <a:r>
              <a:rPr lang="en-US" dirty="0"/>
              <a:t>/</a:t>
            </a:r>
          </a:p>
          <a:p>
            <a:r>
              <a:rPr lang="en-US" dirty="0" err="1" smtClean="0"/>
              <a:t>DMPOnline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dmponline.dcc.ac.uk</a:t>
            </a:r>
            <a:r>
              <a:rPr lang="en-US" dirty="0"/>
              <a:t>/</a:t>
            </a:r>
            <a:endParaRPr lang="en-US" dirty="0" smtClean="0"/>
          </a:p>
          <a:p>
            <a:pPr lvl="1"/>
            <a:r>
              <a:rPr lang="en-US" dirty="0" smtClean="0"/>
              <a:t>Screencast of how to use: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://dmponline.dcc.ac.uk/assets/index.files/html5video/screencast-a1b336c9c8a8281b6b320bd54c433f18.</a:t>
            </a:r>
            <a:r>
              <a:rPr lang="en-US" dirty="0" smtClean="0">
                <a:hlinkClick r:id="rId2"/>
              </a:rPr>
              <a:t>mp4</a:t>
            </a:r>
            <a:endParaRPr lang="en-US" dirty="0" smtClean="0"/>
          </a:p>
          <a:p>
            <a:r>
              <a:rPr lang="en-US" dirty="0" smtClean="0"/>
              <a:t>Curation profiles</a:t>
            </a:r>
          </a:p>
          <a:p>
            <a:pPr lvl="1"/>
            <a:r>
              <a:rPr lang="en-US" dirty="0" smtClean="0"/>
              <a:t>Directory of completed profiles: </a:t>
            </a:r>
            <a:r>
              <a:rPr lang="en-US" dirty="0">
                <a:hlinkClick r:id="rId3"/>
              </a:rPr>
              <a:t>http://docs.lib.purdue.edu/dcp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Toolkit and </a:t>
            </a:r>
            <a:r>
              <a:rPr lang="en-US" dirty="0"/>
              <a:t>community site: </a:t>
            </a:r>
            <a:r>
              <a:rPr lang="en-US" dirty="0">
                <a:hlinkClick r:id="rId4"/>
              </a:rPr>
              <a:t>http://datacurationprofiles.org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Paper: </a:t>
            </a:r>
            <a:r>
              <a:rPr lang="en-US" dirty="0"/>
              <a:t>Witt, M., Carlson, J., Brandt, D. S., &amp; </a:t>
            </a:r>
            <a:r>
              <a:rPr lang="en-US" dirty="0" err="1"/>
              <a:t>Cragin</a:t>
            </a:r>
            <a:r>
              <a:rPr lang="en-US" dirty="0"/>
              <a:t>, M. H. (2009). Constructing data curation profiles. </a:t>
            </a:r>
            <a:r>
              <a:rPr lang="en-US" i="1" dirty="0"/>
              <a:t>International Journal of Digital Curation</a:t>
            </a:r>
            <a:r>
              <a:rPr lang="en-US" dirty="0"/>
              <a:t>, </a:t>
            </a:r>
            <a:r>
              <a:rPr lang="en-US" i="1" dirty="0"/>
              <a:t>4</a:t>
            </a:r>
            <a:r>
              <a:rPr lang="en-US" dirty="0"/>
              <a:t>(3), 93-103.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http://www.ijdc.net/index.php/ijdc/article/view/</a:t>
            </a:r>
            <a:r>
              <a:rPr lang="en-US" dirty="0" smtClean="0">
                <a:hlinkClick r:id="rId5"/>
              </a:rPr>
              <a:t>137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0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61" y="269687"/>
            <a:ext cx="5970078" cy="53481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133" y="440267"/>
            <a:ext cx="201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data curation takes place at all stages of the lifecycle!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61" y="269687"/>
            <a:ext cx="5970078" cy="53481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0133" y="440267"/>
            <a:ext cx="201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data curation takes place at all stages of the lifecycle!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67030" y="2624666"/>
            <a:ext cx="1710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 data management plan helps guide researchers through data management work that can’t happen in a repository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3968750" y="269687"/>
            <a:ext cx="1693333" cy="661646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 rot="1905765">
            <a:off x="4305979" y="1396115"/>
            <a:ext cx="1522518" cy="719027"/>
          </a:xfrm>
          <a:prstGeom prst="donut">
            <a:avLst>
              <a:gd name="adj" fmla="val 70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 rot="20734522">
            <a:off x="2839129" y="1209846"/>
            <a:ext cx="1522518" cy="719027"/>
          </a:xfrm>
          <a:prstGeom prst="donut">
            <a:avLst>
              <a:gd name="adj" fmla="val 70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 rot="17282997">
            <a:off x="1764258" y="2286787"/>
            <a:ext cx="1674770" cy="683566"/>
          </a:xfrm>
          <a:prstGeom prst="donut">
            <a:avLst>
              <a:gd name="adj" fmla="val 70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6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</a:t>
            </a:r>
          </a:p>
          <a:p>
            <a:pPr lvl="1"/>
            <a:r>
              <a:rPr lang="en-US" dirty="0" smtClean="0"/>
              <a:t>Outlines data management guidelines for an individual researcher, a research laboratory, or office</a:t>
            </a:r>
          </a:p>
          <a:p>
            <a:pPr lvl="1"/>
            <a:r>
              <a:rPr lang="en-US" dirty="0" smtClean="0"/>
              <a:t>Might focus on establishing good personal data management practices (e.g. file naming conventions, stable file formats)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3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Institutional</a:t>
            </a:r>
          </a:p>
          <a:p>
            <a:pPr lvl="1"/>
            <a:r>
              <a:rPr lang="en-US" dirty="0" smtClean="0"/>
              <a:t>Outlines data management guidelines for a university or a department</a:t>
            </a:r>
          </a:p>
          <a:p>
            <a:pPr lvl="1"/>
            <a:r>
              <a:rPr lang="en-US" dirty="0" smtClean="0"/>
              <a:t>Policy-driven: policy is set by the institutional repository or library</a:t>
            </a:r>
          </a:p>
        </p:txBody>
      </p:sp>
    </p:spTree>
    <p:extLst>
      <p:ext uri="{BB962C8B-B14F-4D97-AF65-F5344CB8AC3E}">
        <p14:creationId xmlns:p14="http://schemas.microsoft.com/office/powerpoint/2010/main" val="427936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agency</a:t>
            </a:r>
          </a:p>
          <a:p>
            <a:pPr lvl="1"/>
            <a:r>
              <a:rPr lang="en-US" dirty="0" smtClean="0"/>
              <a:t>Submitted as part of a grant application</a:t>
            </a:r>
          </a:p>
          <a:p>
            <a:pPr lvl="1"/>
            <a:r>
              <a:rPr lang="en-US" dirty="0" smtClean="0"/>
              <a:t>Increasingly required by US funding agencies and some federal agencies (e.g. the US Geological Survey)</a:t>
            </a:r>
          </a:p>
          <a:p>
            <a:pPr lvl="1"/>
            <a:r>
              <a:rPr lang="en-US" dirty="0" smtClean="0"/>
              <a:t>Often few clear guidelines in what to include; researchers often need help from library or a template</a:t>
            </a:r>
          </a:p>
        </p:txBody>
      </p:sp>
    </p:spTree>
    <p:extLst>
      <p:ext uri="{BB962C8B-B14F-4D97-AF65-F5344CB8AC3E}">
        <p14:creationId xmlns:p14="http://schemas.microsoft.com/office/powerpoint/2010/main" val="3138957965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2081</TotalTime>
  <Words>1503</Words>
  <Application>Microsoft Macintosh PowerPoint</Application>
  <PresentationFormat>On-screen Show (4:3)</PresentationFormat>
  <Paragraphs>199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DCWS_PPT_Theme</vt:lpstr>
      <vt:lpstr>Demo: Data management planning tools and the Curation Profiles Toolkit</vt:lpstr>
      <vt:lpstr>Agenda</vt:lpstr>
      <vt:lpstr>Data Management Plans</vt:lpstr>
      <vt:lpstr>Why create a DMP – or ask your patrons to create DMPs?</vt:lpstr>
      <vt:lpstr>PowerPoint Presentation</vt:lpstr>
      <vt:lpstr>PowerPoint Presentation</vt:lpstr>
      <vt:lpstr>Types of DMPs</vt:lpstr>
      <vt:lpstr>Types of DMPs</vt:lpstr>
      <vt:lpstr>Types of DMPs</vt:lpstr>
      <vt:lpstr>Libraries and Repositories can offer important guidance for any of these</vt:lpstr>
      <vt:lpstr>How to Help?</vt:lpstr>
      <vt:lpstr>PowerPoint Presentation</vt:lpstr>
      <vt:lpstr>DMPTool Demo</vt:lpstr>
      <vt:lpstr>Go to dmptool.org, click “log in”</vt:lpstr>
      <vt:lpstr>Select “not in list”, create an account</vt:lpstr>
      <vt:lpstr>Select “Create a New DMP”</vt:lpstr>
      <vt:lpstr>Exploring the DMP Tool</vt:lpstr>
      <vt:lpstr>Activity: Make a DMP</vt:lpstr>
      <vt:lpstr>PowerPoint Presentation</vt:lpstr>
      <vt:lpstr>DMPOnline Demo</vt:lpstr>
      <vt:lpstr>Create an account</vt:lpstr>
      <vt:lpstr>Create a new plan</vt:lpstr>
      <vt:lpstr>Select funding agency &amp; organization</vt:lpstr>
      <vt:lpstr>Fill in basic project information</vt:lpstr>
      <vt:lpstr>Answer Questions</vt:lpstr>
      <vt:lpstr>Answer questions, and read through guidance</vt:lpstr>
      <vt:lpstr>Export your plan!</vt:lpstr>
      <vt:lpstr>Curation Profiles Toolkit</vt:lpstr>
      <vt:lpstr>Curation Profiles Toolkit</vt:lpstr>
      <vt:lpstr>What is a profile?</vt:lpstr>
      <vt:lpstr>PowerPoint Presentation</vt:lpstr>
      <vt:lpstr>Completed profiles </vt:lpstr>
      <vt:lpstr>What can profiles do? </vt:lpstr>
      <vt:lpstr>What shouldn’t profiles do?</vt:lpstr>
      <vt:lpstr>PowerPoint Presentation</vt:lpstr>
      <vt:lpstr>Why profile data?</vt:lpstr>
      <vt:lpstr>What makes a good profile?</vt:lpstr>
      <vt:lpstr>Interviewer’s Manual</vt:lpstr>
      <vt:lpstr>Interview Worksheet </vt:lpstr>
      <vt:lpstr>Interview</vt:lpstr>
      <vt:lpstr>Walkthrough: worksheets and interview guide</vt:lpstr>
      <vt:lpstr>Finished Profile (1 of 3) </vt:lpstr>
      <vt:lpstr>Finished Profile (2 of 3)</vt:lpstr>
      <vt:lpstr>Finished Profile (3 of 3)</vt:lpstr>
      <vt:lpstr>Walkthough: Four Examples of Completed Profiles</vt:lpstr>
      <vt:lpstr>Discussion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 of Data Curation in Academic Libraries</dc:title>
  <dc:creator>Nic Weber</dc:creator>
  <cp:lastModifiedBy>andrea thomer</cp:lastModifiedBy>
  <cp:revision>45</cp:revision>
  <dcterms:created xsi:type="dcterms:W3CDTF">2015-01-25T18:46:42Z</dcterms:created>
  <dcterms:modified xsi:type="dcterms:W3CDTF">2015-05-28T20:18:37Z</dcterms:modified>
</cp:coreProperties>
</file>