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8" r:id="rId2"/>
    <p:sldId id="276" r:id="rId3"/>
    <p:sldId id="275" r:id="rId4"/>
    <p:sldId id="273" r:id="rId5"/>
    <p:sldId id="268" r:id="rId6"/>
    <p:sldId id="277" r:id="rId7"/>
    <p:sldId id="269" r:id="rId8"/>
    <p:sldId id="270" r:id="rId9"/>
    <p:sldId id="271" r:id="rId10"/>
    <p:sldId id="272" r:id="rId11"/>
    <p:sldId id="257" r:id="rId12"/>
    <p:sldId id="259" r:id="rId13"/>
    <p:sldId id="260" r:id="rId14"/>
    <p:sldId id="262" r:id="rId15"/>
    <p:sldId id="261" r:id="rId16"/>
    <p:sldId id="267" r:id="rId17"/>
    <p:sldId id="263" r:id="rId18"/>
    <p:sldId id="256" r:id="rId19"/>
    <p:sldId id="264" r:id="rId20"/>
    <p:sldId id="26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5" d="100"/>
          <a:sy n="155" d="100"/>
        </p:scale>
        <p:origin x="-80" y="16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build an argument which is empirical</a:t>
            </a:r>
            <a:r>
              <a:rPr lang="en-US" baseline="0" dirty="0" smtClean="0"/>
              <a:t> – it’s based not on a normative framework for why we should do this… that is an important </a:t>
            </a:r>
            <a:r>
              <a:rPr lang="en-US" baseline="0" dirty="0" err="1" smtClean="0"/>
              <a:t>dimmension</a:t>
            </a:r>
            <a:r>
              <a:rPr lang="en-US" baseline="0" dirty="0" smtClean="0"/>
              <a:t>… but I am going to build an argument based on economics – and efficiency. </a:t>
            </a:r>
            <a:endParaRPr lang="en-US" baseline="0" dirty="0" smtClean="0"/>
          </a:p>
          <a:p>
            <a:endParaRPr lang="en-US" baseline="0" dirty="0" smtClean="0"/>
          </a:p>
          <a:p>
            <a:r>
              <a:rPr lang="en-US" baseline="0" dirty="0" smtClean="0"/>
              <a:t>To be clear – this is not wholly one way or the other – we can make arguments either way….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2</a:t>
            </a:fld>
            <a:endParaRPr lang="en-US"/>
          </a:p>
        </p:txBody>
      </p:sp>
    </p:spTree>
    <p:extLst>
      <p:ext uri="{BB962C8B-B14F-4D97-AF65-F5344CB8AC3E}">
        <p14:creationId xmlns:p14="http://schemas.microsoft.com/office/powerpoint/2010/main" val="406065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isn’t so much the archives…</a:t>
            </a:r>
            <a:r>
              <a:rPr lang="en-US" baseline="0" dirty="0" smtClean="0"/>
              <a:t> bigger, larger data sits in archives – the Sloan Digital Sky Survey for instance… </a:t>
            </a:r>
          </a:p>
          <a:p>
            <a:endParaRPr lang="en-US" baseline="0" dirty="0" smtClean="0"/>
          </a:p>
          <a:p>
            <a:r>
              <a:rPr lang="en-US" baseline="0" dirty="0" smtClean="0"/>
              <a:t>And small data – I mean on the single digit megabyte scale – the type that sits in tables – that really isn’t so much of a problem. Journals occasionally host this small data for free – and there now exists a number of very reliable software for extracting this data from publications… it is not ideal, but it is not a problem like the </a:t>
            </a:r>
            <a:r>
              <a:rPr lang="en-US" baseline="0" dirty="0" err="1" smtClean="0"/>
              <a:t>HodgePodge</a:t>
            </a:r>
            <a:r>
              <a:rPr lang="en-US" baseline="0" dirty="0" smtClean="0"/>
              <a:t> is a problem. </a:t>
            </a:r>
          </a:p>
          <a:p>
            <a:endParaRPr lang="en-US" baseline="0" dirty="0" smtClean="0"/>
          </a:p>
          <a:p>
            <a:r>
              <a:rPr lang="en-US" baseline="0" dirty="0" smtClean="0"/>
              <a:t>The hodgepodge is the medium sized data that sits on servers, in </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6</a:t>
            </a:fld>
            <a:endParaRPr lang="en-US"/>
          </a:p>
        </p:txBody>
      </p:sp>
    </p:spTree>
    <p:extLst>
      <p:ext uri="{BB962C8B-B14F-4D97-AF65-F5344CB8AC3E}">
        <p14:creationId xmlns:p14="http://schemas.microsoft.com/office/powerpoint/2010/main" val="184602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15</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16</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orusaccess.org/" TargetMode="External"/><Relationship Id="rId3" Type="http://schemas.openxmlformats.org/officeDocument/2006/relationships/hyperlink" Target="http://www.arl.org/focus-areas/shared-access-research-ecosystem-share%23.VMUyv8ayX_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57" y="2280592"/>
            <a:ext cx="12101953" cy="369332"/>
          </a:xfrm>
          <a:prstGeom prst="rect">
            <a:avLst/>
          </a:prstGeom>
          <a:noFill/>
        </p:spPr>
        <p:txBody>
          <a:bodyPr wrap="none" rtlCol="0">
            <a:spAutoFit/>
          </a:bodyPr>
          <a:lstStyle/>
          <a:p>
            <a:r>
              <a:rPr lang="en-US" dirty="0"/>
              <a:t>http://</a:t>
            </a:r>
            <a:r>
              <a:rPr lang="en-US" dirty="0" err="1"/>
              <a:t>journals.lww.com</a:t>
            </a:r>
            <a:r>
              <a:rPr lang="en-US" dirty="0"/>
              <a:t>/</a:t>
            </a:r>
            <a:r>
              <a:rPr lang="en-US" dirty="0" err="1"/>
              <a:t>academicmedicine</a:t>
            </a:r>
            <a:r>
              <a:rPr lang="en-US" dirty="0"/>
              <a:t>/Abstract/2006/02000/Data_Withholding_in_Genetics_and_the_Other_Life.6.aspx</a:t>
            </a:r>
          </a:p>
        </p:txBody>
      </p:sp>
    </p:spTree>
    <p:extLst>
      <p:ext uri="{BB962C8B-B14F-4D97-AF65-F5344CB8AC3E}">
        <p14:creationId xmlns:p14="http://schemas.microsoft.com/office/powerpoint/2010/main" val="14608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a:t>
            </a:r>
            <a:r>
              <a:rPr lang="en-US" dirty="0" smtClean="0"/>
              <a:t>2948</a:t>
            </a:r>
          </a:p>
          <a:p>
            <a:pPr marL="0" indent="0">
              <a:buNone/>
            </a:pPr>
            <a:r>
              <a:rPr lang="en-US" dirty="0" smtClean="0"/>
              <a:t>Cost including publication in Open Access journal: $ 3000</a:t>
            </a:r>
            <a:r>
              <a:rPr lang="en-US" dirty="0" smtClean="0"/>
              <a:t> </a:t>
            </a:r>
            <a:endParaRPr lang="en-US" dirty="0" smtClean="0"/>
          </a:p>
          <a:p>
            <a:pPr marL="0" indent="0">
              <a:buNone/>
            </a:pPr>
            <a:endParaRPr lang="en-US" dirty="0"/>
          </a:p>
          <a:p>
            <a:pPr marL="0" indent="0">
              <a:buNone/>
            </a:pPr>
            <a:r>
              <a:rPr lang="en-US" dirty="0" smtClean="0"/>
              <a:t>But, the </a:t>
            </a:r>
            <a:r>
              <a:rPr lang="en-US" dirty="0" err="1" smtClean="0"/>
              <a:t>pportunity</a:t>
            </a:r>
            <a:r>
              <a:rPr lang="en-US" dirty="0" smtClean="0"/>
              <a:t> cost of doing things differently…</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27 at 12.0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552" y="69448"/>
            <a:ext cx="6806222" cy="6572421"/>
          </a:xfrm>
          <a:prstGeom prst="rect">
            <a:avLst/>
          </a:prstGeom>
        </p:spPr>
      </p:pic>
      <p:sp>
        <p:nvSpPr>
          <p:cNvPr id="5" name="Rectangle 4"/>
          <p:cNvSpPr/>
          <p:nvPr/>
        </p:nvSpPr>
        <p:spPr>
          <a:xfrm>
            <a:off x="823493" y="1359199"/>
            <a:ext cx="7084027" cy="198423"/>
          </a:xfrm>
          <a:prstGeom prst="rect">
            <a:avLst/>
          </a:prstGeom>
          <a:noFill/>
          <a:ln w="127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52710" y="6642556"/>
            <a:ext cx="4572000" cy="215444"/>
          </a:xfrm>
          <a:prstGeom prst="rect">
            <a:avLst/>
          </a:prstGeom>
        </p:spPr>
        <p:txBody>
          <a:bodyPr>
            <a:spAutoFit/>
          </a:bodyPr>
          <a:lstStyle/>
          <a:p>
            <a:r>
              <a:rPr lang="en-US" sz="800" dirty="0"/>
              <a:t>http://</a:t>
            </a:r>
            <a:r>
              <a:rPr lang="en-US" sz="800" dirty="0" err="1"/>
              <a:t>www.bloomberg.com</a:t>
            </a:r>
            <a:r>
              <a:rPr lang="en-US" sz="800" dirty="0"/>
              <a:t>/graphics/2015-innovative-countries/</a:t>
            </a:r>
          </a:p>
        </p:txBody>
      </p:sp>
    </p:spTree>
    <p:extLst>
      <p:ext uri="{BB962C8B-B14F-4D97-AF65-F5344CB8AC3E}">
        <p14:creationId xmlns:p14="http://schemas.microsoft.com/office/powerpoint/2010/main" val="27313369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78" y="2502370"/>
            <a:ext cx="7212431" cy="923330"/>
          </a:xfrm>
          <a:prstGeom prst="rect">
            <a:avLst/>
          </a:prstGeom>
          <a:noFill/>
        </p:spPr>
        <p:txBody>
          <a:bodyPr wrap="none" rtlCol="0">
            <a:spAutoFit/>
          </a:bodyPr>
          <a:lstStyle/>
          <a:p>
            <a:r>
              <a:rPr lang="en-US" dirty="0" smtClean="0"/>
              <a:t>Willingness to share increases citation counts:</a:t>
            </a:r>
          </a:p>
          <a:p>
            <a:endParaRPr lang="en-US" dirty="0"/>
          </a:p>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=10.1371/journal.pone.0026828</a:t>
            </a:r>
          </a:p>
        </p:txBody>
      </p:sp>
    </p:spTree>
    <p:extLst>
      <p:ext uri="{BB962C8B-B14F-4D97-AF65-F5344CB8AC3E}">
        <p14:creationId xmlns:p14="http://schemas.microsoft.com/office/powerpoint/2010/main" val="77959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Chorus </a:t>
            </a:r>
            <a:r>
              <a:rPr lang="en-US" dirty="0" smtClean="0">
                <a:hlinkClick r:id="rId2"/>
              </a:rPr>
              <a:t>http</a:t>
            </a:r>
            <a:r>
              <a:rPr lang="en-US" dirty="0">
                <a:hlinkClick r:id="rId2"/>
              </a:rPr>
              <a:t>://www.chorusaccess.org</a:t>
            </a:r>
            <a:r>
              <a:rPr lang="en-US" dirty="0" smtClean="0">
                <a:hlinkClick r:id="rId2"/>
              </a:rPr>
              <a:t>/</a:t>
            </a:r>
            <a:endParaRPr lang="en-US" dirty="0" smtClean="0"/>
          </a:p>
          <a:p>
            <a:r>
              <a:rPr lang="en-US" dirty="0"/>
              <a:t>Share </a:t>
            </a:r>
            <a:r>
              <a:rPr lang="en-US" dirty="0">
                <a:hlinkClick r:id="rId3"/>
              </a:rPr>
              <a:t>http://www.arl.org</a:t>
            </a:r>
            <a:r>
              <a:rPr lang="en-US">
                <a:hlinkClick r:id="rId3"/>
              </a:rPr>
              <a:t>/focus-areas/shared-access-research-ecosystem-share#.</a:t>
            </a:r>
            <a:r>
              <a:rPr lang="en-US" smtClean="0">
                <a:hlinkClick r:id="rId3"/>
              </a:rPr>
              <a:t>VMUyv8ayX_8</a:t>
            </a:r>
            <a:r>
              <a:rPr lang="en-US" smtClean="0"/>
              <a:t> </a:t>
            </a:r>
            <a:endParaRPr lang="en-US" dirty="0"/>
          </a:p>
        </p:txBody>
      </p:sp>
    </p:spTree>
    <p:extLst>
      <p:ext uri="{BB962C8B-B14F-4D97-AF65-F5344CB8AC3E}">
        <p14:creationId xmlns:p14="http://schemas.microsoft.com/office/powerpoint/2010/main" val="243067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0" y="-1187647"/>
            <a:ext cx="4572000" cy="9233295"/>
          </a:xfrm>
          <a:prstGeom prst="rect">
            <a:avLst/>
          </a:prstGeom>
        </p:spPr>
        <p:txBody>
          <a:bodyPr>
            <a:spAutoFit/>
          </a:bodyPr>
          <a:lstStyle/>
          <a:p>
            <a:endParaRPr lang="en-US" dirty="0"/>
          </a:p>
          <a:p>
            <a:endParaRPr lang="en-US" dirty="0"/>
          </a:p>
          <a:p>
            <a:r>
              <a:rPr lang="en-US" dirty="0"/>
              <a:t>    Data Reuse. Papers with available datasets can be used in ways that papers without data cannot, and may receive additional citations as a result.</a:t>
            </a:r>
          </a:p>
          <a:p>
            <a:endParaRPr lang="en-US" dirty="0"/>
          </a:p>
          <a:p>
            <a:r>
              <a:rPr lang="en-US" dirty="0"/>
              <a:t>    Credibility </a:t>
            </a:r>
            <a:r>
              <a:rPr lang="en-US" dirty="0" err="1"/>
              <a:t>Signalling</a:t>
            </a:r>
            <a:r>
              <a:rPr lang="en-US" dirty="0"/>
              <a:t>. The credibility of research findings may be higher for research papers with available data. Such papers may be preferentially chosen as background citations or the foundation of additional research.</a:t>
            </a:r>
          </a:p>
          <a:p>
            <a:endParaRPr lang="en-US" dirty="0"/>
          </a:p>
          <a:p>
            <a:r>
              <a:rPr lang="en-US" dirty="0"/>
              <a:t>    Increased Visibility. Third party researchers may be more likely to encounter a paper with available data, either by a direct link from the data or indirectly through cross-promotion. For example, links from a data repository to a paper may increase the search ranking of the research paper.</a:t>
            </a:r>
          </a:p>
          <a:p>
            <a:endParaRPr lang="en-US" dirty="0"/>
          </a:p>
          <a:p>
            <a:r>
              <a:rPr lang="en-US" dirty="0"/>
              <a:t>    Early View. When data is made available before a paper is published, some citations may accrue earlier than they would otherwise because of accelerated awareness of the methods, findings, and so on.</a:t>
            </a:r>
          </a:p>
          <a:p>
            <a:endParaRPr lang="en-US" dirty="0"/>
          </a:p>
          <a:p>
            <a:r>
              <a:rPr lang="en-US" dirty="0"/>
              <a:t>    Selection Bias. Authors may be more likely to publish data for papers they judge to be their best quality work, because they are particularly proud or confident of the results (</a:t>
            </a:r>
            <a:r>
              <a:rPr lang="en-US" dirty="0" err="1"/>
              <a:t>Wicherts</a:t>
            </a:r>
            <a:r>
              <a:rPr lang="en-US" dirty="0"/>
              <a:t>, Bakker &amp; </a:t>
            </a:r>
            <a:r>
              <a:rPr lang="en-US" dirty="0" err="1"/>
              <a:t>Molenaar</a:t>
            </a:r>
            <a:r>
              <a:rPr lang="en-US" dirty="0"/>
              <a:t>, 2011).</a:t>
            </a:r>
          </a:p>
        </p:txBody>
      </p:sp>
    </p:spTree>
    <p:extLst>
      <p:ext uri="{BB962C8B-B14F-4D97-AF65-F5344CB8AC3E}">
        <p14:creationId xmlns:p14="http://schemas.microsoft.com/office/powerpoint/2010/main" val="2889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9.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93" y="815822"/>
            <a:ext cx="8229950" cy="4994589"/>
          </a:xfrm>
          <a:prstGeom prst="rect">
            <a:avLst/>
          </a:prstGeom>
        </p:spPr>
      </p:pic>
    </p:spTree>
    <p:extLst>
      <p:ext uri="{BB962C8B-B14F-4D97-AF65-F5344CB8AC3E}">
        <p14:creationId xmlns:p14="http://schemas.microsoft.com/office/powerpoint/2010/main" val="121463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2-08 at 4.39.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88" y="614516"/>
            <a:ext cx="6526157" cy="4884789"/>
          </a:xfrm>
          <a:prstGeom prst="rect">
            <a:avLst/>
          </a:prstGeom>
        </p:spPr>
      </p:pic>
    </p:spTree>
    <p:extLst>
      <p:ext uri="{BB962C8B-B14F-4D97-AF65-F5344CB8AC3E}">
        <p14:creationId xmlns:p14="http://schemas.microsoft.com/office/powerpoint/2010/main" val="104549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346238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1125" y="2994436"/>
            <a:ext cx="10088030" cy="369332"/>
          </a:xfrm>
          <a:prstGeom prst="rect">
            <a:avLst/>
          </a:prstGeom>
          <a:noFill/>
        </p:spPr>
        <p:txBody>
          <a:bodyPr wrap="none" rtlCol="0">
            <a:spAutoFit/>
          </a:bodyPr>
          <a:lstStyle/>
          <a:p>
            <a:r>
              <a:rPr lang="en-US" dirty="0" smtClean="0"/>
              <a:t>Find </a:t>
            </a:r>
            <a:r>
              <a:rPr lang="en-US" dirty="0"/>
              <a:t>something from here: http://</a:t>
            </a:r>
            <a:r>
              <a:rPr lang="en-US" dirty="0" err="1"/>
              <a:t>journals.plos.org</a:t>
            </a:r>
            <a:r>
              <a:rPr lang="en-US" dirty="0"/>
              <a:t>/</a:t>
            </a:r>
            <a:r>
              <a:rPr lang="en-US" dirty="0" err="1"/>
              <a:t>plosone</a:t>
            </a:r>
            <a:r>
              <a:rPr lang="en-US" dirty="0"/>
              <a:t>/</a:t>
            </a:r>
            <a:r>
              <a:rPr lang="en-US" dirty="0" err="1"/>
              <a:t>article?id</a:t>
            </a:r>
            <a:r>
              <a:rPr lang="en-US" dirty="0"/>
              <a:t>=10.1371/journal.pone.0108451#s5</a:t>
            </a:r>
          </a:p>
        </p:txBody>
      </p:sp>
    </p:spTree>
    <p:extLst>
      <p:ext uri="{BB962C8B-B14F-4D97-AF65-F5344CB8AC3E}">
        <p14:creationId xmlns:p14="http://schemas.microsoft.com/office/powerpoint/2010/main" val="21262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43" y="3643385"/>
            <a:ext cx="9226467" cy="369332"/>
          </a:xfrm>
          <a:prstGeom prst="rect">
            <a:avLst/>
          </a:prstGeom>
          <a:noFill/>
        </p:spPr>
        <p:txBody>
          <a:bodyPr wrap="none" rtlCol="0">
            <a:spAutoFit/>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=10.1371/journal.pone.0021101#pone-0021101-g001</a:t>
            </a:r>
          </a:p>
        </p:txBody>
      </p:sp>
    </p:spTree>
    <p:extLst>
      <p:ext uri="{BB962C8B-B14F-4D97-AF65-F5344CB8AC3E}">
        <p14:creationId xmlns:p14="http://schemas.microsoft.com/office/powerpoint/2010/main" val="417920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818</Words>
  <Application>Microsoft Macintosh PowerPoint</Application>
  <PresentationFormat>On-screen Show (4:3)</PresentationFormat>
  <Paragraphs>74</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Open Data &amp; Scholarly Communications</vt:lpstr>
      <vt:lpstr>PowerPoint Presentation</vt:lpstr>
      <vt:lpstr>PowerPoint Presentation</vt:lpstr>
      <vt:lpstr>Advantage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18</cp:revision>
  <dcterms:created xsi:type="dcterms:W3CDTF">2014-12-24T17:40:06Z</dcterms:created>
  <dcterms:modified xsi:type="dcterms:W3CDTF">2015-02-08T22:50:40Z</dcterms:modified>
</cp:coreProperties>
</file>