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8" r:id="rId3"/>
    <p:sldId id="259" r:id="rId4"/>
    <p:sldId id="282" r:id="rId5"/>
    <p:sldId id="260" r:id="rId6"/>
    <p:sldId id="261" r:id="rId7"/>
    <p:sldId id="262" r:id="rId8"/>
    <p:sldId id="263" r:id="rId9"/>
    <p:sldId id="264" r:id="rId10"/>
    <p:sldId id="265" r:id="rId11"/>
    <p:sldId id="266" r:id="rId12"/>
    <p:sldId id="267" r:id="rId13"/>
    <p:sldId id="268" r:id="rId14"/>
    <p:sldId id="269" r:id="rId15"/>
    <p:sldId id="273" r:id="rId16"/>
    <p:sldId id="271" r:id="rId17"/>
    <p:sldId id="276" r:id="rId18"/>
    <p:sldId id="274" r:id="rId19"/>
    <p:sldId id="270" r:id="rId20"/>
    <p:sldId id="280" r:id="rId21"/>
    <p:sldId id="275" r:id="rId22"/>
    <p:sldId id="272" r:id="rId23"/>
    <p:sldId id="277" r:id="rId24"/>
    <p:sldId id="281" r:id="rId25"/>
    <p:sldId id="257" r:id="rId26"/>
    <p:sldId id="278" r:id="rId27"/>
    <p:sldId id="279" r:id="rId28"/>
    <p:sldId id="284" r:id="rId29"/>
    <p:sldId id="285" r:id="rId30"/>
    <p:sldId id="286" r:id="rId31"/>
    <p:sldId id="287" r:id="rId32"/>
    <p:sldId id="289" r:id="rId33"/>
    <p:sldId id="288" r:id="rId34"/>
    <p:sldId id="283"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45" d="100"/>
          <a:sy n="145" d="100"/>
        </p:scale>
        <p:origin x="-216"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D265D3-684E-FF41-8468-55415D8EC160}" type="datetimeFigureOut">
              <a:rPr lang="en-US" smtClean="0"/>
              <a:t>1/25/15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B7BE5D-A04A-4E44-AFE9-B6870FB8F372}" type="slidenum">
              <a:rPr lang="en-US" smtClean="0"/>
              <a:t>‹#›</a:t>
            </a:fld>
            <a:endParaRPr lang="en-US"/>
          </a:p>
        </p:txBody>
      </p:sp>
    </p:spTree>
    <p:extLst>
      <p:ext uri="{BB962C8B-B14F-4D97-AF65-F5344CB8AC3E}">
        <p14:creationId xmlns:p14="http://schemas.microsoft.com/office/powerpoint/2010/main" val="17170099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B7BE5D-A04A-4E44-AFE9-B6870FB8F372}" type="slidenum">
              <a:rPr lang="en-US" smtClean="0"/>
              <a:t>2</a:t>
            </a:fld>
            <a:endParaRPr lang="en-US"/>
          </a:p>
        </p:txBody>
      </p:sp>
    </p:spTree>
    <p:extLst>
      <p:ext uri="{BB962C8B-B14F-4D97-AF65-F5344CB8AC3E}">
        <p14:creationId xmlns:p14="http://schemas.microsoft.com/office/powerpoint/2010/main" val="4160976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Relatively Recent Relevant Recommendations An Overview of Data Citation Principles Synthesis Activity 4 1999 -2004 NESSTAR, Virtual Data Center Cite research data in publications; Use persistent identifiers; Facilitate direct access to data through URI’s [</a:t>
            </a:r>
            <a:r>
              <a:rPr lang="en-US" dirty="0" err="1" smtClean="0"/>
              <a:t>Ryssevik</a:t>
            </a:r>
            <a:r>
              <a:rPr lang="en-US" dirty="0" smtClean="0"/>
              <a:t> &amp; Musgrave 2001] [Altman, et al. 2001] 2005- 2009 </a:t>
            </a:r>
            <a:r>
              <a:rPr lang="en-US" dirty="0" err="1" smtClean="0"/>
              <a:t>Dataverse</a:t>
            </a:r>
            <a:r>
              <a:rPr lang="en-US" dirty="0" smtClean="0"/>
              <a:t> Network System, TIB Data DOI Registration Include versioning, fixity, and granularity for verification; use permanent institutions; facilitate attribution [</a:t>
            </a:r>
            <a:r>
              <a:rPr lang="en-US" dirty="0" err="1" smtClean="0"/>
              <a:t>Buhneman</a:t>
            </a:r>
            <a:r>
              <a:rPr lang="en-US" dirty="0" smtClean="0"/>
              <a:t> 2006] [Altman &amp; King 2007] 2009- </a:t>
            </a:r>
            <a:r>
              <a:rPr lang="en-US" dirty="0" err="1" smtClean="0"/>
              <a:t>DataCite</a:t>
            </a:r>
            <a:r>
              <a:rPr lang="en-US" dirty="0" smtClean="0"/>
              <a:t>; Thomson-Reuters Data Citation Index; </a:t>
            </a:r>
            <a:r>
              <a:rPr lang="en-US" dirty="0" err="1" smtClean="0"/>
              <a:t>FigShare</a:t>
            </a:r>
            <a:r>
              <a:rPr lang="en-US" dirty="0" smtClean="0"/>
              <a:t>; Data Dryad Include data citations in standard locations; index data citations in catalogs; facilitate data mining [OECD 2009] [NAS 2012] [Force 11 2013] [CODATA 2013] Example Systems Core Recommendations Key References </a:t>
            </a:r>
          </a:p>
          <a:p>
            <a:endParaRPr lang="en-US" dirty="0"/>
          </a:p>
        </p:txBody>
      </p:sp>
      <p:sp>
        <p:nvSpPr>
          <p:cNvPr id="4" name="Slide Number Placeholder 3"/>
          <p:cNvSpPr>
            <a:spLocks noGrp="1"/>
          </p:cNvSpPr>
          <p:nvPr>
            <p:ph type="sldNum" sz="quarter" idx="10"/>
          </p:nvPr>
        </p:nvSpPr>
        <p:spPr/>
        <p:txBody>
          <a:bodyPr/>
          <a:lstStyle/>
          <a:p>
            <a:fld id="{C4B7BE5D-A04A-4E44-AFE9-B6870FB8F372}" type="slidenum">
              <a:rPr lang="en-US" smtClean="0"/>
              <a:t>5</a:t>
            </a:fld>
            <a:endParaRPr lang="en-US"/>
          </a:p>
        </p:txBody>
      </p:sp>
    </p:spTree>
    <p:extLst>
      <p:ext uri="{BB962C8B-B14F-4D97-AF65-F5344CB8AC3E}">
        <p14:creationId xmlns:p14="http://schemas.microsoft.com/office/powerpoint/2010/main" val="1720363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Humanities and Social Science standards.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C4B7BE5D-A04A-4E44-AFE9-B6870FB8F372}" type="slidenum">
              <a:rPr lang="en-US" smtClean="0"/>
              <a:t>20</a:t>
            </a:fld>
            <a:endParaRPr lang="en-US"/>
          </a:p>
        </p:txBody>
      </p:sp>
    </p:spTree>
    <p:extLst>
      <p:ext uri="{BB962C8B-B14F-4D97-AF65-F5344CB8AC3E}">
        <p14:creationId xmlns:p14="http://schemas.microsoft.com/office/powerpoint/2010/main" val="924318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B7BE5D-A04A-4E44-AFE9-B6870FB8F372}" type="slidenum">
              <a:rPr lang="en-US" smtClean="0"/>
              <a:t>22</a:t>
            </a:fld>
            <a:endParaRPr lang="en-US"/>
          </a:p>
        </p:txBody>
      </p:sp>
    </p:spTree>
    <p:extLst>
      <p:ext uri="{BB962C8B-B14F-4D97-AF65-F5344CB8AC3E}">
        <p14:creationId xmlns:p14="http://schemas.microsoft.com/office/powerpoint/2010/main" val="353271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data cited in </a:t>
            </a:r>
            <a:r>
              <a:rPr lang="en-US" dirty="0" err="1" smtClean="0"/>
              <a:t>dataverse</a:t>
            </a:r>
            <a:r>
              <a:rPr lang="en-US" baseline="0" dirty="0" smtClean="0"/>
              <a:t> holdings… </a:t>
            </a:r>
            <a:endParaRPr lang="en-US" dirty="0"/>
          </a:p>
        </p:txBody>
      </p:sp>
      <p:sp>
        <p:nvSpPr>
          <p:cNvPr id="4" name="Slide Number Placeholder 3"/>
          <p:cNvSpPr>
            <a:spLocks noGrp="1"/>
          </p:cNvSpPr>
          <p:nvPr>
            <p:ph type="sldNum" sz="quarter" idx="10"/>
          </p:nvPr>
        </p:nvSpPr>
        <p:spPr/>
        <p:txBody>
          <a:bodyPr/>
          <a:lstStyle/>
          <a:p>
            <a:fld id="{C4B7BE5D-A04A-4E44-AFE9-B6870FB8F372}" type="slidenum">
              <a:rPr lang="en-US" smtClean="0"/>
              <a:t>30</a:t>
            </a:fld>
            <a:endParaRPr lang="en-US"/>
          </a:p>
        </p:txBody>
      </p:sp>
    </p:spTree>
    <p:extLst>
      <p:ext uri="{BB962C8B-B14F-4D97-AF65-F5344CB8AC3E}">
        <p14:creationId xmlns:p14="http://schemas.microsoft.com/office/powerpoint/2010/main" val="3901692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6635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17970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5810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36476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228D5-5F93-BB4A-964B-203967C46295}" type="datetimeFigureOut">
              <a:rPr lang="en-US" smtClean="0"/>
              <a:t>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5423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6228D5-5F93-BB4A-964B-203967C46295}" type="datetimeFigureOut">
              <a:rPr lang="en-US" smtClean="0"/>
              <a:t>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28160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6228D5-5F93-BB4A-964B-203967C46295}" type="datetimeFigureOut">
              <a:rPr lang="en-US" smtClean="0"/>
              <a:t>1/25/15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55235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6228D5-5F93-BB4A-964B-203967C46295}" type="datetimeFigureOut">
              <a:rPr lang="en-US" smtClean="0"/>
              <a:t>1/25/15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38645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228D5-5F93-BB4A-964B-203967C46295}" type="datetimeFigureOut">
              <a:rPr lang="en-US" smtClean="0"/>
              <a:t>1/25/15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74645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416527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101569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228D5-5F93-BB4A-964B-203967C46295}" type="datetimeFigureOut">
              <a:rPr lang="en-US" smtClean="0"/>
              <a:t>1/25/15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F5D3A-5862-9F4D-A60A-2EA35E51BDB3}" type="slidenum">
              <a:rPr lang="en-US" smtClean="0"/>
              <a:t>‹#›</a:t>
            </a:fld>
            <a:endParaRPr lang="en-US"/>
          </a:p>
        </p:txBody>
      </p:sp>
      <p:pic>
        <p:nvPicPr>
          <p:cNvPr id="7" name="Picture 6" descr="DCWS_Bann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5757705"/>
            <a:ext cx="9144000" cy="1088218"/>
          </a:xfrm>
          <a:prstGeom prst="rect">
            <a:avLst/>
          </a:prstGeom>
        </p:spPr>
      </p:pic>
    </p:spTree>
    <p:extLst>
      <p:ext uri="{BB962C8B-B14F-4D97-AF65-F5344CB8AC3E}">
        <p14:creationId xmlns:p14="http://schemas.microsoft.com/office/powerpoint/2010/main" val="248622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force11.org/node/4772/%23ref4" TargetMode="Externa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dx.doi.org/10.5284/1000389"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rive.google.com/file/d/0B2L-EJ5-i7x7cWlaVk5IU2JtaDRVUnFUMDE3dlVPVTdZc1ZF/view?usp=shar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hedata.org/citatio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penscholar.mit.edu/sites/default/files/dept/files/outofcite.pdf" TargetMode="External"/><Relationship Id="rId3" Type="http://schemas.openxmlformats.org/officeDocument/2006/relationships/hyperlink" Target="http://nldr.library.ucar.edu/repository/assets/technotes/TECH-NOTE-000-000-000-860.pdf"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dx.doi.org/10.7910/DVN/22893" TargetMode="External"/><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Case Studies in</a:t>
            </a:r>
            <a:br>
              <a:rPr lang="en-US" dirty="0" smtClean="0"/>
            </a:br>
            <a:r>
              <a:rPr lang="en-US" dirty="0" smtClean="0"/>
              <a:t>Data Citation</a:t>
            </a:r>
            <a:endParaRPr lang="en-US" dirty="0"/>
          </a:p>
        </p:txBody>
      </p:sp>
      <p:sp>
        <p:nvSpPr>
          <p:cNvPr id="3" name="Subtitle 2"/>
          <p:cNvSpPr>
            <a:spLocks noGrp="1"/>
          </p:cNvSpPr>
          <p:nvPr>
            <p:ph type="subTitle" idx="1"/>
          </p:nvPr>
        </p:nvSpPr>
        <p:spPr/>
        <p:txBody>
          <a:bodyPr/>
          <a:lstStyle/>
          <a:p>
            <a:r>
              <a:rPr lang="en-US" dirty="0" smtClean="0"/>
              <a:t>Day 2</a:t>
            </a:r>
            <a:endParaRPr lang="en-US" dirty="0"/>
          </a:p>
        </p:txBody>
      </p:sp>
    </p:spTree>
    <p:extLst>
      <p:ext uri="{BB962C8B-B14F-4D97-AF65-F5344CB8AC3E}">
        <p14:creationId xmlns:p14="http://schemas.microsoft.com/office/powerpoint/2010/main" val="3569170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Unique Identification</a:t>
            </a:r>
          </a:p>
          <a:p>
            <a:pPr marL="0" indent="0">
              <a:buNone/>
            </a:pPr>
            <a:r>
              <a:rPr lang="en-US" dirty="0"/>
              <a:t>A data citation should include a persistent method for identification that is machine actionable, globally unique, and widely used by a community[</a:t>
            </a:r>
            <a:r>
              <a:rPr lang="en-US" dirty="0">
                <a:hlinkClick r:id="rId2"/>
              </a:rPr>
              <a:t>4</a:t>
            </a:r>
            <a:r>
              <a:rPr lang="en-US" dirty="0"/>
              <a:t>].</a:t>
            </a:r>
          </a:p>
          <a:p>
            <a:pPr marL="0" indent="0">
              <a:buNone/>
            </a:pPr>
            <a:endParaRPr lang="en-US" dirty="0"/>
          </a:p>
        </p:txBody>
      </p:sp>
      <p:pic>
        <p:nvPicPr>
          <p:cNvPr id="5" name="Picture 4"/>
          <p:cNvPicPr>
            <a:picLocks noChangeAspect="1"/>
          </p:cNvPicPr>
          <p:nvPr/>
        </p:nvPicPr>
        <p:blipFill>
          <a:blip r:embed="rId3">
            <a:duotone>
              <a:prstClr val="black"/>
              <a:srgbClr val="000000">
                <a:tint val="45000"/>
                <a:satMod val="400000"/>
              </a:srgbClr>
            </a:duotone>
          </a:blip>
          <a:stretch>
            <a:fillRect/>
          </a:stretch>
        </p:blipFill>
        <p:spPr>
          <a:xfrm>
            <a:off x="2233244" y="274638"/>
            <a:ext cx="3962400" cy="927100"/>
          </a:xfrm>
          <a:prstGeom prst="rect">
            <a:avLst/>
          </a:prstGeom>
        </p:spPr>
      </p:pic>
    </p:spTree>
    <p:extLst>
      <p:ext uri="{BB962C8B-B14F-4D97-AF65-F5344CB8AC3E}">
        <p14:creationId xmlns:p14="http://schemas.microsoft.com/office/powerpoint/2010/main" val="1755109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Access</a:t>
            </a:r>
          </a:p>
          <a:p>
            <a:pPr marL="0" indent="0">
              <a:buNone/>
            </a:pPr>
            <a:r>
              <a:rPr lang="en-US" dirty="0"/>
              <a:t>Data citations should facilitate access to the data themselves and to such associated metadata, documentation, code, and other materials, as are necessary for both humans and machines to make informed use of the referenced data</a:t>
            </a:r>
          </a:p>
          <a:p>
            <a:pPr marL="0" indent="0">
              <a:buNone/>
            </a:pPr>
            <a:endParaRPr lang="en-US" dirty="0"/>
          </a:p>
        </p:txBody>
      </p:sp>
      <p:pic>
        <p:nvPicPr>
          <p:cNvPr id="4" name="Picture 3"/>
          <p:cNvPicPr>
            <a:picLocks noChangeAspect="1"/>
          </p:cNvPicPr>
          <p:nvPr/>
        </p:nvPicPr>
        <p:blipFill>
          <a:blip r:embed="rId2">
            <a:duotone>
              <a:prstClr val="black"/>
              <a:srgbClr val="000000">
                <a:tint val="45000"/>
                <a:satMod val="400000"/>
              </a:srgbClr>
            </a:duotone>
          </a:blip>
          <a:stretch>
            <a:fillRect/>
          </a:stretch>
        </p:blipFill>
        <p:spPr>
          <a:xfrm>
            <a:off x="2233244" y="274638"/>
            <a:ext cx="3962400" cy="927100"/>
          </a:xfrm>
          <a:prstGeom prst="rect">
            <a:avLst/>
          </a:prstGeom>
        </p:spPr>
      </p:pic>
    </p:spTree>
    <p:extLst>
      <p:ext uri="{BB962C8B-B14F-4D97-AF65-F5344CB8AC3E}">
        <p14:creationId xmlns:p14="http://schemas.microsoft.com/office/powerpoint/2010/main" val="3841064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Persistence</a:t>
            </a:r>
          </a:p>
          <a:p>
            <a:pPr marL="0" indent="0">
              <a:buNone/>
            </a:pPr>
            <a:r>
              <a:rPr lang="en-US" dirty="0"/>
              <a:t>Unique identifiers, and metadata describing the data, and its disposition, should persist --  even beyond the lifespan of the data they describe</a:t>
            </a:r>
          </a:p>
          <a:p>
            <a:pPr marL="0" indent="0">
              <a:buNone/>
            </a:pPr>
            <a:endParaRPr lang="en-US" dirty="0"/>
          </a:p>
        </p:txBody>
      </p:sp>
      <p:pic>
        <p:nvPicPr>
          <p:cNvPr id="4" name="Picture 3"/>
          <p:cNvPicPr>
            <a:picLocks noChangeAspect="1"/>
          </p:cNvPicPr>
          <p:nvPr/>
        </p:nvPicPr>
        <p:blipFill>
          <a:blip r:embed="rId2">
            <a:duotone>
              <a:prstClr val="black"/>
              <a:srgbClr val="000000">
                <a:tint val="45000"/>
                <a:satMod val="400000"/>
              </a:srgbClr>
            </a:duotone>
          </a:blip>
          <a:stretch>
            <a:fillRect/>
          </a:stretch>
        </p:blipFill>
        <p:spPr>
          <a:xfrm>
            <a:off x="2233244" y="274638"/>
            <a:ext cx="3962400" cy="927100"/>
          </a:xfrm>
          <a:prstGeom prst="rect">
            <a:avLst/>
          </a:prstGeom>
        </p:spPr>
      </p:pic>
    </p:spTree>
    <p:extLst>
      <p:ext uri="{BB962C8B-B14F-4D97-AF65-F5344CB8AC3E}">
        <p14:creationId xmlns:p14="http://schemas.microsoft.com/office/powerpoint/2010/main" val="2216847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t>Specificity and Verifiability </a:t>
            </a:r>
          </a:p>
          <a:p>
            <a:pPr marL="0" indent="0">
              <a:buNone/>
            </a:pPr>
            <a:r>
              <a:rPr lang="en-US" sz="2800" dirty="0"/>
              <a:t>Data citations should facilitate identification of, access to, and verification of the specific data that support a claim.  Citations or citation metadata should include information about provenance and fixity sufficient to facilitate </a:t>
            </a:r>
            <a:r>
              <a:rPr lang="en-US" sz="2800" dirty="0" err="1"/>
              <a:t>verfiying</a:t>
            </a:r>
            <a:r>
              <a:rPr lang="en-US" sz="2800" dirty="0"/>
              <a:t> that the specific </a:t>
            </a:r>
            <a:r>
              <a:rPr lang="en-US" sz="2800" dirty="0" err="1"/>
              <a:t>timeslice</a:t>
            </a:r>
            <a:r>
              <a:rPr lang="en-US" sz="2800" dirty="0"/>
              <a:t>, version and/or granular portion of data </a:t>
            </a:r>
            <a:r>
              <a:rPr lang="en-US" sz="2800" dirty="0" smtClean="0"/>
              <a:t>retrieved subsequently </a:t>
            </a:r>
            <a:r>
              <a:rPr lang="en-US" sz="2800" dirty="0"/>
              <a:t>is the same as was originally cited</a:t>
            </a:r>
          </a:p>
          <a:p>
            <a:endParaRPr lang="en-US" dirty="0"/>
          </a:p>
        </p:txBody>
      </p:sp>
      <p:pic>
        <p:nvPicPr>
          <p:cNvPr id="4" name="Picture 3"/>
          <p:cNvPicPr>
            <a:picLocks noChangeAspect="1"/>
          </p:cNvPicPr>
          <p:nvPr/>
        </p:nvPicPr>
        <p:blipFill>
          <a:blip r:embed="rId2">
            <a:duotone>
              <a:prstClr val="black"/>
              <a:srgbClr val="000000">
                <a:tint val="45000"/>
                <a:satMod val="400000"/>
              </a:srgbClr>
            </a:duotone>
          </a:blip>
          <a:stretch>
            <a:fillRect/>
          </a:stretch>
        </p:blipFill>
        <p:spPr>
          <a:xfrm>
            <a:off x="2233244" y="274638"/>
            <a:ext cx="3962400" cy="927100"/>
          </a:xfrm>
          <a:prstGeom prst="rect">
            <a:avLst/>
          </a:prstGeom>
        </p:spPr>
      </p:pic>
    </p:spTree>
    <p:extLst>
      <p:ext uri="{BB962C8B-B14F-4D97-AF65-F5344CB8AC3E}">
        <p14:creationId xmlns:p14="http://schemas.microsoft.com/office/powerpoint/2010/main" val="4094891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Interoperability and Flexibility</a:t>
            </a:r>
          </a:p>
          <a:p>
            <a:pPr marL="0" indent="0">
              <a:buNone/>
            </a:pPr>
            <a:r>
              <a:rPr lang="en-US" dirty="0"/>
              <a:t>Data citation methods should be sufficiently flexible to accommodate the variant practices among communities, but should not differ so much that they compromise interoperability of data citation practices across communities</a:t>
            </a:r>
          </a:p>
          <a:p>
            <a:pPr marL="0" indent="0">
              <a:buNone/>
            </a:pPr>
            <a:endParaRPr lang="en-US" dirty="0"/>
          </a:p>
        </p:txBody>
      </p:sp>
      <p:pic>
        <p:nvPicPr>
          <p:cNvPr id="4" name="Picture 3"/>
          <p:cNvPicPr>
            <a:picLocks noChangeAspect="1"/>
          </p:cNvPicPr>
          <p:nvPr/>
        </p:nvPicPr>
        <p:blipFill>
          <a:blip r:embed="rId2">
            <a:duotone>
              <a:prstClr val="black"/>
              <a:srgbClr val="000000">
                <a:tint val="45000"/>
                <a:satMod val="400000"/>
              </a:srgbClr>
            </a:duotone>
          </a:blip>
          <a:stretch>
            <a:fillRect/>
          </a:stretch>
        </p:blipFill>
        <p:spPr>
          <a:xfrm>
            <a:off x="2233244" y="274638"/>
            <a:ext cx="3962400" cy="927100"/>
          </a:xfrm>
          <a:prstGeom prst="rect">
            <a:avLst/>
          </a:prstGeom>
        </p:spPr>
      </p:pic>
    </p:spTree>
    <p:extLst>
      <p:ext uri="{BB962C8B-B14F-4D97-AF65-F5344CB8AC3E}">
        <p14:creationId xmlns:p14="http://schemas.microsoft.com/office/powerpoint/2010/main" val="1472159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Brainstorm …</a:t>
            </a:r>
            <a:endParaRPr lang="en-US" dirty="0"/>
          </a:p>
        </p:txBody>
      </p:sp>
      <p:sp>
        <p:nvSpPr>
          <p:cNvPr id="3" name="Content Placeholder 2"/>
          <p:cNvSpPr>
            <a:spLocks noGrp="1"/>
          </p:cNvSpPr>
          <p:nvPr>
            <p:ph idx="1"/>
          </p:nvPr>
        </p:nvSpPr>
        <p:spPr/>
        <p:txBody>
          <a:bodyPr/>
          <a:lstStyle/>
          <a:p>
            <a:r>
              <a:rPr lang="en-US" dirty="0" smtClean="0"/>
              <a:t>How are citations to data different than citations to bibliographic resources?</a:t>
            </a:r>
          </a:p>
          <a:p>
            <a:pPr marL="0" indent="0">
              <a:buNone/>
            </a:pPr>
            <a:r>
              <a:rPr lang="en-US" dirty="0" smtClean="0"/>
              <a:t> </a:t>
            </a:r>
          </a:p>
          <a:p>
            <a:r>
              <a:rPr lang="en-US" dirty="0" smtClean="0"/>
              <a:t>What are some problems in citing that should be remedied, and how might we solve them? </a:t>
            </a:r>
          </a:p>
          <a:p>
            <a:pPr marL="0" indent="0">
              <a:buNone/>
            </a:pPr>
            <a:endParaRPr lang="en-US" dirty="0"/>
          </a:p>
        </p:txBody>
      </p:sp>
    </p:spTree>
    <p:extLst>
      <p:ext uri="{BB962C8B-B14F-4D97-AF65-F5344CB8AC3E}">
        <p14:creationId xmlns:p14="http://schemas.microsoft.com/office/powerpoint/2010/main" val="123153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in citing data</a:t>
            </a:r>
            <a:endParaRPr lang="en-US" dirty="0"/>
          </a:p>
        </p:txBody>
      </p:sp>
      <p:sp>
        <p:nvSpPr>
          <p:cNvPr id="3" name="Content Placeholder 2"/>
          <p:cNvSpPr>
            <a:spLocks noGrp="1"/>
          </p:cNvSpPr>
          <p:nvPr>
            <p:ph idx="1"/>
          </p:nvPr>
        </p:nvSpPr>
        <p:spPr/>
        <p:txBody>
          <a:bodyPr/>
          <a:lstStyle/>
          <a:p>
            <a:r>
              <a:rPr lang="en-US" dirty="0" smtClean="0"/>
              <a:t>Authorship</a:t>
            </a:r>
          </a:p>
          <a:p>
            <a:r>
              <a:rPr lang="en-US" dirty="0" smtClean="0"/>
              <a:t>Dynamic / Versioned resources (which data?)</a:t>
            </a:r>
          </a:p>
          <a:p>
            <a:r>
              <a:rPr lang="en-US" dirty="0" smtClean="0"/>
              <a:t>Granularity – no chapter, page, or paragraph markings</a:t>
            </a:r>
          </a:p>
          <a:p>
            <a:endParaRPr lang="en-US" dirty="0" smtClean="0"/>
          </a:p>
          <a:p>
            <a:endParaRPr lang="en-US" dirty="0"/>
          </a:p>
        </p:txBody>
      </p:sp>
    </p:spTree>
    <p:extLst>
      <p:ext uri="{BB962C8B-B14F-4D97-AF65-F5344CB8AC3E}">
        <p14:creationId xmlns:p14="http://schemas.microsoft.com/office/powerpoint/2010/main" val="2212463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Data Citation</a:t>
            </a:r>
            <a:endParaRPr lang="en-US" dirty="0"/>
          </a:p>
        </p:txBody>
      </p:sp>
      <p:sp>
        <p:nvSpPr>
          <p:cNvPr id="3" name="Content Placeholder 2"/>
          <p:cNvSpPr>
            <a:spLocks noGrp="1"/>
          </p:cNvSpPr>
          <p:nvPr>
            <p:ph idx="1"/>
          </p:nvPr>
        </p:nvSpPr>
        <p:spPr/>
        <p:txBody>
          <a:bodyPr/>
          <a:lstStyle/>
          <a:p>
            <a:r>
              <a:rPr lang="en-US" dirty="0" smtClean="0"/>
              <a:t>Could include any of the the following elements:</a:t>
            </a:r>
          </a:p>
          <a:p>
            <a:pPr marL="457200" lvl="1" indent="0">
              <a:buNone/>
            </a:pPr>
            <a:endParaRPr lang="en-US" dirty="0" smtClean="0"/>
          </a:p>
          <a:p>
            <a:pPr marL="457200" lvl="1" indent="0">
              <a:buNone/>
            </a:pPr>
            <a:r>
              <a:rPr lang="en-US" dirty="0" smtClean="0"/>
              <a:t>Author, publication date, publisher, resource type (database, dataset, image, etc.), location, identifier, version, edition, title, etc. </a:t>
            </a:r>
            <a:endParaRPr lang="en-US" dirty="0"/>
          </a:p>
        </p:txBody>
      </p:sp>
      <p:sp>
        <p:nvSpPr>
          <p:cNvPr id="4" name="Rectangle 3"/>
          <p:cNvSpPr/>
          <p:nvPr/>
        </p:nvSpPr>
        <p:spPr>
          <a:xfrm>
            <a:off x="615462" y="5187799"/>
            <a:ext cx="7549082" cy="338554"/>
          </a:xfrm>
          <a:prstGeom prst="rect">
            <a:avLst/>
          </a:prstGeom>
        </p:spPr>
        <p:txBody>
          <a:bodyPr wrap="square">
            <a:spAutoFit/>
          </a:bodyPr>
          <a:lstStyle/>
          <a:p>
            <a:r>
              <a:rPr lang="en-US" sz="800" dirty="0"/>
              <a:t>Ball, A. &amp; Duke, M. (2012). ‘How to Cite Datasets and Link to Publications’. DCC How-to Guides. Edinburgh: Digital Curation Centre. Available online: http://</a:t>
            </a:r>
            <a:r>
              <a:rPr lang="en-US" sz="800" dirty="0" err="1"/>
              <a:t>www.dcc.ac.uk</a:t>
            </a:r>
            <a:r>
              <a:rPr lang="en-US" sz="800" dirty="0"/>
              <a:t>/resources/how-guides - See more at: http://</a:t>
            </a:r>
            <a:r>
              <a:rPr lang="en-US" sz="800" dirty="0" err="1"/>
              <a:t>www.dcc.ac.uk</a:t>
            </a:r>
            <a:r>
              <a:rPr lang="en-US" sz="800" dirty="0"/>
              <a:t>/resources/how-guides/cite-datasets#sthash.EY03YKRD.dpuf</a:t>
            </a:r>
          </a:p>
        </p:txBody>
      </p:sp>
    </p:spTree>
    <p:extLst>
      <p:ext uri="{BB962C8B-B14F-4D97-AF65-F5344CB8AC3E}">
        <p14:creationId xmlns:p14="http://schemas.microsoft.com/office/powerpoint/2010/main" val="2665170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Data Citation:</a:t>
            </a:r>
            <a:endParaRPr lang="en-US" dirty="0"/>
          </a:p>
        </p:txBody>
      </p:sp>
      <p:sp>
        <p:nvSpPr>
          <p:cNvPr id="3" name="TextBox 2"/>
          <p:cNvSpPr txBox="1"/>
          <p:nvPr/>
        </p:nvSpPr>
        <p:spPr>
          <a:xfrm>
            <a:off x="1515771" y="2945795"/>
            <a:ext cx="5793567" cy="1477328"/>
          </a:xfrm>
          <a:prstGeom prst="rect">
            <a:avLst/>
          </a:prstGeom>
          <a:noFill/>
        </p:spPr>
        <p:txBody>
          <a:bodyPr wrap="square" rtlCol="0">
            <a:spAutoFit/>
          </a:bodyPr>
          <a:lstStyle/>
          <a:p>
            <a:r>
              <a:rPr lang="en-US" dirty="0" err="1"/>
              <a:t>Zwally</a:t>
            </a:r>
            <a:r>
              <a:rPr lang="en-US" dirty="0"/>
              <a:t>, H.J., R. </a:t>
            </a:r>
            <a:r>
              <a:rPr lang="en-US" dirty="0" err="1"/>
              <a:t>Schutz</a:t>
            </a:r>
            <a:r>
              <a:rPr lang="en-US" dirty="0"/>
              <a:t>, C. Bentley, J. </a:t>
            </a:r>
            <a:r>
              <a:rPr lang="en-US" dirty="0" err="1"/>
              <a:t>Bufton</a:t>
            </a:r>
            <a:r>
              <a:rPr lang="en-US" dirty="0"/>
              <a:t>, T. Herring, J. Minster, J. </a:t>
            </a:r>
            <a:r>
              <a:rPr lang="en-US" dirty="0" err="1"/>
              <a:t>Spinhirne</a:t>
            </a:r>
            <a:r>
              <a:rPr lang="en-US" dirty="0"/>
              <a:t>, and R. Thomas. 2003. </a:t>
            </a:r>
            <a:r>
              <a:rPr lang="en-US" i="1" dirty="0"/>
              <a:t>GLAS/</a:t>
            </a:r>
            <a:r>
              <a:rPr lang="en-US" i="1" dirty="0" err="1"/>
              <a:t>ICESat</a:t>
            </a:r>
            <a:r>
              <a:rPr lang="en-US" i="1" dirty="0"/>
              <a:t> L1A Global Altimetry Data V018, 15 October to 18 November 2003</a:t>
            </a:r>
            <a:r>
              <a:rPr lang="en-US" dirty="0"/>
              <a:t>. National Snow and Ice Data Center. dataset accessed 2011-07-21 at doi:10.3334/NSIDC/gla01.</a:t>
            </a:r>
          </a:p>
        </p:txBody>
      </p:sp>
      <p:sp>
        <p:nvSpPr>
          <p:cNvPr id="5" name="Rectangle 4"/>
          <p:cNvSpPr/>
          <p:nvPr/>
        </p:nvSpPr>
        <p:spPr>
          <a:xfrm>
            <a:off x="1515771" y="2090172"/>
            <a:ext cx="6206604" cy="369332"/>
          </a:xfrm>
          <a:prstGeom prst="rect">
            <a:avLst/>
          </a:prstGeom>
        </p:spPr>
        <p:txBody>
          <a:bodyPr wrap="square">
            <a:spAutoFit/>
          </a:bodyPr>
          <a:lstStyle/>
          <a:p>
            <a:r>
              <a:rPr lang="en-US" b="1" dirty="0" smtClean="0"/>
              <a:t>Earth Science Informatics Partners (ESIP) </a:t>
            </a:r>
            <a:r>
              <a:rPr lang="en-US" dirty="0" smtClean="0"/>
              <a:t>recommendation:</a:t>
            </a:r>
            <a:endParaRPr lang="en-US" dirty="0"/>
          </a:p>
        </p:txBody>
      </p:sp>
    </p:spTree>
    <p:extLst>
      <p:ext uri="{BB962C8B-B14F-4D97-AF65-F5344CB8AC3E}">
        <p14:creationId xmlns:p14="http://schemas.microsoft.com/office/powerpoint/2010/main" val="3520743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Data Citation:</a:t>
            </a:r>
            <a:endParaRPr lang="en-US" dirty="0"/>
          </a:p>
        </p:txBody>
      </p:sp>
      <p:pic>
        <p:nvPicPr>
          <p:cNvPr id="7" name="Picture 6"/>
          <p:cNvPicPr>
            <a:picLocks noChangeAspect="1"/>
          </p:cNvPicPr>
          <p:nvPr/>
        </p:nvPicPr>
        <p:blipFill>
          <a:blip r:embed="rId2"/>
          <a:stretch>
            <a:fillRect/>
          </a:stretch>
        </p:blipFill>
        <p:spPr>
          <a:xfrm>
            <a:off x="242277" y="2351454"/>
            <a:ext cx="8577385" cy="1673825"/>
          </a:xfrm>
          <a:prstGeom prst="rect">
            <a:avLst/>
          </a:prstGeom>
        </p:spPr>
      </p:pic>
    </p:spTree>
    <p:extLst>
      <p:ext uri="{BB962C8B-B14F-4D97-AF65-F5344CB8AC3E}">
        <p14:creationId xmlns:p14="http://schemas.microsoft.com/office/powerpoint/2010/main" val="3849921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Why cite data? </a:t>
            </a:r>
          </a:p>
          <a:p>
            <a:r>
              <a:rPr lang="en-US" dirty="0" smtClean="0"/>
              <a:t>Anatomy of a data citation</a:t>
            </a:r>
          </a:p>
          <a:p>
            <a:r>
              <a:rPr lang="en-US" dirty="0" smtClean="0"/>
              <a:t>Implementing data citation initiatives</a:t>
            </a:r>
          </a:p>
          <a:p>
            <a:pPr lvl="1"/>
            <a:r>
              <a:rPr lang="en-US" dirty="0" smtClean="0"/>
              <a:t>NCAR</a:t>
            </a:r>
          </a:p>
          <a:p>
            <a:pPr lvl="1"/>
            <a:r>
              <a:rPr lang="en-US" dirty="0" smtClean="0"/>
              <a:t>IQSS @ Harvard </a:t>
            </a:r>
            <a:endParaRPr lang="en-US" dirty="0" smtClean="0"/>
          </a:p>
          <a:p>
            <a:r>
              <a:rPr lang="en-US" dirty="0" smtClean="0"/>
              <a:t>Tracking and tracing data citations</a:t>
            </a:r>
          </a:p>
          <a:p>
            <a:r>
              <a:rPr lang="en-US" dirty="0" smtClean="0"/>
              <a:t>Bonus: </a:t>
            </a:r>
            <a:r>
              <a:rPr lang="en-US" dirty="0" err="1"/>
              <a:t>s</a:t>
            </a:r>
            <a:r>
              <a:rPr lang="en-US" dirty="0" err="1" smtClean="0"/>
              <a:t>chema.org</a:t>
            </a:r>
            <a:r>
              <a:rPr lang="en-US" dirty="0" smtClean="0"/>
              <a:t> tutorial. </a:t>
            </a:r>
            <a:endParaRPr lang="en-US" dirty="0"/>
          </a:p>
        </p:txBody>
      </p:sp>
    </p:spTree>
    <p:extLst>
      <p:ext uri="{BB962C8B-B14F-4D97-AF65-F5344CB8AC3E}">
        <p14:creationId xmlns:p14="http://schemas.microsoft.com/office/powerpoint/2010/main" val="465491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Data Citation</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b="1" dirty="0"/>
              <a:t>APA</a:t>
            </a:r>
            <a:r>
              <a:rPr lang="en-US" dirty="0"/>
              <a:t> Cool, H. E. M., &amp; Bell, M. (2011). </a:t>
            </a:r>
            <a:r>
              <a:rPr lang="en-US" i="1" dirty="0"/>
              <a:t>Excavations at St Peter’s Church, Barton-upon-Humber</a:t>
            </a:r>
            <a:r>
              <a:rPr lang="en-US" dirty="0"/>
              <a:t> [Data set]. </a:t>
            </a:r>
            <a:r>
              <a:rPr lang="en-US" dirty="0">
                <a:hlinkClick r:id="rId3"/>
              </a:rPr>
              <a:t>doi:10.5284/</a:t>
            </a:r>
            <a:r>
              <a:rPr lang="en-US" dirty="0" smtClean="0">
                <a:hlinkClick r:id="rId3"/>
              </a:rPr>
              <a:t>1000389</a:t>
            </a:r>
            <a:endParaRPr lang="en-US" dirty="0" smtClean="0"/>
          </a:p>
          <a:p>
            <a:pPr marL="0" indent="0">
              <a:buNone/>
            </a:pPr>
            <a:endParaRPr lang="en-US" dirty="0"/>
          </a:p>
          <a:p>
            <a:pPr marL="0" indent="0">
              <a:buNone/>
            </a:pPr>
            <a:r>
              <a:rPr lang="en-US" b="1" dirty="0"/>
              <a:t>Chicago (notes)</a:t>
            </a:r>
            <a:r>
              <a:rPr lang="en-US" dirty="0"/>
              <a:t> 2. H. E. M. Cool and Mark Bell, Excavations at St Peter’s Church, Barton-upon-Humber (accessed May 1, 2011), </a:t>
            </a:r>
            <a:r>
              <a:rPr lang="en-US" dirty="0">
                <a:hlinkClick r:id="rId3"/>
              </a:rPr>
              <a:t>doi:10.5284/1000389</a:t>
            </a:r>
            <a:r>
              <a:rPr lang="en-US" dirty="0" smtClean="0"/>
              <a:t>.</a:t>
            </a:r>
          </a:p>
          <a:p>
            <a:pPr marL="0" indent="0">
              <a:buNone/>
            </a:pPr>
            <a:endParaRPr lang="en-US" dirty="0"/>
          </a:p>
          <a:p>
            <a:pPr marL="0" indent="0">
              <a:buNone/>
            </a:pPr>
            <a:r>
              <a:rPr lang="en-US" dirty="0"/>
              <a:t>Cool, H. E. M., and Mark Bell. Excavations at St Peter’s Church, Barton-upon-Humber (accessed May 1, 2011). </a:t>
            </a:r>
            <a:r>
              <a:rPr lang="en-US" dirty="0">
                <a:hlinkClick r:id="rId3"/>
              </a:rPr>
              <a:t>doi:10.5284/1000389</a:t>
            </a:r>
            <a:r>
              <a:rPr lang="en-US" dirty="0" smtClean="0"/>
              <a:t>.</a:t>
            </a:r>
          </a:p>
          <a:p>
            <a:pPr marL="0" indent="0">
              <a:buNone/>
            </a:pPr>
            <a:endParaRPr lang="en-US" dirty="0"/>
          </a:p>
          <a:p>
            <a:pPr marL="0" indent="0">
              <a:buNone/>
            </a:pPr>
            <a:r>
              <a:rPr lang="en-US" b="1" dirty="0"/>
              <a:t>MLA</a:t>
            </a:r>
            <a:r>
              <a:rPr lang="en-US" dirty="0"/>
              <a:t> Cool, H. E. M., and Mark Bell. “Excavations at St Peter’s Church, Barton-upon-Humber.” Archaeology Data Service, 2001. Web. 1 May 2011. &lt;</a:t>
            </a:r>
            <a:r>
              <a:rPr lang="en-US" dirty="0">
                <a:hlinkClick r:id="rId3"/>
              </a:rPr>
              <a:t>http://dx.doi.org/10.5284/1000389</a:t>
            </a:r>
            <a:r>
              <a:rPr lang="en-US" dirty="0"/>
              <a:t>&gt;</a:t>
            </a:r>
            <a:r>
              <a:rPr lang="en-US" dirty="0" smtClean="0"/>
              <a:t>.</a:t>
            </a:r>
          </a:p>
          <a:p>
            <a:pPr marL="0" indent="0">
              <a:buNone/>
            </a:pPr>
            <a:endParaRPr lang="en-US" dirty="0"/>
          </a:p>
          <a:p>
            <a:pPr marL="0" indent="0">
              <a:buNone/>
            </a:pPr>
            <a:r>
              <a:rPr lang="en-US" b="1" dirty="0"/>
              <a:t>Oxford</a:t>
            </a:r>
            <a:r>
              <a:rPr lang="en-US" dirty="0"/>
              <a:t> Cool, H. E. M. &amp; Bell, M. (2011) </a:t>
            </a:r>
            <a:r>
              <a:rPr lang="en-US" i="1" dirty="0"/>
              <a:t>Excavations at St Peter’s Church, Barton-upon-Humber </a:t>
            </a:r>
            <a:r>
              <a:rPr lang="en-US" dirty="0"/>
              <a:t>[data-set]. York: Archaeology Data Service [distributor] &lt;DOI </a:t>
            </a:r>
            <a:r>
              <a:rPr lang="en-US" dirty="0">
                <a:hlinkClick r:id="rId3"/>
              </a:rPr>
              <a:t>10.5284/1000389</a:t>
            </a:r>
            <a:r>
              <a:rPr lang="en-US" dirty="0"/>
              <a:t>&gt;</a:t>
            </a:r>
            <a:r>
              <a:rPr lang="en-US" dirty="0" smtClean="0"/>
              <a:t>.</a:t>
            </a:r>
          </a:p>
          <a:p>
            <a:pPr marL="0" indent="0">
              <a:buNone/>
            </a:pPr>
            <a:endParaRPr lang="en-US" dirty="0"/>
          </a:p>
          <a:p>
            <a:pPr marL="0" indent="0">
              <a:buNone/>
            </a:pPr>
            <a:r>
              <a:rPr lang="en-US" dirty="0" smtClean="0"/>
              <a:t>See </a:t>
            </a:r>
            <a:r>
              <a:rPr lang="en-US" dirty="0"/>
              <a:t>more at: http://</a:t>
            </a:r>
            <a:r>
              <a:rPr lang="en-US" dirty="0" err="1"/>
              <a:t>www.dcc.ac.uk</a:t>
            </a:r>
            <a:r>
              <a:rPr lang="en-US" dirty="0"/>
              <a:t>/resources/how-guides/cite-datasets#x1-13000</a:t>
            </a:r>
          </a:p>
          <a:p>
            <a:pPr marL="0" indent="0">
              <a:buNone/>
            </a:pPr>
            <a:endParaRPr lang="en-US" dirty="0"/>
          </a:p>
        </p:txBody>
      </p:sp>
    </p:spTree>
    <p:extLst>
      <p:ext uri="{BB962C8B-B14F-4D97-AF65-F5344CB8AC3E}">
        <p14:creationId xmlns:p14="http://schemas.microsoft.com/office/powerpoint/2010/main" val="3346415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Citation in the Humanities?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http</a:t>
            </a:r>
            <a:r>
              <a:rPr lang="en-US" dirty="0"/>
              <a:t>://</a:t>
            </a:r>
            <a:r>
              <a:rPr lang="en-US" dirty="0" err="1"/>
              <a:t>www.nap.edu</a:t>
            </a:r>
            <a:r>
              <a:rPr lang="en-US" dirty="0"/>
              <a:t>/</a:t>
            </a:r>
            <a:r>
              <a:rPr lang="en-US" dirty="0" err="1"/>
              <a:t>openbook.php?record_id</a:t>
            </a:r>
            <a:r>
              <a:rPr lang="en-US" dirty="0"/>
              <a:t>=13564&amp;page=59</a:t>
            </a:r>
          </a:p>
        </p:txBody>
      </p:sp>
    </p:spTree>
    <p:extLst>
      <p:ext uri="{BB962C8B-B14F-4D97-AF65-F5344CB8AC3E}">
        <p14:creationId xmlns:p14="http://schemas.microsoft.com/office/powerpoint/2010/main" val="3452023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Policies for data citation</a:t>
            </a:r>
            <a:endParaRPr lang="en-US" dirty="0"/>
          </a:p>
        </p:txBody>
      </p:sp>
      <p:sp>
        <p:nvSpPr>
          <p:cNvPr id="3" name="Content Placeholder 2"/>
          <p:cNvSpPr>
            <a:spLocks noGrp="1"/>
          </p:cNvSpPr>
          <p:nvPr>
            <p:ph idx="1"/>
          </p:nvPr>
        </p:nvSpPr>
        <p:spPr/>
        <p:txBody>
          <a:bodyPr/>
          <a:lstStyle/>
          <a:p>
            <a:r>
              <a:rPr lang="en-US" dirty="0" smtClean="0"/>
              <a:t>Funding agencies / </a:t>
            </a:r>
          </a:p>
          <a:p>
            <a:r>
              <a:rPr lang="en-US" dirty="0" smtClean="0"/>
              <a:t>In scholarl</a:t>
            </a:r>
            <a:r>
              <a:rPr lang="en-US" dirty="0" smtClean="0"/>
              <a:t>y journals</a:t>
            </a:r>
            <a:endParaRPr lang="en-US" dirty="0"/>
          </a:p>
        </p:txBody>
      </p:sp>
    </p:spTree>
    <p:extLst>
      <p:ext uri="{BB962C8B-B14F-4D97-AF65-F5344CB8AC3E}">
        <p14:creationId xmlns:p14="http://schemas.microsoft.com/office/powerpoint/2010/main" val="4068690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Tracking and tracing data citations…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6185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IDENTIFIERS </a:t>
            </a:r>
            <a:endParaRPr lang="en-US" dirty="0"/>
          </a:p>
        </p:txBody>
      </p:sp>
      <p:sp>
        <p:nvSpPr>
          <p:cNvPr id="3" name="Content Placeholder 2"/>
          <p:cNvSpPr>
            <a:spLocks noGrp="1"/>
          </p:cNvSpPr>
          <p:nvPr>
            <p:ph idx="1"/>
          </p:nvPr>
        </p:nvSpPr>
        <p:spPr>
          <a:xfrm>
            <a:off x="457200" y="1600201"/>
            <a:ext cx="8229600" cy="4007338"/>
          </a:xfrm>
        </p:spPr>
        <p:txBody>
          <a:bodyPr/>
          <a:lstStyle/>
          <a:p>
            <a:r>
              <a:rPr lang="en-US" dirty="0"/>
              <a:t>ORCID </a:t>
            </a:r>
            <a:r>
              <a:rPr lang="en-US" dirty="0" smtClean="0"/>
              <a:t>ID – people</a:t>
            </a:r>
          </a:p>
          <a:p>
            <a:r>
              <a:rPr lang="en-US" dirty="0" smtClean="0"/>
              <a:t>Accession numbers – data</a:t>
            </a:r>
          </a:p>
          <a:p>
            <a:r>
              <a:rPr lang="en-US" dirty="0" smtClean="0"/>
              <a:t>PIs – resource landing page</a:t>
            </a:r>
          </a:p>
          <a:p>
            <a:r>
              <a:rPr lang="en-US" dirty="0" smtClean="0"/>
              <a:t>Versions</a:t>
            </a:r>
          </a:p>
          <a:p>
            <a:r>
              <a:rPr lang="en-US" dirty="0" smtClean="0"/>
              <a:t>Institutions</a:t>
            </a:r>
          </a:p>
          <a:p>
            <a:r>
              <a:rPr lang="en-US" dirty="0" smtClean="0"/>
              <a:t>Titles</a:t>
            </a:r>
            <a:endParaRPr lang="en-US" dirty="0"/>
          </a:p>
          <a:p>
            <a:endParaRPr lang="en-US" dirty="0"/>
          </a:p>
        </p:txBody>
      </p:sp>
    </p:spTree>
    <p:extLst>
      <p:ext uri="{BB962C8B-B14F-4D97-AF65-F5344CB8AC3E}">
        <p14:creationId xmlns:p14="http://schemas.microsoft.com/office/powerpoint/2010/main" val="1168960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Schema.org</a:t>
            </a:r>
            <a:endParaRPr lang="en-US" dirty="0"/>
          </a:p>
        </p:txBody>
      </p:sp>
      <p:sp>
        <p:nvSpPr>
          <p:cNvPr id="3" name="Content Placeholder 2"/>
          <p:cNvSpPr>
            <a:spLocks noGrp="1"/>
          </p:cNvSpPr>
          <p:nvPr>
            <p:ph idx="1"/>
          </p:nvPr>
        </p:nvSpPr>
        <p:spPr/>
        <p:txBody>
          <a:bodyPr/>
          <a:lstStyle/>
          <a:p>
            <a:pPr marL="0" indent="0">
              <a:buNone/>
            </a:pPr>
            <a:r>
              <a:rPr lang="en-US" dirty="0" smtClean="0"/>
              <a:t>A gateway drug to the Semantic Web, RDF, and all things Linked Data. </a:t>
            </a:r>
          </a:p>
          <a:p>
            <a:pPr marL="0" indent="0">
              <a:buNone/>
            </a:pPr>
            <a:endParaRPr lang="en-US" dirty="0"/>
          </a:p>
          <a:p>
            <a:pPr marL="0" indent="0">
              <a:buNone/>
            </a:pPr>
            <a:r>
              <a:rPr lang="en-US" dirty="0"/>
              <a:t>http://</a:t>
            </a:r>
            <a:r>
              <a:rPr lang="en-US" dirty="0" err="1"/>
              <a:t>schema.org</a:t>
            </a:r>
            <a:r>
              <a:rPr lang="en-US" dirty="0"/>
              <a:t>/Dataset</a:t>
            </a:r>
          </a:p>
        </p:txBody>
      </p:sp>
    </p:spTree>
    <p:extLst>
      <p:ext uri="{BB962C8B-B14F-4D97-AF65-F5344CB8AC3E}">
        <p14:creationId xmlns:p14="http://schemas.microsoft.com/office/powerpoint/2010/main" val="3762757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p:txBody>
          <a:bodyPr/>
          <a:lstStyle/>
          <a:p>
            <a:pPr marL="0" indent="0">
              <a:buNone/>
            </a:pPr>
            <a:r>
              <a:rPr lang="en-US" dirty="0" smtClean="0"/>
              <a:t>@ NCAR</a:t>
            </a:r>
          </a:p>
          <a:p>
            <a:pPr>
              <a:buFontTx/>
              <a:buChar char="-"/>
            </a:pPr>
            <a:endParaRPr lang="en-US" dirty="0"/>
          </a:p>
          <a:p>
            <a:pPr marL="0" indent="0">
              <a:buNone/>
            </a:pPr>
            <a:r>
              <a:rPr lang="en-US" dirty="0" smtClean="0"/>
              <a:t>AMS – took long period of gestation, but eventually agreed to data citation policy </a:t>
            </a:r>
            <a:r>
              <a:rPr lang="en-US" dirty="0"/>
              <a:t>in journals: [Link?] </a:t>
            </a:r>
            <a:r>
              <a:rPr lang="en-US" dirty="0">
                <a:hlinkClick r:id="rId2"/>
              </a:rPr>
              <a:t>https://drive.google.com/file/d/0B2L-EJ5-i7x7cWlaVk5IU2JtaDRVUnFUMDE3dlVPVTdZc1ZF/view?usp=</a:t>
            </a:r>
            <a:r>
              <a:rPr lang="en-US" dirty="0" smtClean="0">
                <a:hlinkClick r:id="rId2"/>
              </a:rPr>
              <a:t>sharing</a:t>
            </a:r>
            <a:r>
              <a:rPr lang="en-US" dirty="0" smtClean="0"/>
              <a:t> </a:t>
            </a:r>
            <a:endParaRPr lang="en-US" dirty="0"/>
          </a:p>
        </p:txBody>
      </p:sp>
    </p:spTree>
    <p:extLst>
      <p:ext uri="{BB962C8B-B14F-4D97-AF65-F5344CB8AC3E}">
        <p14:creationId xmlns:p14="http://schemas.microsoft.com/office/powerpoint/2010/main" val="1398177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p:txBody>
          <a:bodyPr/>
          <a:lstStyle/>
          <a:p>
            <a:pPr marL="0" indent="0">
              <a:buNone/>
            </a:pPr>
            <a:r>
              <a:rPr lang="en-US" dirty="0" smtClean="0"/>
              <a:t>ICPSR  - best </a:t>
            </a:r>
            <a:r>
              <a:rPr lang="en-US" dirty="0" err="1" smtClean="0"/>
              <a:t>prcatices</a:t>
            </a:r>
            <a:endParaRPr lang="en-US" dirty="0" smtClean="0"/>
          </a:p>
          <a:p>
            <a:pPr marL="0" indent="0">
              <a:buNone/>
            </a:pPr>
            <a:endParaRPr lang="en-US" dirty="0"/>
          </a:p>
          <a:p>
            <a:pPr marL="0" indent="0">
              <a:buNone/>
            </a:pPr>
            <a:r>
              <a:rPr lang="en-US" dirty="0" smtClean="0"/>
              <a:t>ASA reluctant to take strong stance… http</a:t>
            </a:r>
            <a:r>
              <a:rPr lang="en-US" dirty="0"/>
              <a:t>://</a:t>
            </a:r>
            <a:r>
              <a:rPr lang="en-US" dirty="0" err="1"/>
              <a:t>www.asanet.org</a:t>
            </a:r>
            <a:r>
              <a:rPr lang="en-US" dirty="0"/>
              <a:t>/about/committees/publications/August2014.cfm</a:t>
            </a:r>
          </a:p>
        </p:txBody>
      </p:sp>
    </p:spTree>
    <p:extLst>
      <p:ext uri="{BB962C8B-B14F-4D97-AF65-F5344CB8AC3E}">
        <p14:creationId xmlns:p14="http://schemas.microsoft.com/office/powerpoint/2010/main" val="1485434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Social science data and the UNF</a:t>
            </a:r>
            <a:endParaRPr lang="en-US" dirty="0"/>
          </a:p>
        </p:txBody>
      </p:sp>
      <p:sp>
        <p:nvSpPr>
          <p:cNvPr id="3" name="Content Placeholder 2"/>
          <p:cNvSpPr>
            <a:spLocks noGrp="1"/>
          </p:cNvSpPr>
          <p:nvPr>
            <p:ph idx="1"/>
          </p:nvPr>
        </p:nvSpPr>
        <p:spPr/>
        <p:txBody>
          <a:bodyPr/>
          <a:lstStyle/>
          <a:p>
            <a:pPr marL="0" indent="0">
              <a:buNone/>
            </a:pPr>
            <a:r>
              <a:rPr lang="en-US" dirty="0">
                <a:hlinkClick r:id="rId2"/>
              </a:rPr>
              <a:t>http://thedata.org/</a:t>
            </a:r>
            <a:r>
              <a:rPr lang="en-US" dirty="0" smtClean="0">
                <a:hlinkClick r:id="rId2"/>
              </a:rPr>
              <a:t>citation</a:t>
            </a:r>
            <a:endParaRPr lang="en-US" dirty="0" smtClean="0"/>
          </a:p>
          <a:p>
            <a:pPr marL="0" indent="0">
              <a:buNone/>
            </a:pPr>
            <a:endParaRPr lang="en-US" dirty="0"/>
          </a:p>
          <a:p>
            <a:pPr marL="0" indent="0">
              <a:buNone/>
            </a:pPr>
            <a:r>
              <a:rPr lang="en-US" dirty="0" smtClean="0"/>
              <a:t>IQSS + </a:t>
            </a:r>
            <a:r>
              <a:rPr lang="en-US" dirty="0" err="1" smtClean="0"/>
              <a:t>Dataverse</a:t>
            </a:r>
            <a:endParaRPr lang="en-US" dirty="0"/>
          </a:p>
        </p:txBody>
      </p:sp>
    </p:spTree>
    <p:extLst>
      <p:ext uri="{BB962C8B-B14F-4D97-AF65-F5344CB8AC3E}">
        <p14:creationId xmlns:p14="http://schemas.microsoft.com/office/powerpoint/2010/main" val="653630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19175"/>
            <a:ext cx="8229600" cy="4525963"/>
          </a:xfrm>
        </p:spPr>
        <p:txBody>
          <a:bodyPr/>
          <a:lstStyle/>
          <a:p>
            <a:pPr marL="0" indent="0">
              <a:buNone/>
            </a:pPr>
            <a:r>
              <a:rPr lang="en-US" dirty="0" smtClean="0"/>
              <a:t>…develops </a:t>
            </a:r>
            <a:r>
              <a:rPr lang="en-US" dirty="0"/>
              <a:t>software, protocols, and community connections for creating research data repositories that automate professional archival practices, guarantee long term preservation, and enable researchers to share, retain control of,  and receive web visibility and formal academic citations for their data contributions. </a:t>
            </a:r>
          </a:p>
          <a:p>
            <a:pPr marL="0" indent="0">
              <a:buNone/>
            </a:pPr>
            <a:endParaRPr lang="en-US" dirty="0"/>
          </a:p>
        </p:txBody>
      </p:sp>
      <p:pic>
        <p:nvPicPr>
          <p:cNvPr id="5" name="Picture 4"/>
          <p:cNvPicPr>
            <a:picLocks noChangeAspect="1"/>
          </p:cNvPicPr>
          <p:nvPr/>
        </p:nvPicPr>
        <p:blipFill>
          <a:blip r:embed="rId2"/>
          <a:stretch>
            <a:fillRect/>
          </a:stretch>
        </p:blipFill>
        <p:spPr>
          <a:xfrm>
            <a:off x="565807" y="249621"/>
            <a:ext cx="7404100" cy="1524000"/>
          </a:xfrm>
          <a:prstGeom prst="rect">
            <a:avLst/>
          </a:prstGeom>
        </p:spPr>
      </p:pic>
    </p:spTree>
    <p:extLst>
      <p:ext uri="{BB962C8B-B14F-4D97-AF65-F5344CB8AC3E}">
        <p14:creationId xmlns:p14="http://schemas.microsoft.com/office/powerpoint/2010/main" val="2957657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 </a:t>
            </a:r>
            <a:r>
              <a:rPr lang="en-US" dirty="0"/>
              <a:t>data report: </a:t>
            </a:r>
            <a:r>
              <a:rPr lang="en-US" dirty="0">
                <a:hlinkClick r:id="rId2"/>
              </a:rPr>
              <a:t>http://openscholar.mit.edu/sites/default/files/dept/files/</a:t>
            </a:r>
            <a:r>
              <a:rPr lang="en-US" dirty="0" smtClean="0">
                <a:hlinkClick r:id="rId2"/>
              </a:rPr>
              <a:t>outofcite.pdf</a:t>
            </a:r>
            <a:endParaRPr lang="en-US" dirty="0" smtClean="0"/>
          </a:p>
          <a:p>
            <a:endParaRPr lang="en-US" dirty="0"/>
          </a:p>
          <a:p>
            <a:r>
              <a:rPr lang="en-US" dirty="0"/>
              <a:t>NCAR Report: </a:t>
            </a:r>
            <a:r>
              <a:rPr lang="en-US" dirty="0">
                <a:hlinkClick r:id="rId3"/>
              </a:rPr>
              <a:t>http://nldr.library.ucar.edu/repository/assets/technotes/TECH-NOTE-000-000-000-860.</a:t>
            </a:r>
            <a:r>
              <a:rPr lang="en-US" dirty="0" smtClean="0">
                <a:hlinkClick r:id="rId3"/>
              </a:rPr>
              <a:t>pdf</a:t>
            </a:r>
            <a:r>
              <a:rPr lang="en-US" dirty="0" smtClean="0"/>
              <a:t> </a:t>
            </a:r>
            <a:endParaRPr lang="en-US" dirty="0"/>
          </a:p>
        </p:txBody>
      </p:sp>
      <p:sp>
        <p:nvSpPr>
          <p:cNvPr id="4" name="Title 3"/>
          <p:cNvSpPr>
            <a:spLocks noGrp="1"/>
          </p:cNvSpPr>
          <p:nvPr>
            <p:ph type="title"/>
          </p:nvPr>
        </p:nvSpPr>
        <p:spPr/>
        <p:txBody>
          <a:bodyPr/>
          <a:lstStyle/>
          <a:p>
            <a:r>
              <a:rPr lang="en-US" dirty="0" smtClean="0"/>
              <a:t>Why cite data…</a:t>
            </a:r>
            <a:endParaRPr lang="en-US" dirty="0"/>
          </a:p>
        </p:txBody>
      </p:sp>
    </p:spTree>
    <p:extLst>
      <p:ext uri="{BB962C8B-B14F-4D97-AF65-F5344CB8AC3E}">
        <p14:creationId xmlns:p14="http://schemas.microsoft.com/office/powerpoint/2010/main" val="2830035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0621"/>
            <a:ext cx="8229600" cy="3792482"/>
          </a:xfrm>
        </p:spPr>
        <p:txBody>
          <a:bodyPr>
            <a:normAutofit fontScale="62500" lnSpcReduction="20000"/>
          </a:bodyPr>
          <a:lstStyle/>
          <a:p>
            <a:pPr marL="0" indent="0">
              <a:buNone/>
            </a:pPr>
            <a:r>
              <a:rPr lang="en-US" i="1" dirty="0" smtClean="0"/>
              <a:t>From International Studies Quarterly, King </a:t>
            </a:r>
            <a:r>
              <a:rPr lang="en-US" i="1" dirty="0"/>
              <a:t>and </a:t>
            </a:r>
            <a:r>
              <a:rPr lang="en-US" i="1" dirty="0" err="1"/>
              <a:t>Zeng</a:t>
            </a:r>
            <a:r>
              <a:rPr lang="en-US" i="1" dirty="0"/>
              <a:t>, 2007, p. 209</a:t>
            </a:r>
            <a:r>
              <a:rPr lang="en-US" i="1" dirty="0" smtClean="0"/>
              <a:t>:</a:t>
            </a:r>
          </a:p>
          <a:p>
            <a:pPr marL="0" indent="0">
              <a:buNone/>
            </a:pPr>
            <a:r>
              <a:rPr lang="en-US" dirty="0" smtClean="0"/>
              <a:t/>
            </a:r>
            <a:br>
              <a:rPr lang="en-US" dirty="0" smtClean="0"/>
            </a:br>
            <a:r>
              <a:rPr lang="en-US" dirty="0" smtClean="0"/>
              <a:t>- Gary </a:t>
            </a:r>
            <a:r>
              <a:rPr lang="en-US" dirty="0"/>
              <a:t>King; </a:t>
            </a:r>
            <a:r>
              <a:rPr lang="en-US" dirty="0" err="1"/>
              <a:t>Langche</a:t>
            </a:r>
            <a:r>
              <a:rPr lang="en-US" dirty="0"/>
              <a:t> </a:t>
            </a:r>
            <a:r>
              <a:rPr lang="en-US" dirty="0" err="1"/>
              <a:t>Zeng</a:t>
            </a:r>
            <a:r>
              <a:rPr lang="en-US" dirty="0"/>
              <a:t>, 2006, "Replication Data Set for 'When Can History be Our Guide? The Pitfalls of Counterfactual Inference'" hdl:1902.1/DXRXCFAWPK UNF:3:DaYlT6QSX9r0D50ye+tXpA== Murray Research Archive [distributor] </a:t>
            </a:r>
          </a:p>
          <a:p>
            <a:pPr marL="0" indent="0">
              <a:buNone/>
            </a:pPr>
            <a:endParaRPr lang="en-US" dirty="0" smtClean="0"/>
          </a:p>
          <a:p>
            <a:pPr marL="0" indent="0">
              <a:buNone/>
            </a:pPr>
            <a:r>
              <a:rPr lang="en-US" i="1" dirty="0" smtClean="0"/>
              <a:t>From </a:t>
            </a:r>
            <a:r>
              <a:rPr lang="en-US" i="1" dirty="0"/>
              <a:t>Political Analysis, </a:t>
            </a:r>
            <a:r>
              <a:rPr lang="en-US" i="1" dirty="0" err="1"/>
              <a:t>Hanmer</a:t>
            </a:r>
            <a:r>
              <a:rPr lang="en-US" i="1" dirty="0"/>
              <a:t>, Banks, and White, 2013</a:t>
            </a:r>
            <a:r>
              <a:rPr lang="en-US" i="1" dirty="0" smtClean="0"/>
              <a:t>:</a:t>
            </a:r>
            <a:r>
              <a:rPr lang="en-US" i="1" dirty="0"/>
              <a:t/>
            </a:r>
            <a:br>
              <a:rPr lang="en-US" i="1" dirty="0"/>
            </a:br>
            <a:endParaRPr lang="en-US" i="1" dirty="0" smtClean="0"/>
          </a:p>
          <a:p>
            <a:pPr marL="0" indent="0">
              <a:buNone/>
            </a:pPr>
            <a:r>
              <a:rPr lang="en-US" dirty="0" smtClean="0"/>
              <a:t>- </a:t>
            </a:r>
            <a:r>
              <a:rPr lang="en-US" dirty="0" err="1" smtClean="0"/>
              <a:t>Hanmer</a:t>
            </a:r>
            <a:r>
              <a:rPr lang="en-US" dirty="0"/>
              <a:t>, Michael J.; Banks, Antoine J., White, Ismail K., 2013, "Replication data for: Experiments to Reduce the Over-reporting of Voting: A Pipeline to the Truth", </a:t>
            </a:r>
            <a:r>
              <a:rPr lang="en-US" dirty="0">
                <a:hlinkClick r:id="rId3"/>
              </a:rPr>
              <a:t>http://dx.doi.org/10.7910/DVN/22893</a:t>
            </a:r>
            <a:r>
              <a:rPr lang="en-US" dirty="0"/>
              <a:t> UNF:5:eJOVAjDU0E0jzSQ2bRCg9g== IQSS </a:t>
            </a:r>
            <a:r>
              <a:rPr lang="en-US" dirty="0" err="1"/>
              <a:t>Dataverse</a:t>
            </a:r>
            <a:r>
              <a:rPr lang="en-US" dirty="0"/>
              <a:t> Network [Distributor] </a:t>
            </a:r>
          </a:p>
          <a:p>
            <a:endParaRPr lang="en-US" dirty="0"/>
          </a:p>
        </p:txBody>
      </p:sp>
      <p:pic>
        <p:nvPicPr>
          <p:cNvPr id="4" name="Picture 3"/>
          <p:cNvPicPr>
            <a:picLocks noChangeAspect="1"/>
          </p:cNvPicPr>
          <p:nvPr/>
        </p:nvPicPr>
        <p:blipFill>
          <a:blip r:embed="rId4"/>
          <a:stretch>
            <a:fillRect/>
          </a:stretch>
        </p:blipFill>
        <p:spPr>
          <a:xfrm>
            <a:off x="2837794" y="266700"/>
            <a:ext cx="3048000" cy="1333500"/>
          </a:xfrm>
          <a:prstGeom prst="rect">
            <a:avLst/>
          </a:prstGeom>
        </p:spPr>
      </p:pic>
    </p:spTree>
    <p:extLst>
      <p:ext uri="{BB962C8B-B14F-4D97-AF65-F5344CB8AC3E}">
        <p14:creationId xmlns:p14="http://schemas.microsoft.com/office/powerpoint/2010/main" val="3683140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Depends upon a UNF…</a:t>
            </a:r>
            <a:endParaRPr lang="en-US" dirty="0"/>
          </a:p>
        </p:txBody>
      </p:sp>
      <p:sp>
        <p:nvSpPr>
          <p:cNvPr id="3" name="Content Placeholder 2"/>
          <p:cNvSpPr>
            <a:spLocks noGrp="1"/>
          </p:cNvSpPr>
          <p:nvPr>
            <p:ph idx="1"/>
          </p:nvPr>
        </p:nvSpPr>
        <p:spPr/>
        <p:txBody>
          <a:bodyPr/>
          <a:lstStyle/>
          <a:p>
            <a:r>
              <a:rPr lang="en-US" dirty="0"/>
              <a:t>http://</a:t>
            </a:r>
            <a:r>
              <a:rPr lang="en-US" dirty="0" err="1"/>
              <a:t>thedata.org</a:t>
            </a:r>
            <a:r>
              <a:rPr lang="en-US" dirty="0"/>
              <a:t>/book/universal-numerical-fingerprint</a:t>
            </a:r>
          </a:p>
        </p:txBody>
      </p:sp>
    </p:spTree>
    <p:extLst>
      <p:ext uri="{BB962C8B-B14F-4D97-AF65-F5344CB8AC3E}">
        <p14:creationId xmlns:p14="http://schemas.microsoft.com/office/powerpoint/2010/main" val="864206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of replication </a:t>
            </a:r>
            <a:r>
              <a:rPr lang="en-US" dirty="0" err="1" smtClean="0"/>
              <a:t>initatives</a:t>
            </a:r>
            <a:endParaRPr lang="en-US" dirty="0"/>
          </a:p>
        </p:txBody>
      </p:sp>
      <p:sp>
        <p:nvSpPr>
          <p:cNvPr id="3" name="Content Placeholder 2"/>
          <p:cNvSpPr>
            <a:spLocks noGrp="1"/>
          </p:cNvSpPr>
          <p:nvPr>
            <p:ph idx="1"/>
          </p:nvPr>
        </p:nvSpPr>
        <p:spPr/>
        <p:txBody>
          <a:bodyPr/>
          <a:lstStyle/>
          <a:p>
            <a:r>
              <a:rPr lang="en-US" dirty="0" smtClean="0"/>
              <a:t>Copy over the replication criteria from IQSS: </a:t>
            </a:r>
          </a:p>
          <a:p>
            <a:pPr marL="0" indent="0">
              <a:buNone/>
            </a:pPr>
            <a:endParaRPr lang="en-US" dirty="0" smtClean="0"/>
          </a:p>
          <a:p>
            <a:pPr marL="0" indent="0">
              <a:buNone/>
            </a:pPr>
            <a:r>
              <a:rPr lang="en-US" dirty="0"/>
              <a:t>http://</a:t>
            </a:r>
            <a:r>
              <a:rPr lang="en-US" dirty="0" err="1"/>
              <a:t>thedata.org</a:t>
            </a:r>
            <a:r>
              <a:rPr lang="en-US" dirty="0"/>
              <a:t>/book/replication-guidelines</a:t>
            </a:r>
          </a:p>
        </p:txBody>
      </p:sp>
    </p:spTree>
    <p:extLst>
      <p:ext uri="{BB962C8B-B14F-4D97-AF65-F5344CB8AC3E}">
        <p14:creationId xmlns:p14="http://schemas.microsoft.com/office/powerpoint/2010/main" val="2490428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DataVerse</a:t>
            </a:r>
            <a:r>
              <a:rPr lang="en-US" dirty="0" smtClean="0"/>
              <a:t>: Citation Baked-In</a:t>
            </a:r>
            <a:endParaRPr lang="en-US" dirty="0"/>
          </a:p>
        </p:txBody>
      </p:sp>
      <p:pic>
        <p:nvPicPr>
          <p:cNvPr id="4" name="Picture 3"/>
          <p:cNvPicPr>
            <a:picLocks noChangeAspect="1"/>
          </p:cNvPicPr>
          <p:nvPr/>
        </p:nvPicPr>
        <p:blipFill>
          <a:blip r:embed="rId2"/>
          <a:stretch>
            <a:fillRect/>
          </a:stretch>
        </p:blipFill>
        <p:spPr>
          <a:xfrm>
            <a:off x="1033518" y="1901059"/>
            <a:ext cx="6435126" cy="2863631"/>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0366634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ournal.pone.0019496.g0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605" y="984327"/>
            <a:ext cx="7847471" cy="4212973"/>
          </a:xfrm>
          <a:prstGeom prst="rect">
            <a:avLst/>
          </a:prstGeom>
        </p:spPr>
      </p:pic>
      <p:sp>
        <p:nvSpPr>
          <p:cNvPr id="5" name="TextBox 4"/>
          <p:cNvSpPr txBox="1"/>
          <p:nvPr/>
        </p:nvSpPr>
        <p:spPr>
          <a:xfrm>
            <a:off x="870759" y="236360"/>
            <a:ext cx="7905379" cy="461665"/>
          </a:xfrm>
          <a:prstGeom prst="rect">
            <a:avLst/>
          </a:prstGeom>
          <a:noFill/>
        </p:spPr>
        <p:txBody>
          <a:bodyPr wrap="none" rtlCol="0">
            <a:spAutoFit/>
          </a:bodyPr>
          <a:lstStyle/>
          <a:p>
            <a:r>
              <a:rPr lang="en-US" sz="2400" dirty="0" smtClean="0"/>
              <a:t>... tracking and tracing data…sometimes the facts don’t add up</a:t>
            </a:r>
            <a:endParaRPr lang="en-US" sz="2400" dirty="0"/>
          </a:p>
        </p:txBody>
      </p:sp>
      <p:sp>
        <p:nvSpPr>
          <p:cNvPr id="6" name="TextBox 5"/>
          <p:cNvSpPr txBox="1"/>
          <p:nvPr/>
        </p:nvSpPr>
        <p:spPr>
          <a:xfrm>
            <a:off x="131378" y="5401448"/>
            <a:ext cx="7672553" cy="338554"/>
          </a:xfrm>
          <a:prstGeom prst="rect">
            <a:avLst/>
          </a:prstGeom>
          <a:noFill/>
        </p:spPr>
        <p:txBody>
          <a:bodyPr wrap="square" rtlCol="0">
            <a:spAutoFit/>
          </a:bodyPr>
          <a:lstStyle/>
          <a:p>
            <a:r>
              <a:rPr lang="en-US" sz="800" dirty="0"/>
              <a:t>Reich NG, Perl TM, Cummings DAT, </a:t>
            </a:r>
            <a:r>
              <a:rPr lang="en-US" sz="800" dirty="0" err="1"/>
              <a:t>Lessler</a:t>
            </a:r>
            <a:r>
              <a:rPr lang="en-US" sz="800" dirty="0"/>
              <a:t> J (2011) Visualizing Clinical Evidence: Citation Networks for the Incubation Periods of Respiratory Viral Infections. PLoS ONE 6(4): e19496. doi:10.1371/journal.pone.0019496</a:t>
            </a:r>
          </a:p>
        </p:txBody>
      </p:sp>
    </p:spTree>
    <p:extLst>
      <p:ext uri="{BB962C8B-B14F-4D97-AF65-F5344CB8AC3E}">
        <p14:creationId xmlns:p14="http://schemas.microsoft.com/office/powerpoint/2010/main" val="1943511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cite…?</a:t>
            </a:r>
            <a:endParaRPr lang="en-US" dirty="0"/>
          </a:p>
        </p:txBody>
      </p:sp>
      <p:sp>
        <p:nvSpPr>
          <p:cNvPr id="3" name="Content Placeholder 2"/>
          <p:cNvSpPr>
            <a:spLocks noGrp="1"/>
          </p:cNvSpPr>
          <p:nvPr>
            <p:ph idx="1"/>
          </p:nvPr>
        </p:nvSpPr>
        <p:spPr/>
        <p:txBody>
          <a:bodyPr numCol="2">
            <a:normAutofit fontScale="77500" lnSpcReduction="20000"/>
          </a:bodyPr>
          <a:lstStyle/>
          <a:p>
            <a:pPr marL="0" indent="0">
              <a:buNone/>
            </a:pPr>
            <a:r>
              <a:rPr lang="en-US" dirty="0" smtClean="0"/>
              <a:t>Paying homage</a:t>
            </a:r>
            <a:endParaRPr lang="en-US" dirty="0"/>
          </a:p>
          <a:p>
            <a:pPr marL="0" indent="0">
              <a:buNone/>
            </a:pPr>
            <a:r>
              <a:rPr lang="en-US" dirty="0"/>
              <a:t>Giving </a:t>
            </a:r>
            <a:r>
              <a:rPr lang="en-US" dirty="0" smtClean="0"/>
              <a:t>credit</a:t>
            </a:r>
            <a:endParaRPr lang="en-US" dirty="0"/>
          </a:p>
          <a:p>
            <a:pPr marL="0" indent="0">
              <a:buNone/>
            </a:pPr>
            <a:r>
              <a:rPr lang="en-US" dirty="0" smtClean="0"/>
              <a:t>Identifying methodology</a:t>
            </a:r>
            <a:endParaRPr lang="en-US" dirty="0"/>
          </a:p>
          <a:p>
            <a:pPr marL="0" indent="0">
              <a:buNone/>
            </a:pPr>
            <a:r>
              <a:rPr lang="en-US" dirty="0"/>
              <a:t>Background reading </a:t>
            </a:r>
          </a:p>
          <a:p>
            <a:pPr marL="0" indent="0">
              <a:buNone/>
            </a:pPr>
            <a:r>
              <a:rPr lang="en-US" dirty="0"/>
              <a:t>Correcting own </a:t>
            </a:r>
            <a:r>
              <a:rPr lang="en-US" dirty="0" smtClean="0"/>
              <a:t>work</a:t>
            </a:r>
            <a:endParaRPr lang="en-US" dirty="0"/>
          </a:p>
          <a:p>
            <a:pPr marL="0" indent="0">
              <a:buNone/>
            </a:pPr>
            <a:r>
              <a:rPr lang="en-US" dirty="0"/>
              <a:t>Correcting other’s </a:t>
            </a:r>
            <a:r>
              <a:rPr lang="en-US" dirty="0" smtClean="0"/>
              <a:t>work</a:t>
            </a:r>
            <a:endParaRPr lang="en-US" dirty="0"/>
          </a:p>
          <a:p>
            <a:pPr marL="0" indent="0">
              <a:buNone/>
            </a:pPr>
            <a:r>
              <a:rPr lang="en-US" dirty="0" err="1"/>
              <a:t>Criticising</a:t>
            </a:r>
            <a:r>
              <a:rPr lang="en-US" dirty="0"/>
              <a:t> previous </a:t>
            </a:r>
            <a:r>
              <a:rPr lang="en-US" dirty="0" smtClean="0"/>
              <a:t>work</a:t>
            </a: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Alerting </a:t>
            </a:r>
            <a:r>
              <a:rPr lang="en-US" dirty="0"/>
              <a:t>re: forthcoming </a:t>
            </a:r>
            <a:r>
              <a:rPr lang="en-US" dirty="0" smtClean="0"/>
              <a:t>work</a:t>
            </a:r>
            <a:endParaRPr lang="en-US" dirty="0"/>
          </a:p>
          <a:p>
            <a:pPr marL="0" indent="0">
              <a:buNone/>
            </a:pPr>
            <a:r>
              <a:rPr lang="en-US" dirty="0"/>
              <a:t>Providing </a:t>
            </a:r>
            <a:r>
              <a:rPr lang="en-US" dirty="0" smtClean="0"/>
              <a:t>leads</a:t>
            </a:r>
            <a:endParaRPr lang="en-US" dirty="0"/>
          </a:p>
          <a:p>
            <a:pPr marL="0" indent="0">
              <a:buNone/>
            </a:pPr>
            <a:r>
              <a:rPr lang="en-US" dirty="0"/>
              <a:t>Authenticating data </a:t>
            </a:r>
          </a:p>
          <a:p>
            <a:pPr marL="0" indent="0">
              <a:buNone/>
            </a:pPr>
            <a:r>
              <a:rPr lang="en-US" dirty="0"/>
              <a:t>Identifying the original </a:t>
            </a:r>
            <a:r>
              <a:rPr lang="en-US" dirty="0" smtClean="0"/>
              <a:t>paper</a:t>
            </a:r>
            <a:endParaRPr lang="en-US" dirty="0"/>
          </a:p>
          <a:p>
            <a:pPr marL="0" indent="0">
              <a:buNone/>
            </a:pPr>
            <a:r>
              <a:rPr lang="en-US" dirty="0"/>
              <a:t>Arguing with </a:t>
            </a:r>
            <a:r>
              <a:rPr lang="en-US" dirty="0" smtClean="0"/>
              <a:t>others</a:t>
            </a:r>
            <a:endParaRPr lang="en-US" dirty="0"/>
          </a:p>
          <a:p>
            <a:pPr marL="0" indent="0">
              <a:buNone/>
            </a:pPr>
            <a:r>
              <a:rPr lang="en-US" dirty="0"/>
              <a:t>Disputing the work of </a:t>
            </a:r>
            <a:r>
              <a:rPr lang="en-US" dirty="0" smtClean="0"/>
              <a:t>others</a:t>
            </a:r>
            <a:endParaRPr lang="en-US" dirty="0"/>
          </a:p>
          <a:p>
            <a:pPr marL="0" indent="0">
              <a:buNone/>
            </a:pPr>
            <a:r>
              <a:rPr lang="en-US" dirty="0"/>
              <a:t>+more...</a:t>
            </a:r>
          </a:p>
          <a:p>
            <a:pPr marL="0" indent="0">
              <a:buNone/>
            </a:pPr>
            <a:endParaRPr lang="en-US" dirty="0"/>
          </a:p>
        </p:txBody>
      </p:sp>
      <p:sp>
        <p:nvSpPr>
          <p:cNvPr id="4" name="Rectangle 3"/>
          <p:cNvSpPr/>
          <p:nvPr/>
        </p:nvSpPr>
        <p:spPr>
          <a:xfrm>
            <a:off x="1787769" y="5292412"/>
            <a:ext cx="7268308" cy="369332"/>
          </a:xfrm>
          <a:prstGeom prst="rect">
            <a:avLst/>
          </a:prstGeom>
        </p:spPr>
        <p:txBody>
          <a:bodyPr wrap="square">
            <a:spAutoFit/>
          </a:bodyPr>
          <a:lstStyle/>
          <a:p>
            <a:r>
              <a:rPr lang="en-US" dirty="0"/>
              <a:t>Garfield, E. (1996) When to cite. Library </a:t>
            </a:r>
            <a:r>
              <a:rPr lang="en-US" dirty="0" smtClean="0"/>
              <a:t>Quarterly, </a:t>
            </a:r>
            <a:r>
              <a:rPr lang="en-US" dirty="0"/>
              <a:t>66 (4): 449-458</a:t>
            </a:r>
          </a:p>
        </p:txBody>
      </p:sp>
    </p:spTree>
    <p:extLst>
      <p:ext uri="{BB962C8B-B14F-4D97-AF65-F5344CB8AC3E}">
        <p14:creationId xmlns:p14="http://schemas.microsoft.com/office/powerpoint/2010/main" val="496033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31290" y="199584"/>
            <a:ext cx="7242330" cy="5437423"/>
          </a:xfrm>
          <a:prstGeom prst="rect">
            <a:avLst/>
          </a:prstGeom>
        </p:spPr>
      </p:pic>
      <p:sp>
        <p:nvSpPr>
          <p:cNvPr id="3" name="TextBox 2"/>
          <p:cNvSpPr txBox="1"/>
          <p:nvPr/>
        </p:nvSpPr>
        <p:spPr>
          <a:xfrm>
            <a:off x="4506324" y="5508299"/>
            <a:ext cx="4489104" cy="246221"/>
          </a:xfrm>
          <a:prstGeom prst="rect">
            <a:avLst/>
          </a:prstGeom>
          <a:noFill/>
        </p:spPr>
        <p:txBody>
          <a:bodyPr wrap="none" rtlCol="0">
            <a:spAutoFit/>
          </a:bodyPr>
          <a:lstStyle/>
          <a:p>
            <a:r>
              <a:rPr lang="en-US" sz="1000" dirty="0" smtClean="0"/>
              <a:t>c/o </a:t>
            </a:r>
            <a:r>
              <a:rPr lang="en-US" sz="1000" dirty="0"/>
              <a:t>Micah Altman http://</a:t>
            </a:r>
            <a:r>
              <a:rPr lang="en-US" sz="1000" dirty="0" err="1"/>
              <a:t>www.slideshare.net</a:t>
            </a:r>
            <a:r>
              <a:rPr lang="en-US" sz="1000" dirty="0"/>
              <a:t>/</a:t>
            </a:r>
            <a:r>
              <a:rPr lang="en-US" sz="1000" dirty="0" err="1"/>
              <a:t>drmaltman</a:t>
            </a:r>
            <a:r>
              <a:rPr lang="en-US" sz="1000" dirty="0"/>
              <a:t>/data-</a:t>
            </a:r>
            <a:r>
              <a:rPr lang="en-US" sz="1000" dirty="0" err="1"/>
              <a:t>citationsynthesisteaser</a:t>
            </a:r>
            <a:endParaRPr lang="en-US" sz="1000" dirty="0"/>
          </a:p>
        </p:txBody>
      </p:sp>
    </p:spTree>
    <p:extLst>
      <p:ext uri="{BB962C8B-B14F-4D97-AF65-F5344CB8AC3E}">
        <p14:creationId xmlns:p14="http://schemas.microsoft.com/office/powerpoint/2010/main" val="752698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dirty="0" smtClean="0"/>
              <a:t>Working group to define data citation principles covering:</a:t>
            </a:r>
          </a:p>
          <a:p>
            <a:pPr marL="0" indent="0">
              <a:buNone/>
            </a:pPr>
            <a:r>
              <a:rPr lang="en-US" dirty="0"/>
              <a:t>	</a:t>
            </a:r>
          </a:p>
          <a:p>
            <a:r>
              <a:rPr lang="en-US" dirty="0"/>
              <a:t>C</a:t>
            </a:r>
            <a:r>
              <a:rPr lang="en-US" dirty="0" smtClean="0"/>
              <a:t>over </a:t>
            </a:r>
            <a:r>
              <a:rPr lang="en-US" dirty="0"/>
              <a:t>purpose, function and attributes of citations.  </a:t>
            </a:r>
            <a:r>
              <a:rPr lang="en-US" dirty="0" smtClean="0"/>
              <a:t>T</a:t>
            </a:r>
          </a:p>
          <a:p>
            <a:r>
              <a:rPr lang="en-US" dirty="0" smtClean="0"/>
              <a:t>Citations that </a:t>
            </a:r>
            <a:r>
              <a:rPr lang="en-US" dirty="0"/>
              <a:t>are both human understandable and machine-actionable.  </a:t>
            </a:r>
          </a:p>
          <a:p>
            <a:r>
              <a:rPr lang="en-US" dirty="0" smtClean="0"/>
              <a:t>Is not </a:t>
            </a:r>
            <a:r>
              <a:rPr lang="en-US" dirty="0"/>
              <a:t>comprehensive recommendations for data stewardship.  </a:t>
            </a:r>
            <a:endParaRPr lang="en-US" dirty="0" smtClean="0"/>
          </a:p>
          <a:p>
            <a:r>
              <a:rPr lang="en-US" dirty="0"/>
              <a:t>D</a:t>
            </a:r>
            <a:r>
              <a:rPr lang="en-US" dirty="0" smtClean="0"/>
              <a:t>o </a:t>
            </a:r>
            <a:r>
              <a:rPr lang="en-US" dirty="0"/>
              <a:t>not include recommendations for specific implementations, but encourage communities to develop practices and tools that embody these principles.</a:t>
            </a:r>
          </a:p>
          <a:p>
            <a:pPr marL="0" indent="0">
              <a:buNone/>
            </a:pPr>
            <a:endParaRPr lang="en-US" dirty="0"/>
          </a:p>
        </p:txBody>
      </p:sp>
      <p:pic>
        <p:nvPicPr>
          <p:cNvPr id="4" name="Picture 3"/>
          <p:cNvPicPr>
            <a:picLocks noChangeAspect="1"/>
          </p:cNvPicPr>
          <p:nvPr/>
        </p:nvPicPr>
        <p:blipFill>
          <a:blip r:embed="rId2">
            <a:duotone>
              <a:prstClr val="black"/>
              <a:srgbClr val="000000">
                <a:tint val="45000"/>
                <a:satMod val="400000"/>
              </a:srgbClr>
            </a:duotone>
          </a:blip>
          <a:stretch>
            <a:fillRect/>
          </a:stretch>
        </p:blipFill>
        <p:spPr>
          <a:xfrm>
            <a:off x="457200" y="274638"/>
            <a:ext cx="3962400" cy="927100"/>
          </a:xfrm>
          <a:prstGeom prst="rect">
            <a:avLst/>
          </a:prstGeom>
        </p:spPr>
      </p:pic>
      <p:sp>
        <p:nvSpPr>
          <p:cNvPr id="5" name="TextBox 4"/>
          <p:cNvSpPr txBox="1"/>
          <p:nvPr/>
        </p:nvSpPr>
        <p:spPr>
          <a:xfrm>
            <a:off x="6063376" y="98346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965483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Importance</a:t>
            </a:r>
          </a:p>
          <a:p>
            <a:pPr marL="0" indent="0">
              <a:buNone/>
            </a:pPr>
            <a:endParaRPr lang="en-US" dirty="0" smtClean="0"/>
          </a:p>
          <a:p>
            <a:pPr marL="0" indent="0">
              <a:buNone/>
            </a:pPr>
            <a:r>
              <a:rPr lang="en-US" dirty="0" smtClean="0"/>
              <a:t>Data </a:t>
            </a:r>
            <a:r>
              <a:rPr lang="en-US" dirty="0"/>
              <a:t>should be considered legitimate, citable products of research. Data citations should be accorded the same importance in the scholarly record as citations of other research objects, such as publications</a:t>
            </a:r>
          </a:p>
          <a:p>
            <a:pPr marL="0" indent="0">
              <a:buNone/>
            </a:pPr>
            <a:endParaRPr lang="en-US" dirty="0"/>
          </a:p>
        </p:txBody>
      </p:sp>
      <p:pic>
        <p:nvPicPr>
          <p:cNvPr id="4" name="Picture 3"/>
          <p:cNvPicPr>
            <a:picLocks noChangeAspect="1"/>
          </p:cNvPicPr>
          <p:nvPr/>
        </p:nvPicPr>
        <p:blipFill>
          <a:blip r:embed="rId2">
            <a:duotone>
              <a:prstClr val="black"/>
              <a:srgbClr val="000000">
                <a:tint val="45000"/>
                <a:satMod val="400000"/>
              </a:srgbClr>
            </a:duotone>
          </a:blip>
          <a:stretch>
            <a:fillRect/>
          </a:stretch>
        </p:blipFill>
        <p:spPr>
          <a:xfrm>
            <a:off x="2233244" y="274638"/>
            <a:ext cx="3962400" cy="927100"/>
          </a:xfrm>
          <a:prstGeom prst="rect">
            <a:avLst/>
          </a:prstGeom>
        </p:spPr>
      </p:pic>
    </p:spTree>
    <p:extLst>
      <p:ext uri="{BB962C8B-B14F-4D97-AF65-F5344CB8AC3E}">
        <p14:creationId xmlns:p14="http://schemas.microsoft.com/office/powerpoint/2010/main" val="2158428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Credit and Attribution</a:t>
            </a:r>
          </a:p>
          <a:p>
            <a:pPr marL="0" indent="0">
              <a:buNone/>
            </a:pPr>
            <a:r>
              <a:rPr lang="en-US" dirty="0"/>
              <a:t>Data citations should facilitate giving scholarly credit and normative and legal attribution to all contributors to the data, recognizing that a single style or mechanism of attribution may not be applicable to all data</a:t>
            </a:r>
          </a:p>
          <a:p>
            <a:pPr marL="0" indent="0">
              <a:buNone/>
            </a:pPr>
            <a:endParaRPr lang="en-US" dirty="0"/>
          </a:p>
        </p:txBody>
      </p:sp>
      <p:pic>
        <p:nvPicPr>
          <p:cNvPr id="4" name="Picture 3"/>
          <p:cNvPicPr>
            <a:picLocks noChangeAspect="1"/>
          </p:cNvPicPr>
          <p:nvPr/>
        </p:nvPicPr>
        <p:blipFill>
          <a:blip r:embed="rId2">
            <a:duotone>
              <a:prstClr val="black"/>
              <a:srgbClr val="000000">
                <a:tint val="45000"/>
                <a:satMod val="400000"/>
              </a:srgbClr>
            </a:duotone>
          </a:blip>
          <a:stretch>
            <a:fillRect/>
          </a:stretch>
        </p:blipFill>
        <p:spPr>
          <a:xfrm>
            <a:off x="2233244" y="274638"/>
            <a:ext cx="3962400" cy="927100"/>
          </a:xfrm>
          <a:prstGeom prst="rect">
            <a:avLst/>
          </a:prstGeom>
        </p:spPr>
      </p:pic>
    </p:spTree>
    <p:extLst>
      <p:ext uri="{BB962C8B-B14F-4D97-AF65-F5344CB8AC3E}">
        <p14:creationId xmlns:p14="http://schemas.microsoft.com/office/powerpoint/2010/main" val="4159504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Evidence</a:t>
            </a:r>
          </a:p>
          <a:p>
            <a:pPr marL="0" indent="0">
              <a:buNone/>
            </a:pPr>
            <a:r>
              <a:rPr lang="en-US" dirty="0"/>
              <a:t>In scholarly literature, whenever and wherever a claim relies upon data, the corresponding data should be cited[</a:t>
            </a:r>
          </a:p>
          <a:p>
            <a:pPr marL="0" indent="0">
              <a:buNone/>
            </a:pPr>
            <a:endParaRPr lang="en-US" dirty="0"/>
          </a:p>
        </p:txBody>
      </p:sp>
      <p:pic>
        <p:nvPicPr>
          <p:cNvPr id="4" name="Picture 3"/>
          <p:cNvPicPr>
            <a:picLocks noChangeAspect="1"/>
          </p:cNvPicPr>
          <p:nvPr/>
        </p:nvPicPr>
        <p:blipFill>
          <a:blip r:embed="rId2">
            <a:duotone>
              <a:prstClr val="black"/>
              <a:srgbClr val="000000">
                <a:tint val="45000"/>
                <a:satMod val="400000"/>
              </a:srgbClr>
            </a:duotone>
          </a:blip>
          <a:stretch>
            <a:fillRect/>
          </a:stretch>
        </p:blipFill>
        <p:spPr>
          <a:xfrm>
            <a:off x="2233244" y="274638"/>
            <a:ext cx="3962400" cy="927100"/>
          </a:xfrm>
          <a:prstGeom prst="rect">
            <a:avLst/>
          </a:prstGeom>
        </p:spPr>
      </p:pic>
    </p:spTree>
    <p:extLst>
      <p:ext uri="{BB962C8B-B14F-4D97-AF65-F5344CB8AC3E}">
        <p14:creationId xmlns:p14="http://schemas.microsoft.com/office/powerpoint/2010/main" val="3587513934"/>
      </p:ext>
    </p:extLst>
  </p:cSld>
  <p:clrMapOvr>
    <a:masterClrMapping/>
  </p:clrMapOvr>
</p:sld>
</file>

<file path=ppt/theme/theme1.xml><?xml version="1.0" encoding="utf-8"?>
<a:theme xmlns:a="http://schemas.openxmlformats.org/drawingml/2006/main" name="DCWS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DCWS_PPT_Theme.thmx</Template>
  <TotalTime>216</TotalTime>
  <Words>1376</Words>
  <Application>Microsoft Macintosh PowerPoint</Application>
  <PresentationFormat>On-screen Show (4:3)</PresentationFormat>
  <Paragraphs>142</Paragraphs>
  <Slides>34</Slides>
  <Notes>5</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DCWS_PPT_Theme</vt:lpstr>
      <vt:lpstr>Case Studies in Data Citation</vt:lpstr>
      <vt:lpstr>Agenda</vt:lpstr>
      <vt:lpstr>Why cite data…</vt:lpstr>
      <vt:lpstr>Why do we cite…?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Brainstorm …</vt:lpstr>
      <vt:lpstr>Problems in citing data</vt:lpstr>
      <vt:lpstr>Anatomy of a Data Citation</vt:lpstr>
      <vt:lpstr>Anatomy of a Data Citation:</vt:lpstr>
      <vt:lpstr>Anatomy of a Data Citation:</vt:lpstr>
      <vt:lpstr>Anatomy of a Data Citation</vt:lpstr>
      <vt:lpstr>Data Citation in the Humanities?</vt:lpstr>
      <vt:lpstr>Policies for data citation</vt:lpstr>
      <vt:lpstr>Tracking and tracing data citations…</vt:lpstr>
      <vt:lpstr>IDENTIFIERS </vt:lpstr>
      <vt:lpstr>Schema.org</vt:lpstr>
      <vt:lpstr>Case Study</vt:lpstr>
      <vt:lpstr>Case Study</vt:lpstr>
      <vt:lpstr>Social science data and the UNF</vt:lpstr>
      <vt:lpstr>PowerPoint Presentation</vt:lpstr>
      <vt:lpstr>PowerPoint Presentation</vt:lpstr>
      <vt:lpstr>Depends upon a UNF…</vt:lpstr>
      <vt:lpstr>Part of replication initatives</vt:lpstr>
      <vt:lpstr>DataVerse: Citation Baked-In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 Weber</dc:creator>
  <cp:lastModifiedBy>Nic Weber</cp:lastModifiedBy>
  <cp:revision>17</cp:revision>
  <dcterms:created xsi:type="dcterms:W3CDTF">2015-01-18T15:26:09Z</dcterms:created>
  <dcterms:modified xsi:type="dcterms:W3CDTF">2015-01-26T01:25:32Z</dcterms:modified>
</cp:coreProperties>
</file>