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57" r:id="rId4"/>
    <p:sldId id="262" r:id="rId5"/>
    <p:sldId id="261" r:id="rId6"/>
    <p:sldId id="263" r:id="rId7"/>
    <p:sldId id="289" r:id="rId8"/>
    <p:sldId id="288" r:id="rId9"/>
    <p:sldId id="290" r:id="rId10"/>
    <p:sldId id="265" r:id="rId11"/>
    <p:sldId id="275" r:id="rId12"/>
    <p:sldId id="259" r:id="rId13"/>
    <p:sldId id="268" r:id="rId14"/>
    <p:sldId id="271" r:id="rId15"/>
    <p:sldId id="276" r:id="rId16"/>
    <p:sldId id="281" r:id="rId17"/>
    <p:sldId id="292" r:id="rId18"/>
    <p:sldId id="282" r:id="rId19"/>
    <p:sldId id="291" r:id="rId20"/>
    <p:sldId id="293" r:id="rId21"/>
    <p:sldId id="283" r:id="rId22"/>
    <p:sldId id="278" r:id="rId23"/>
    <p:sldId id="280" r:id="rId24"/>
    <p:sldId id="266" r:id="rId25"/>
    <p:sldId id="279" r:id="rId26"/>
    <p:sldId id="284" r:id="rId27"/>
    <p:sldId id="27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83" autoAdjust="0"/>
  </p:normalViewPr>
  <p:slideViewPr>
    <p:cSldViewPr snapToGrid="0" snapToObjects="1">
      <p:cViewPr varScale="1">
        <p:scale>
          <a:sx n="69" d="100"/>
          <a:sy n="69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more about trade offs and affordances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GCMD is broader, RDA is more specific (narrower Designated community)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show XML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Decision of what </a:t>
            </a:r>
            <a:r>
              <a:rPr lang="en-US" baseline="0" dirty="0" err="1" smtClean="0"/>
              <a:t>attrinbute</a:t>
            </a:r>
            <a:r>
              <a:rPr lang="en-US" baseline="0" dirty="0" smtClean="0"/>
              <a:t> value pair to use has a real consequence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efforts to ask similar questions of the schemas themselves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Going to step through one example that’s out of the Research in DC world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is more complex than the last example but might still be useful.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community, domain, function, and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poit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categories are similar to </a:t>
            </a:r>
            <a:r>
              <a:rPr lang="en-US" baseline="0" dirty="0" err="1" smtClean="0"/>
              <a:t>descrptive</a:t>
            </a:r>
            <a:r>
              <a:rPr lang="en-US" baseline="0" dirty="0" smtClean="0"/>
              <a:t>, technical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start looking at and comparing schemas its important to ask, “what’s</a:t>
            </a:r>
            <a:r>
              <a:rPr lang="en-US" baseline="0" dirty="0" smtClean="0"/>
              <a:t> the goal”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She’s not talking about data – </a:t>
            </a:r>
          </a:p>
          <a:p>
            <a:r>
              <a:rPr lang="en-US" baseline="0" dirty="0" smtClean="0"/>
              <a:t>Still an emerging set of resources about data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8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understanding strengths priorities and constraints of</a:t>
            </a:r>
            <a:r>
              <a:rPr lang="en-US" baseline="0" dirty="0" smtClean="0"/>
              <a:t> your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these requirements in mind</a:t>
            </a:r>
            <a:r>
              <a:rPr lang="en-US" baseline="0" dirty="0" smtClean="0"/>
              <a:t>, you can return to resources like “Seeing Standards” or </a:t>
            </a:r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www.dcc.ac.uk</a:t>
            </a:r>
            <a:r>
              <a:rPr lang="en-US" baseline="0" dirty="0" smtClean="0"/>
              <a:t>/resources/metadata-standards </a:t>
            </a:r>
          </a:p>
          <a:p>
            <a:r>
              <a:rPr lang="en-US" baseline="0" dirty="0" smtClean="0"/>
              <a:t>and begin the process of choosing a metadata schema.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Unfortunately, while the 9 questions do help you determine the scope of your collections and needs, they don’t provide you with a mechanism to point you to a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are equally flawed,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2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Those tensions</a:t>
            </a:r>
            <a:r>
              <a:rPr lang="en-US" baseline="0" smtClean="0"/>
              <a:t>– </a:t>
            </a:r>
            <a:r>
              <a:rPr lang="en-US" baseline="0" dirty="0" smtClean="0"/>
              <a:t>mean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8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ty.edu/research/publications/electronic_publications/intrometadata/crosswalks.html" TargetMode="External"/><Relationship Id="rId3" Type="http://schemas.openxmlformats.org/officeDocument/2006/relationships/hyperlink" Target="http://www.dlib.org/dlib/december04/godby/12godby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II: Evaluating and Selecting Metadata Schemas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Evaluate </a:t>
            </a:r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seeingstandar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198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will always be many possible ways to do the same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a	Hamlet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New York: b  Penguin Books,   c 2003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37732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Standards (and your ability to implement them) will always have limitations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98730" y="3636211"/>
            <a:ext cx="34750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1322" y="3313045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Expressivity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90240" y="3313259"/>
            <a:ext cx="165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Interoperability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29180" y="3862809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Community needs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62800"/>
            <a:ext cx="23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</a:t>
            </a:r>
            <a:r>
              <a:rPr lang="en-US" dirty="0" smtClean="0"/>
              <a:t>l needs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7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417638"/>
            <a:ext cx="6350000" cy="3594100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1789185" y="991505"/>
            <a:ext cx="5512941" cy="4683217"/>
          </a:xfrm>
          <a:prstGeom prst="noSmoking">
            <a:avLst>
              <a:gd name="adj" fmla="val 857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Metadata III: </a:t>
            </a:r>
            <a:r>
              <a:rPr lang="en-US" b="1" dirty="0" err="1" smtClean="0"/>
              <a:t>Crosswalking</a:t>
            </a:r>
            <a:r>
              <a:rPr lang="en-US" b="1" dirty="0" smtClean="0"/>
              <a:t>, reconciliation and propagation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the wild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60" y="238453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/>
              <a:t>	</a:t>
            </a:r>
            <a:r>
              <a:rPr lang="en-US" sz="2400" dirty="0" smtClean="0"/>
              <a:t>The Tempest</a:t>
            </a:r>
            <a:r>
              <a:rPr lang="en-US" sz="2400" dirty="0"/>
              <a:t>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</a:t>
            </a:r>
            <a:r>
              <a:rPr lang="en-US" sz="2400" dirty="0" smtClean="0"/>
              <a:t>London: </a:t>
            </a:r>
            <a:r>
              <a:rPr lang="en-US" sz="2400" dirty="0"/>
              <a:t>b  </a:t>
            </a:r>
            <a:r>
              <a:rPr lang="en-US" sz="2400" dirty="0" smtClean="0"/>
              <a:t>Arden Shakespeare,   </a:t>
            </a:r>
            <a:r>
              <a:rPr lang="en-US" sz="2400" dirty="0"/>
              <a:t>c </a:t>
            </a:r>
            <a:r>
              <a:rPr lang="en-US" sz="2400" dirty="0" smtClean="0"/>
              <a:t>1999</a:t>
            </a:r>
            <a:r>
              <a:rPr lang="en-US" sz="2400" dirty="0"/>
              <a:t>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349027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4597" cy="1398797"/>
          </a:xfrm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100	a	Shakespeare, William   d   1564-</a:t>
            </a:r>
            <a:r>
              <a:rPr lang="en-US" sz="2400" dirty="0" smtClean="0"/>
              <a:t>1616</a:t>
            </a:r>
          </a:p>
          <a:p>
            <a:pPr marL="0" indent="0">
              <a:buNone/>
            </a:pPr>
            <a:r>
              <a:rPr lang="en-US" sz="2400" dirty="0" smtClean="0"/>
              <a:t>245</a:t>
            </a:r>
            <a:r>
              <a:rPr lang="en-US" sz="2400" dirty="0"/>
              <a:t>	</a:t>
            </a:r>
            <a:r>
              <a:rPr lang="en-US" sz="2400" dirty="0" smtClean="0"/>
              <a:t>a</a:t>
            </a:r>
            <a:r>
              <a:rPr lang="en-US" sz="2400" dirty="0"/>
              <a:t>	</a:t>
            </a:r>
            <a:r>
              <a:rPr lang="en-US" sz="2400" dirty="0" smtClean="0"/>
              <a:t>The Tempest</a:t>
            </a:r>
            <a:r>
              <a:rPr lang="en-US" sz="2400" dirty="0"/>
              <a:t>	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260</a:t>
            </a:r>
            <a:r>
              <a:rPr lang="en-US" sz="2400" dirty="0"/>
              <a:t>	a	</a:t>
            </a:r>
            <a:r>
              <a:rPr lang="en-US" sz="2400" dirty="0" smtClean="0"/>
              <a:t>London: </a:t>
            </a:r>
            <a:r>
              <a:rPr lang="en-US" sz="2400" dirty="0"/>
              <a:t>b  </a:t>
            </a:r>
            <a:r>
              <a:rPr lang="en-US" sz="2400" dirty="0" smtClean="0"/>
              <a:t>Arden Shakespeare,   </a:t>
            </a:r>
            <a:r>
              <a:rPr lang="en-US" sz="2400" dirty="0"/>
              <a:t>c </a:t>
            </a:r>
            <a:r>
              <a:rPr lang="en-US" sz="2400" dirty="0" smtClean="0"/>
              <a:t>1999</a:t>
            </a:r>
            <a:r>
              <a:rPr lang="en-US" sz="2400" dirty="0"/>
              <a:t>	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199" y="3752166"/>
            <a:ext cx="8229601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dc:creator</a:t>
            </a:r>
            <a:r>
              <a:rPr lang="en-US" sz="2400" dirty="0"/>
              <a:t>&gt;Shakespeare, William, 1564-1616&lt;/&gt;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dc:title</a:t>
            </a:r>
            <a:r>
              <a:rPr lang="en-US" sz="2400" dirty="0"/>
              <a:t>&gt;Hamlet&lt;/&gt;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dc:publisher</a:t>
            </a:r>
            <a:r>
              <a:rPr lang="en-US" sz="2400" dirty="0"/>
              <a:t>&gt;Penguin Books&lt;/&gt;</a:t>
            </a:r>
          </a:p>
          <a:p>
            <a:r>
              <a:rPr lang="en-US" sz="2400" dirty="0" smtClean="0"/>
              <a:t>&lt;</a:t>
            </a:r>
            <a:r>
              <a:rPr lang="en-US" sz="2400" dirty="0" err="1"/>
              <a:t>dc:date</a:t>
            </a:r>
            <a:r>
              <a:rPr lang="en-US" sz="2400" dirty="0"/>
              <a:t>&gt;2003&lt;/&gt;</a:t>
            </a:r>
          </a:p>
        </p:txBody>
      </p:sp>
    </p:spTree>
    <p:extLst>
      <p:ext uri="{BB962C8B-B14F-4D97-AF65-F5344CB8AC3E}">
        <p14:creationId xmlns:p14="http://schemas.microsoft.com/office/powerpoint/2010/main" val="272569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  <p:pic>
        <p:nvPicPr>
          <p:cNvPr id="8" name="Picture 7" descr="ICOADSRD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2" y="1383272"/>
            <a:ext cx="6450545" cy="3202718"/>
          </a:xfrm>
          <a:prstGeom prst="rect">
            <a:avLst/>
          </a:prstGeom>
        </p:spPr>
      </p:pic>
      <p:pic>
        <p:nvPicPr>
          <p:cNvPr id="9" name="Picture 8" descr="ICOAD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26" y="2768987"/>
            <a:ext cx="5102992" cy="367308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GCMD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39" y="5825852"/>
            <a:ext cx="3393161" cy="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RDA ICOADS record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816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eingstandar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271"/>
            <a:ext cx="9144000" cy="304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“The great thing about standards is that there’s so many of them”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852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GCMD ICOADS record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599" y="3499075"/>
            <a:ext cx="4129133" cy="85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526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more example – maybe HTRC?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570" y="1600201"/>
            <a:ext cx="3590064" cy="40626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bringing different overlapping standards together</a:t>
            </a:r>
          </a:p>
          <a:p>
            <a:r>
              <a:rPr lang="en-US" dirty="0" smtClean="0"/>
              <a:t>Necessary for aggregation and integration</a:t>
            </a:r>
          </a:p>
          <a:p>
            <a:r>
              <a:rPr lang="en-US" dirty="0" smtClean="0"/>
              <a:t>Can be hugely time consuming!</a:t>
            </a:r>
            <a:endParaRPr lang="en-US" dirty="0"/>
          </a:p>
        </p:txBody>
      </p:sp>
      <p:pic>
        <p:nvPicPr>
          <p:cNvPr id="8" name="Picture 7" descr="4704689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5" y="1789779"/>
            <a:ext cx="4561644" cy="3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for </a:t>
            </a:r>
            <a:r>
              <a:rPr lang="en-US" dirty="0" err="1" smtClean="0"/>
              <a:t>crosswalking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http://www.getty.edu/research/publications/electronic_publications/intrometadata/</a:t>
            </a:r>
            <a:r>
              <a:rPr lang="en-US" dirty="0" smtClean="0">
                <a:hlinkClick r:id="rId2"/>
              </a:rPr>
              <a:t>crosswalks.html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marinemetadata.org</a:t>
            </a:r>
            <a:r>
              <a:rPr lang="en-US" dirty="0"/>
              <a:t>/guides/</a:t>
            </a:r>
            <a:r>
              <a:rPr lang="en-US" dirty="0" err="1"/>
              <a:t>mdatastandards</a:t>
            </a:r>
            <a:r>
              <a:rPr lang="en-US" dirty="0"/>
              <a:t>/crosswalks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http://www.dlib.org/dlib/december04/godby/</a:t>
            </a:r>
            <a:r>
              <a:rPr lang="en-US" dirty="0" smtClean="0">
                <a:hlinkClick r:id="rId3"/>
              </a:rPr>
              <a:t>12godby.html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www.ukoln.ac.uk</a:t>
            </a:r>
            <a:r>
              <a:rPr lang="en-US" dirty="0"/>
              <a:t>/metadata/interoperability/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11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ildetails_590_46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7493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053" y="1600201"/>
            <a:ext cx="3986581" cy="40626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1" y="1842643"/>
            <a:ext cx="2959887" cy="355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berg200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9" y="386278"/>
            <a:ext cx="8499211" cy="478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556" y="5194248"/>
            <a:ext cx="3499555" cy="37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Greenberg, 2005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4028" y="2116356"/>
            <a:ext cx="5886025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as there are many metadata schemas there are many ways to categorize metadata schemas…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94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Jane Greenberg (Drexel)</a:t>
            </a:r>
          </a:p>
          <a:p>
            <a:r>
              <a:rPr lang="en-US" dirty="0"/>
              <a:t>Conceptual framework for </a:t>
            </a:r>
            <a:r>
              <a:rPr lang="en-US" dirty="0" smtClean="0"/>
              <a:t>analyzing </a:t>
            </a:r>
            <a:r>
              <a:rPr lang="en-US" b="1" u="sng" dirty="0" smtClean="0"/>
              <a:t>M</a:t>
            </a:r>
            <a:r>
              <a:rPr lang="en-US" dirty="0" smtClean="0"/>
              <a:t>etadata </a:t>
            </a:r>
            <a:r>
              <a:rPr lang="en-US" b="1" u="sng" dirty="0" smtClean="0"/>
              <a:t>O</a:t>
            </a:r>
            <a:r>
              <a:rPr lang="en-US" dirty="0" smtClean="0"/>
              <a:t>bjectives and principles, </a:t>
            </a:r>
            <a:r>
              <a:rPr lang="en-US" b="1" u="sng" dirty="0" smtClean="0"/>
              <a:t>D</a:t>
            </a:r>
            <a:r>
              <a:rPr lang="en-US" dirty="0" smtClean="0"/>
              <a:t>omain, and </a:t>
            </a:r>
            <a:r>
              <a:rPr lang="en-US" b="1" u="sng" dirty="0" smtClean="0"/>
              <a:t>A</a:t>
            </a:r>
            <a:r>
              <a:rPr lang="en-US" dirty="0" smtClean="0"/>
              <a:t>rchitectural </a:t>
            </a:r>
            <a:r>
              <a:rPr lang="en-US" b="1" u="sng" dirty="0" smtClean="0"/>
              <a:t>L</a:t>
            </a:r>
            <a:r>
              <a:rPr lang="en-US" dirty="0" smtClean="0"/>
              <a:t>ayout</a:t>
            </a:r>
          </a:p>
          <a:p>
            <a:r>
              <a:rPr lang="en-US" dirty="0" smtClean="0"/>
              <a:t>2005 paper establishes framework, Willis, Greenberg &amp; White apply it to scientific data schemas in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5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Research questions: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scope of scientific metadata schemes?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similarities and differences between </a:t>
            </a:r>
            <a:r>
              <a:rPr lang="en-US" dirty="0" smtClean="0"/>
              <a:t>scientific </a:t>
            </a:r>
            <a:r>
              <a:rPr lang="en-US" dirty="0"/>
              <a:t>metadata schemes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may be the fundamental requirements of metadata schemes for scientific data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843770"/>
            <a:ext cx="6350000" cy="3594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And </a:t>
            </a:r>
            <a:r>
              <a:rPr lang="en-US" sz="3600" dirty="0" smtClean="0"/>
              <a:t>yet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28918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needs before selecting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looking at schemas, </a:t>
            </a:r>
            <a:r>
              <a:rPr lang="en-US" dirty="0" smtClean="0"/>
              <a:t>articulate the </a:t>
            </a:r>
            <a:r>
              <a:rPr lang="en-US" dirty="0"/>
              <a:t>specificities of your repository and your users</a:t>
            </a:r>
          </a:p>
          <a:p>
            <a:endParaRPr lang="en-US" dirty="0" smtClean="0"/>
          </a:p>
          <a:p>
            <a:r>
              <a:rPr lang="en-US" dirty="0" smtClean="0"/>
              <a:t>What are </a:t>
            </a:r>
            <a:r>
              <a:rPr lang="en-US" i="1" dirty="0" smtClean="0"/>
              <a:t>your</a:t>
            </a:r>
            <a:r>
              <a:rPr lang="en-US" dirty="0" smtClean="0"/>
              <a:t> needs?  What are the practical constraints of your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“Nine questions”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questions to ask (from Kennedy, 2008): </a:t>
            </a:r>
          </a:p>
          <a:p>
            <a:endParaRPr lang="en-US" dirty="0"/>
          </a:p>
          <a:p>
            <a:pPr lvl="1"/>
            <a:r>
              <a:rPr lang="en-US" dirty="0" smtClean="0"/>
              <a:t>Who will be using the collection?</a:t>
            </a:r>
          </a:p>
          <a:p>
            <a:pPr lvl="1"/>
            <a:r>
              <a:rPr lang="en-US" dirty="0" smtClean="0"/>
              <a:t>Who is the collection cataloguer?</a:t>
            </a:r>
          </a:p>
          <a:p>
            <a:pPr lvl="1"/>
            <a:r>
              <a:rPr lang="en-US" dirty="0" smtClean="0"/>
              <a:t>How much time/money do you have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will your collection be accessed?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5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How </a:t>
            </a:r>
            <a:r>
              <a:rPr lang="en-US" dirty="0"/>
              <a:t>is your collection related to other collections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dirty="0" smtClean="0"/>
              <a:t>Will your metadata be harvested?</a:t>
            </a:r>
          </a:p>
          <a:p>
            <a:pPr lvl="1"/>
            <a:r>
              <a:rPr lang="en-US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Kennedy 2008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How </a:t>
            </a:r>
            <a:r>
              <a:rPr lang="en-US" b="1" dirty="0"/>
              <a:t>is your collection related to other collections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scope of your collection?</a:t>
            </a:r>
          </a:p>
          <a:p>
            <a:pPr lvl="1"/>
            <a:r>
              <a:rPr lang="en-US" b="1" dirty="0" smtClean="0"/>
              <a:t>Will your metadata be harvested?</a:t>
            </a:r>
          </a:p>
          <a:p>
            <a:pPr lvl="1"/>
            <a:r>
              <a:rPr lang="en-US" b="1" dirty="0" smtClean="0"/>
              <a:t>Do you want your collection to work with other collections?</a:t>
            </a:r>
          </a:p>
          <a:p>
            <a:pPr lvl="1"/>
            <a:r>
              <a:rPr lang="en-US" dirty="0" smtClean="0"/>
              <a:t>How much maintenance or quality control do you wish?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6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your Designated Community?</a:t>
            </a:r>
          </a:p>
          <a:p>
            <a:pPr lvl="1"/>
            <a:r>
              <a:rPr lang="en-US" dirty="0" smtClean="0"/>
              <a:t>What are their needs?</a:t>
            </a:r>
          </a:p>
          <a:p>
            <a:pPr lvl="1"/>
            <a:r>
              <a:rPr lang="en-US" dirty="0" smtClean="0"/>
              <a:t>What standards do they use?</a:t>
            </a:r>
          </a:p>
          <a:p>
            <a:pPr lvl="1"/>
            <a:r>
              <a:rPr lang="en-US" dirty="0" smtClean="0"/>
              <a:t>What constraints do they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communities have very specific standards and needs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instance:</a:t>
            </a:r>
          </a:p>
          <a:p>
            <a:pPr lvl="1"/>
            <a:r>
              <a:rPr lang="en-US" dirty="0" smtClean="0"/>
              <a:t>Biodiversity scientists use </a:t>
            </a:r>
            <a:r>
              <a:rPr lang="en-US" dirty="0" err="1" smtClean="0"/>
              <a:t>DarwinCore</a:t>
            </a:r>
            <a:r>
              <a:rPr lang="en-US" dirty="0" smtClean="0"/>
              <a:t> records</a:t>
            </a:r>
          </a:p>
          <a:p>
            <a:pPr lvl="1"/>
            <a:r>
              <a:rPr lang="en-US" dirty="0" smtClean="0"/>
              <a:t>GIS data are increasingly rendered in FGDC</a:t>
            </a:r>
          </a:p>
          <a:p>
            <a:pPr lvl="1"/>
            <a:r>
              <a:rPr lang="en-US" dirty="0" smtClean="0"/>
              <a:t>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5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934</Words>
  <Application>Microsoft Macintosh PowerPoint</Application>
  <PresentationFormat>On-screen Show (4:3)</PresentationFormat>
  <Paragraphs>161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Metadata II: Evaluating and Selecting Metadata Schemas</vt:lpstr>
      <vt:lpstr>PowerPoint Presentation</vt:lpstr>
      <vt:lpstr>PowerPoint Presentation</vt:lpstr>
      <vt:lpstr>Understanding needs before selecting standards</vt:lpstr>
      <vt:lpstr>“Nine questions”</vt:lpstr>
      <vt:lpstr>Kennedy 2008 continued</vt:lpstr>
      <vt:lpstr>Kennedy 2008 continued</vt:lpstr>
      <vt:lpstr>Community needs</vt:lpstr>
      <vt:lpstr>Some communities have very specific standards and needs </vt:lpstr>
      <vt:lpstr>THEN Evaluate Schemas</vt:lpstr>
      <vt:lpstr>There will always be many possible ways to do the same thing</vt:lpstr>
      <vt:lpstr>Standards (and your ability to implement them) will always have limitations</vt:lpstr>
      <vt:lpstr>PowerPoint Presentation</vt:lpstr>
      <vt:lpstr>Metadata III: Crosswalking, reconciliation and propagation</vt:lpstr>
      <vt:lpstr>Metadata in the wild</vt:lpstr>
      <vt:lpstr>Consider the following</vt:lpstr>
      <vt:lpstr>Consider the following</vt:lpstr>
      <vt:lpstr>Consider the following</vt:lpstr>
      <vt:lpstr>RDA ICOADS record</vt:lpstr>
      <vt:lpstr>GCMD ICOADS record</vt:lpstr>
      <vt:lpstr>Consider the following</vt:lpstr>
      <vt:lpstr>Crosswalking</vt:lpstr>
      <vt:lpstr>PowerPoint Presentation</vt:lpstr>
      <vt:lpstr>PowerPoint Presentation</vt:lpstr>
      <vt:lpstr>Crosswalking</vt:lpstr>
      <vt:lpstr>PowerPoint Presentation</vt:lpstr>
      <vt:lpstr>PowerPoint Presentation</vt:lpstr>
      <vt:lpstr>The MODAL framework</vt:lpstr>
      <vt:lpstr>MODAL applied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58</cp:revision>
  <cp:lastPrinted>2014-12-29T20:59:13Z</cp:lastPrinted>
  <dcterms:created xsi:type="dcterms:W3CDTF">2014-12-23T22:24:41Z</dcterms:created>
  <dcterms:modified xsi:type="dcterms:W3CDTF">2015-01-19T18:45:39Z</dcterms:modified>
</cp:coreProperties>
</file>