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62" r:id="rId4"/>
    <p:sldId id="258" r:id="rId5"/>
    <p:sldId id="263" r:id="rId6"/>
    <p:sldId id="264" r:id="rId7"/>
    <p:sldId id="259" r:id="rId8"/>
    <p:sldId id="260" r:id="rId9"/>
    <p:sldId id="266" r:id="rId10"/>
    <p:sldId id="261" r:id="rId11"/>
    <p:sldId id="265" r:id="rId12"/>
    <p:sldId id="268" r:id="rId13"/>
    <p:sldId id="267" r:id="rId14"/>
    <p:sldId id="269" r:id="rId15"/>
    <p:sldId id="270" r:id="rId16"/>
    <p:sldId id="275" r:id="rId17"/>
    <p:sldId id="276" r:id="rId18"/>
    <p:sldId id="271" r:id="rId19"/>
    <p:sldId id="277" r:id="rId20"/>
    <p:sldId id="278" r:id="rId21"/>
    <p:sldId id="279" r:id="rId22"/>
    <p:sldId id="272" r:id="rId23"/>
    <p:sldId id="274" r:id="rId24"/>
    <p:sldId id="273" r:id="rId25"/>
    <p:sldId id="280" r:id="rId26"/>
    <p:sldId id="281" r:id="rId27"/>
    <p:sldId id="282" r:id="rId28"/>
    <p:sldId id="283" r:id="rId29"/>
    <p:sldId id="286" r:id="rId30"/>
    <p:sldId id="285" r:id="rId31"/>
    <p:sldId id="28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42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last session we talked about</a:t>
            </a:r>
          </a:p>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179232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b="1" dirty="0" smtClean="0"/>
              <a:t>Reference models, lifecycles and workflows</a:t>
            </a:r>
            <a:r>
              <a:rPr lang="en-US" dirty="0" smtClean="0"/>
              <a:t>:</a:t>
            </a:r>
            <a:br>
              <a:rPr lang="en-US" dirty="0" smtClean="0"/>
            </a:br>
            <a:r>
              <a:rPr lang="en-US" dirty="0" smtClean="0"/>
              <a:t>Overview of data curation lifecycle models</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Reference Model	</a:t>
            </a:r>
            <a:endParaRPr lang="en-US" dirty="0"/>
          </a:p>
        </p:txBody>
      </p:sp>
      <p:sp>
        <p:nvSpPr>
          <p:cNvPr id="3" name="Content Placeholder 2"/>
          <p:cNvSpPr>
            <a:spLocks noGrp="1"/>
          </p:cNvSpPr>
          <p:nvPr>
            <p:ph idx="1"/>
          </p:nvPr>
        </p:nvSpPr>
        <p:spPr/>
        <p:txBody>
          <a:bodyPr/>
          <a:lstStyle/>
          <a:p>
            <a:r>
              <a:rPr lang="en-US" dirty="0" smtClean="0"/>
              <a:t>Pros: </a:t>
            </a:r>
          </a:p>
          <a:p>
            <a:pPr lvl="1"/>
            <a:r>
              <a:rPr lang="en-US" dirty="0" smtClean="0"/>
              <a:t>Good high-level model of preservation system</a:t>
            </a:r>
          </a:p>
          <a:p>
            <a:pPr lvl="1"/>
            <a:r>
              <a:rPr lang="en-US" dirty="0" smtClean="0"/>
              <a:t>Adopted by a range of institutions</a:t>
            </a:r>
          </a:p>
          <a:p>
            <a:pPr lvl="1"/>
            <a:r>
              <a:rPr lang="en-US" dirty="0" smtClean="0"/>
              <a:t>Common terminology</a:t>
            </a:r>
          </a:p>
          <a:p>
            <a:pPr lvl="1"/>
            <a:r>
              <a:rPr lang="en-US" dirty="0" smtClean="0"/>
              <a:t>very library/archives oriented</a:t>
            </a:r>
          </a:p>
          <a:p>
            <a:pPr lvl="1"/>
            <a:r>
              <a:rPr lang="en-US" dirty="0" smtClean="0"/>
              <a:t>Concentrating on the needs of a “designated community” can help focus curatorial goals and </a:t>
            </a:r>
            <a:r>
              <a:rPr lang="en-US" dirty="0" err="1" smtClean="0"/>
              <a:t>priortities</a:t>
            </a:r>
            <a:endParaRPr lang="en-US" dirty="0" smtClean="0"/>
          </a:p>
          <a:p>
            <a:pPr lvl="1"/>
            <a:endParaRPr lang="en-US" dirty="0" smtClean="0"/>
          </a:p>
          <a:p>
            <a:endParaRPr lang="en-US" dirty="0"/>
          </a:p>
        </p:txBody>
      </p:sp>
    </p:spTree>
    <p:extLst>
      <p:ext uri="{BB962C8B-B14F-4D97-AF65-F5344CB8AC3E}">
        <p14:creationId xmlns:p14="http://schemas.microsoft.com/office/powerpoint/2010/main" val="64243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Reference Model	</a:t>
            </a:r>
            <a:endParaRPr lang="en-US" dirty="0"/>
          </a:p>
        </p:txBody>
      </p:sp>
      <p:sp>
        <p:nvSpPr>
          <p:cNvPr id="3" name="Content Placeholder 2"/>
          <p:cNvSpPr>
            <a:spLocks noGrp="1"/>
          </p:cNvSpPr>
          <p:nvPr>
            <p:ph idx="1"/>
          </p:nvPr>
        </p:nvSpPr>
        <p:spPr/>
        <p:txBody>
          <a:bodyPr/>
          <a:lstStyle/>
          <a:p>
            <a:r>
              <a:rPr lang="en-US" dirty="0" smtClean="0"/>
              <a:t>Cons: </a:t>
            </a:r>
          </a:p>
          <a:p>
            <a:pPr lvl="1"/>
            <a:r>
              <a:rPr lang="en-US" dirty="0" smtClean="0"/>
              <a:t>What if your “designated community” is very broad? (e.g. an entire university)</a:t>
            </a:r>
          </a:p>
          <a:p>
            <a:pPr lvl="1"/>
            <a:r>
              <a:rPr lang="en-US" dirty="0" smtClean="0"/>
              <a:t>Does not provide any guidelines about what should be contained in an SIP</a:t>
            </a:r>
          </a:p>
          <a:p>
            <a:pPr lvl="1"/>
            <a:r>
              <a:rPr lang="en-US" dirty="0" smtClean="0"/>
              <a:t>Does not provide insight into data creation/management before creation of SIP</a:t>
            </a:r>
          </a:p>
          <a:p>
            <a:pPr lvl="1"/>
            <a:endParaRPr lang="en-US" dirty="0" smtClean="0"/>
          </a:p>
          <a:p>
            <a:endParaRPr lang="en-US" dirty="0"/>
          </a:p>
        </p:txBody>
      </p:sp>
    </p:spTree>
    <p:extLst>
      <p:ext uri="{BB962C8B-B14F-4D97-AF65-F5344CB8AC3E}">
        <p14:creationId xmlns:p14="http://schemas.microsoft.com/office/powerpoint/2010/main" val="32022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a:bodyPr>
          <a:lstStyle/>
          <a:p>
            <a:r>
              <a:rPr lang="en-US" b="1" dirty="0" smtClean="0"/>
              <a:t>DCC Lifecycle Model</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30767118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DCC Lifecycle Model</a:t>
            </a:r>
            <a:endParaRPr lang="en-US" dirty="0"/>
          </a:p>
        </p:txBody>
      </p:sp>
      <p:sp>
        <p:nvSpPr>
          <p:cNvPr id="3" name="Content Placeholder 2"/>
          <p:cNvSpPr>
            <a:spLocks noGrp="1"/>
          </p:cNvSpPr>
          <p:nvPr>
            <p:ph idx="1"/>
          </p:nvPr>
        </p:nvSpPr>
        <p:spPr/>
        <p:txBody>
          <a:bodyPr/>
          <a:lstStyle/>
          <a:p>
            <a:r>
              <a:rPr lang="en-US" dirty="0" smtClean="0"/>
              <a:t>Considers and models a data object’s “life” (creation, use) prior to its submission to a preservation system or repository</a:t>
            </a:r>
          </a:p>
          <a:p>
            <a:r>
              <a:rPr lang="en-US" dirty="0" smtClean="0"/>
              <a:t>Developed by the IDCC </a:t>
            </a:r>
          </a:p>
          <a:p>
            <a:r>
              <a:rPr lang="en-US" dirty="0" smtClean="0"/>
              <a:t>divides </a:t>
            </a:r>
            <a:r>
              <a:rPr lang="en-US" dirty="0"/>
              <a:t>curatorial tasks into three </a:t>
            </a:r>
            <a:r>
              <a:rPr lang="en-US" dirty="0" smtClean="0"/>
              <a:t>nested categories</a:t>
            </a:r>
          </a:p>
          <a:p>
            <a:endParaRPr lang="en-US" dirty="0"/>
          </a:p>
        </p:txBody>
      </p:sp>
    </p:spTree>
    <p:extLst>
      <p:ext uri="{BB962C8B-B14F-4D97-AF65-F5344CB8AC3E}">
        <p14:creationId xmlns:p14="http://schemas.microsoft.com/office/powerpoint/2010/main" val="34549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Tree>
    <p:extLst>
      <p:ext uri="{BB962C8B-B14F-4D97-AF65-F5344CB8AC3E}">
        <p14:creationId xmlns:p14="http://schemas.microsoft.com/office/powerpoint/2010/main" val="288332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00563"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p:nvPr/>
        </p:nvCxnSpPr>
        <p:spPr>
          <a:xfrm flipH="1">
            <a:off x="5731186" y="2957943"/>
            <a:ext cx="10693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30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Lifecycle Actions</a:t>
            </a:r>
            <a:endParaRPr lang="en-US" dirty="0"/>
          </a:p>
        </p:txBody>
      </p:sp>
      <p:sp>
        <p:nvSpPr>
          <p:cNvPr id="3" name="Content Placeholder 2"/>
          <p:cNvSpPr>
            <a:spLocks noGrp="1"/>
          </p:cNvSpPr>
          <p:nvPr>
            <p:ph idx="1"/>
          </p:nvPr>
        </p:nvSpPr>
        <p:spPr/>
        <p:txBody>
          <a:bodyPr>
            <a:normAutofit/>
          </a:bodyPr>
          <a:lstStyle/>
          <a:p>
            <a:r>
              <a:rPr lang="en-US" sz="2800" b="1" dirty="0" smtClean="0"/>
              <a:t>Preservation Planning: </a:t>
            </a:r>
            <a:r>
              <a:rPr lang="en-US" sz="2800" dirty="0" smtClean="0"/>
              <a:t>Plan </a:t>
            </a:r>
            <a:r>
              <a:rPr lang="en-US" sz="2800" dirty="0"/>
              <a:t>for preservation throughout the curation lifecycle of digital material. This would include plans for management and administration of all curation lifecycle actions</a:t>
            </a:r>
            <a:r>
              <a:rPr lang="en-US" sz="2800" dirty="0" smtClean="0"/>
              <a:t>.</a:t>
            </a:r>
          </a:p>
          <a:p>
            <a:pPr marL="0" indent="0">
              <a:buNone/>
            </a:pPr>
            <a:endParaRPr lang="en-US" sz="2800" dirty="0" smtClean="0"/>
          </a:p>
          <a:p>
            <a:r>
              <a:rPr lang="en-US" sz="2800" b="1" dirty="0" smtClean="0"/>
              <a:t>Community </a:t>
            </a:r>
            <a:r>
              <a:rPr lang="en-US" sz="2800" b="1" dirty="0"/>
              <a:t>Watch and </a:t>
            </a:r>
            <a:r>
              <a:rPr lang="en-US" sz="2800" b="1" dirty="0" smtClean="0"/>
              <a:t>Participation</a:t>
            </a:r>
            <a:r>
              <a:rPr lang="en-US" sz="2800" dirty="0" smtClean="0"/>
              <a:t>: Maintain </a:t>
            </a:r>
            <a:r>
              <a:rPr lang="en-US" sz="2800" dirty="0"/>
              <a:t>a watch on appropriate community activities, and participate in the development of shared standards, tools and suitable software. </a:t>
            </a:r>
            <a:endParaRPr lang="en-US" sz="2800" dirty="0" smtClean="0"/>
          </a:p>
          <a:p>
            <a:endParaRPr lang="en-US" sz="2800" dirty="0"/>
          </a:p>
        </p:txBody>
      </p:sp>
    </p:spTree>
    <p:extLst>
      <p:ext uri="{BB962C8B-B14F-4D97-AF65-F5344CB8AC3E}">
        <p14:creationId xmlns:p14="http://schemas.microsoft.com/office/powerpoint/2010/main" val="263943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Lifecycle Actions</a:t>
            </a:r>
            <a:endParaRPr lang="en-US" dirty="0"/>
          </a:p>
        </p:txBody>
      </p:sp>
      <p:sp>
        <p:nvSpPr>
          <p:cNvPr id="3" name="Content Placeholder 2"/>
          <p:cNvSpPr>
            <a:spLocks noGrp="1"/>
          </p:cNvSpPr>
          <p:nvPr>
            <p:ph idx="1"/>
          </p:nvPr>
        </p:nvSpPr>
        <p:spPr/>
        <p:txBody>
          <a:bodyPr>
            <a:noAutofit/>
          </a:bodyPr>
          <a:lstStyle/>
          <a:p>
            <a:r>
              <a:rPr lang="en-US" sz="2200" b="1" dirty="0" smtClean="0"/>
              <a:t>Curate </a:t>
            </a:r>
            <a:r>
              <a:rPr lang="en-US" sz="2200" b="1" dirty="0"/>
              <a:t>and </a:t>
            </a:r>
            <a:r>
              <a:rPr lang="en-US" sz="2200" b="1" dirty="0" smtClean="0"/>
              <a:t>Preserve</a:t>
            </a:r>
            <a:r>
              <a:rPr lang="en-US" sz="2200" dirty="0" smtClean="0"/>
              <a:t>: Be </a:t>
            </a:r>
            <a:r>
              <a:rPr lang="en-US" sz="2200" dirty="0"/>
              <a:t>aware of, and undertake management and administrative actions planned to promote curation and preservation throughout the curation lifecycle.</a:t>
            </a:r>
          </a:p>
          <a:p>
            <a:endParaRPr lang="en-US" sz="2200" dirty="0"/>
          </a:p>
          <a:p>
            <a:r>
              <a:rPr lang="en-US" sz="2200" b="1" dirty="0" smtClean="0"/>
              <a:t>Description and Representation Information</a:t>
            </a:r>
            <a:r>
              <a:rPr lang="en-US" sz="2200" dirty="0" smtClean="0"/>
              <a:t>: Assign </a:t>
            </a:r>
            <a:r>
              <a:rPr lang="en-US" sz="2200" dirty="0"/>
              <a:t>administrative, descriptive, technical, structural and preservation metadata, using appropriate standards, to ensure adequate description and control over the long-term. Collect and assign representation information required to understand and render both the digital material and the associated metadata.</a:t>
            </a:r>
          </a:p>
        </p:txBody>
      </p:sp>
    </p:spTree>
    <p:extLst>
      <p:ext uri="{BB962C8B-B14F-4D97-AF65-F5344CB8AC3E}">
        <p14:creationId xmlns:p14="http://schemas.microsoft.com/office/powerpoint/2010/main" val="79673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00563"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p:nvPr/>
        </p:nvCxnSpPr>
        <p:spPr>
          <a:xfrm flipH="1">
            <a:off x="5731186" y="2957943"/>
            <a:ext cx="10693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1"/>
          </p:cNvCxnSpPr>
          <p:nvPr/>
        </p:nvCxnSpPr>
        <p:spPr>
          <a:xfrm flipH="1" flipV="1">
            <a:off x="5948404" y="3676540"/>
            <a:ext cx="852159" cy="83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0563" y="3492713"/>
            <a:ext cx="2138752" cy="369332"/>
          </a:xfrm>
          <a:prstGeom prst="rect">
            <a:avLst/>
          </a:prstGeom>
          <a:noFill/>
        </p:spPr>
        <p:txBody>
          <a:bodyPr wrap="square" rtlCol="0">
            <a:spAutoFit/>
          </a:bodyPr>
          <a:lstStyle/>
          <a:p>
            <a:r>
              <a:rPr lang="en-US" dirty="0" smtClean="0">
                <a:solidFill>
                  <a:srgbClr val="0000FF"/>
                </a:solidFill>
              </a:rPr>
              <a:t>Sequential actions</a:t>
            </a:r>
            <a:endParaRPr lang="en-US" dirty="0">
              <a:solidFill>
                <a:srgbClr val="0000FF"/>
              </a:solidFill>
            </a:endParaRPr>
          </a:p>
        </p:txBody>
      </p:sp>
      <p:sp>
        <p:nvSpPr>
          <p:cNvPr id="9" name="Donut 8"/>
          <p:cNvSpPr/>
          <p:nvPr/>
        </p:nvSpPr>
        <p:spPr>
          <a:xfrm>
            <a:off x="2215865" y="1102963"/>
            <a:ext cx="3983174" cy="4037759"/>
          </a:xfrm>
          <a:prstGeom prst="donut">
            <a:avLst>
              <a:gd name="adj" fmla="val 4171"/>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Tree>
    <p:extLst>
      <p:ext uri="{BB962C8B-B14F-4D97-AF65-F5344CB8AC3E}">
        <p14:creationId xmlns:p14="http://schemas.microsoft.com/office/powerpoint/2010/main" val="2617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Autofit/>
          </a:bodyPr>
          <a:lstStyle/>
          <a:p>
            <a:r>
              <a:rPr lang="en-US" sz="2000" b="1" dirty="0" err="1" smtClean="0"/>
              <a:t>Conceptualise</a:t>
            </a:r>
            <a:r>
              <a:rPr lang="en-US" sz="2000" dirty="0" smtClean="0"/>
              <a:t>: Conceive </a:t>
            </a:r>
            <a:r>
              <a:rPr lang="en-US" sz="2000" dirty="0"/>
              <a:t>and plan the creation of data, including capture method and storage options.</a:t>
            </a:r>
          </a:p>
          <a:p>
            <a:endParaRPr lang="en-US" sz="2000" dirty="0"/>
          </a:p>
          <a:p>
            <a:r>
              <a:rPr lang="en-US" sz="2000" b="1" dirty="0" smtClean="0"/>
              <a:t>Create </a:t>
            </a:r>
            <a:r>
              <a:rPr lang="en-US" sz="2000" b="1" dirty="0"/>
              <a:t>or </a:t>
            </a:r>
            <a:r>
              <a:rPr lang="en-US" sz="2000" b="1" dirty="0" smtClean="0"/>
              <a:t>Receive</a:t>
            </a:r>
            <a:r>
              <a:rPr lang="en-US" sz="2000" dirty="0" smtClean="0"/>
              <a:t>: Create </a:t>
            </a:r>
            <a:r>
              <a:rPr lang="en-US" sz="2000" dirty="0"/>
              <a:t>data including administrative, descriptive, structural and technical metadata. Preservation metadata may also be added at the time of creation. Receive data, in accordance with documented collecting policies, from data creators, other archives, repositories or data </a:t>
            </a:r>
            <a:r>
              <a:rPr lang="en-US" sz="2000" dirty="0" err="1"/>
              <a:t>centres</a:t>
            </a:r>
            <a:r>
              <a:rPr lang="en-US" sz="2000" dirty="0"/>
              <a:t>, and if required assign appropriate metadata.</a:t>
            </a:r>
          </a:p>
          <a:p>
            <a:endParaRPr lang="en-US" sz="2000" dirty="0"/>
          </a:p>
          <a:p>
            <a:r>
              <a:rPr lang="en-US" sz="2000" b="1" dirty="0" smtClean="0"/>
              <a:t>Appraise </a:t>
            </a:r>
            <a:r>
              <a:rPr lang="en-US" sz="2000" b="1" dirty="0"/>
              <a:t>and </a:t>
            </a:r>
            <a:r>
              <a:rPr lang="en-US" sz="2000" b="1" dirty="0" smtClean="0"/>
              <a:t>Select: </a:t>
            </a:r>
            <a:r>
              <a:rPr lang="en-US" sz="2000" dirty="0" smtClean="0"/>
              <a:t>Evaluate </a:t>
            </a:r>
            <a:r>
              <a:rPr lang="en-US" sz="2000" dirty="0"/>
              <a:t>data and select for long-term curation and preservation. Adhere to documented guidance, policies or legal requirements.</a:t>
            </a:r>
          </a:p>
          <a:p>
            <a:endParaRPr lang="en-US" sz="2000" dirty="0"/>
          </a:p>
        </p:txBody>
      </p:sp>
    </p:spTree>
    <p:extLst>
      <p:ext uri="{BB962C8B-B14F-4D97-AF65-F5344CB8AC3E}">
        <p14:creationId xmlns:p14="http://schemas.microsoft.com/office/powerpoint/2010/main" val="325198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lifecycles?</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“much </a:t>
            </a:r>
            <a:r>
              <a:rPr lang="en-US" i="1" dirty="0"/>
              <a:t>of the most crucial information required for effective long-term curation and reuse must be captured at the </a:t>
            </a:r>
            <a:r>
              <a:rPr lang="en-US" i="1" dirty="0" err="1"/>
              <a:t>conceptualisation</a:t>
            </a:r>
            <a:r>
              <a:rPr lang="en-US" i="1" dirty="0"/>
              <a:t> and collection stages." </a:t>
            </a:r>
            <a:r>
              <a:rPr lang="en-US" i="1" dirty="0" smtClean="0"/>
              <a:t> - </a:t>
            </a:r>
            <a:r>
              <a:rPr lang="en-US" dirty="0" smtClean="0"/>
              <a:t>(IDCC, </a:t>
            </a:r>
            <a:r>
              <a:rPr lang="en-US" dirty="0" smtClean="0"/>
              <a:t>2014</a:t>
            </a:r>
            <a:r>
              <a:rPr lang="en-US" dirty="0" smtClean="0"/>
              <a:t>)</a:t>
            </a:r>
          </a:p>
          <a:p>
            <a:pPr marL="0" indent="0">
              <a:buNone/>
            </a:pPr>
            <a:endParaRPr lang="en-US" dirty="0" smtClean="0"/>
          </a:p>
          <a:p>
            <a:pPr marL="0" indent="0">
              <a:buNone/>
            </a:pPr>
            <a:r>
              <a:rPr lang="en-US" dirty="0" smtClean="0"/>
              <a:t>In other words: we need more than a finished data product to curate a finished data product</a:t>
            </a:r>
          </a:p>
        </p:txBody>
      </p:sp>
    </p:spTree>
    <p:extLst>
      <p:ext uri="{BB962C8B-B14F-4D97-AF65-F5344CB8AC3E}">
        <p14:creationId xmlns:p14="http://schemas.microsoft.com/office/powerpoint/2010/main" val="262891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rmAutofit/>
          </a:bodyPr>
          <a:lstStyle/>
          <a:p>
            <a:r>
              <a:rPr lang="en-US" sz="2000" b="1" dirty="0" smtClean="0"/>
              <a:t>Ingest: </a:t>
            </a:r>
            <a:r>
              <a:rPr lang="en-US" sz="2000" dirty="0" smtClean="0"/>
              <a:t>Transfer </a:t>
            </a:r>
            <a:r>
              <a:rPr lang="en-US" sz="2000" dirty="0"/>
              <a:t>data to an archive, repository, data </a:t>
            </a:r>
            <a:r>
              <a:rPr lang="en-US" sz="2000" dirty="0" err="1"/>
              <a:t>centre</a:t>
            </a:r>
            <a:r>
              <a:rPr lang="en-US" sz="2000" dirty="0"/>
              <a:t> or other custodian. Adhere to documented guidance, policies or legal requirements.</a:t>
            </a:r>
          </a:p>
          <a:p>
            <a:endParaRPr lang="en-US" sz="2000" dirty="0"/>
          </a:p>
          <a:p>
            <a:r>
              <a:rPr lang="en-US" sz="2000" b="1" dirty="0" smtClean="0"/>
              <a:t>Preservation Action: </a:t>
            </a:r>
            <a:r>
              <a:rPr lang="en-US" sz="2000" dirty="0" smtClean="0"/>
              <a:t>Undertake </a:t>
            </a:r>
            <a:r>
              <a:rPr lang="en-US" sz="2000" dirty="0"/>
              <a:t>actions to ensure long-term preservation and retention of the authoritative nature of data. Preservation actions should ensure that data remains authentic, reliable and usable while maintaining its integrity. Actions include data cleaning, validation, assigning preservation metadata, assigning representation information and ensuring acceptable data structures or file formats.</a:t>
            </a:r>
          </a:p>
          <a:p>
            <a:endParaRPr lang="en-US" sz="2000" dirty="0"/>
          </a:p>
          <a:p>
            <a:endParaRPr lang="en-US" sz="2000" dirty="0"/>
          </a:p>
        </p:txBody>
      </p:sp>
    </p:spTree>
    <p:extLst>
      <p:ext uri="{BB962C8B-B14F-4D97-AF65-F5344CB8AC3E}">
        <p14:creationId xmlns:p14="http://schemas.microsoft.com/office/powerpoint/2010/main" val="347505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rmAutofit/>
          </a:bodyPr>
          <a:lstStyle/>
          <a:p>
            <a:r>
              <a:rPr lang="en-US" sz="2000" b="1" dirty="0"/>
              <a:t>Store</a:t>
            </a:r>
            <a:r>
              <a:rPr lang="en-US" sz="2000" dirty="0"/>
              <a:t>: Store the data in a secure manner adhering to relevant standards.</a:t>
            </a:r>
          </a:p>
          <a:p>
            <a:endParaRPr lang="en-US" sz="2000" b="1" dirty="0" smtClean="0"/>
          </a:p>
          <a:p>
            <a:r>
              <a:rPr lang="en-US" sz="2000" b="1" dirty="0" smtClean="0"/>
              <a:t>Access</a:t>
            </a:r>
            <a:r>
              <a:rPr lang="en-US" sz="2000" b="1" dirty="0"/>
              <a:t>, Use and </a:t>
            </a:r>
            <a:r>
              <a:rPr lang="en-US" sz="2000" b="1" dirty="0" smtClean="0"/>
              <a:t>Reuse: </a:t>
            </a:r>
            <a:r>
              <a:rPr lang="en-US" sz="2000" dirty="0" smtClean="0"/>
              <a:t>Ensure </a:t>
            </a:r>
            <a:r>
              <a:rPr lang="en-US" sz="2000" dirty="0"/>
              <a:t>that data is accessible to both designated users and </a:t>
            </a:r>
            <a:r>
              <a:rPr lang="en-US" sz="2000" dirty="0" err="1"/>
              <a:t>reusers</a:t>
            </a:r>
            <a:r>
              <a:rPr lang="en-US" sz="2000" dirty="0"/>
              <a:t>, on a day-to-day basis. This may be in the form of publicly available published information. Robust access controls and authentication procedures may be applicable.</a:t>
            </a:r>
          </a:p>
          <a:p>
            <a:endParaRPr lang="en-US" sz="2000" dirty="0"/>
          </a:p>
          <a:p>
            <a:r>
              <a:rPr lang="en-US" sz="2000" b="1" dirty="0" smtClean="0"/>
              <a:t>Transform: </a:t>
            </a:r>
            <a:r>
              <a:rPr lang="en-US" sz="2000" dirty="0" smtClean="0"/>
              <a:t>Create </a:t>
            </a:r>
            <a:r>
              <a:rPr lang="en-US" sz="2000" dirty="0"/>
              <a:t>new data from the original, for example: by migration into a different format, or by creating a subset, by selection or query, to create newly derived results, perhaps for publication</a:t>
            </a:r>
          </a:p>
        </p:txBody>
      </p:sp>
    </p:spTree>
    <p:extLst>
      <p:ext uri="{BB962C8B-B14F-4D97-AF65-F5344CB8AC3E}">
        <p14:creationId xmlns:p14="http://schemas.microsoft.com/office/powerpoint/2010/main" val="347505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84108"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a:stCxn id="3" idx="1"/>
          </p:cNvCxnSpPr>
          <p:nvPr/>
        </p:nvCxnSpPr>
        <p:spPr>
          <a:xfrm flipH="1">
            <a:off x="5731187" y="2942072"/>
            <a:ext cx="1152921" cy="1587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1"/>
          </p:cNvCxnSpPr>
          <p:nvPr/>
        </p:nvCxnSpPr>
        <p:spPr>
          <a:xfrm flipH="1" flipV="1">
            <a:off x="6031949" y="3676540"/>
            <a:ext cx="852159" cy="83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84108" y="3492713"/>
            <a:ext cx="2138752" cy="369332"/>
          </a:xfrm>
          <a:prstGeom prst="rect">
            <a:avLst/>
          </a:prstGeom>
          <a:noFill/>
        </p:spPr>
        <p:txBody>
          <a:bodyPr wrap="square" rtlCol="0">
            <a:spAutoFit/>
          </a:bodyPr>
          <a:lstStyle/>
          <a:p>
            <a:r>
              <a:rPr lang="en-US" dirty="0" smtClean="0">
                <a:solidFill>
                  <a:srgbClr val="0000FF"/>
                </a:solidFill>
              </a:rPr>
              <a:t>Sequential actions</a:t>
            </a:r>
            <a:endParaRPr lang="en-US" dirty="0">
              <a:solidFill>
                <a:srgbClr val="0000FF"/>
              </a:solidFill>
            </a:endParaRPr>
          </a:p>
        </p:txBody>
      </p:sp>
      <p:sp>
        <p:nvSpPr>
          <p:cNvPr id="9" name="Donut 8"/>
          <p:cNvSpPr/>
          <p:nvPr/>
        </p:nvSpPr>
        <p:spPr>
          <a:xfrm>
            <a:off x="2215865" y="1102963"/>
            <a:ext cx="3983174" cy="4037759"/>
          </a:xfrm>
          <a:prstGeom prst="donut">
            <a:avLst>
              <a:gd name="adj" fmla="val 4171"/>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 name="Frame 3"/>
          <p:cNvSpPr/>
          <p:nvPr/>
        </p:nvSpPr>
        <p:spPr>
          <a:xfrm>
            <a:off x="4076996" y="269687"/>
            <a:ext cx="1470392"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6326635" y="1612384"/>
            <a:ext cx="1215200"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rot="20618857">
            <a:off x="1586962" y="3359019"/>
            <a:ext cx="628904"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5" name="Donut 14"/>
          <p:cNvSpPr/>
          <p:nvPr/>
        </p:nvSpPr>
        <p:spPr>
          <a:xfrm rot="1306609">
            <a:off x="6028892" y="3718886"/>
            <a:ext cx="504327"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6" name="TextBox 15"/>
          <p:cNvSpPr txBox="1"/>
          <p:nvPr/>
        </p:nvSpPr>
        <p:spPr>
          <a:xfrm>
            <a:off x="6884108" y="4094328"/>
            <a:ext cx="2138752" cy="369332"/>
          </a:xfrm>
          <a:prstGeom prst="rect">
            <a:avLst/>
          </a:prstGeom>
          <a:noFill/>
        </p:spPr>
        <p:txBody>
          <a:bodyPr wrap="square" rtlCol="0">
            <a:spAutoFit/>
          </a:bodyPr>
          <a:lstStyle/>
          <a:p>
            <a:r>
              <a:rPr lang="en-US" dirty="0" smtClean="0">
                <a:solidFill>
                  <a:srgbClr val="008000"/>
                </a:solidFill>
              </a:rPr>
              <a:t>Occasional actions</a:t>
            </a:r>
            <a:endParaRPr lang="en-US" dirty="0">
              <a:solidFill>
                <a:srgbClr val="008000"/>
              </a:solidFill>
            </a:endParaRPr>
          </a:p>
        </p:txBody>
      </p:sp>
      <p:cxnSp>
        <p:nvCxnSpPr>
          <p:cNvPr id="18" name="Straight Connector 17"/>
          <p:cNvCxnSpPr/>
          <p:nvPr/>
        </p:nvCxnSpPr>
        <p:spPr>
          <a:xfrm flipH="1">
            <a:off x="6498965" y="4315350"/>
            <a:ext cx="38597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618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Occasional Actions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Conceptualise</a:t>
            </a:r>
            <a:r>
              <a:rPr lang="en-US" b="1" dirty="0" smtClean="0"/>
              <a:t>: </a:t>
            </a:r>
            <a:endParaRPr lang="en-US" b="1" dirty="0"/>
          </a:p>
          <a:p>
            <a:r>
              <a:rPr lang="en-US" b="1" dirty="0" smtClean="0"/>
              <a:t>Reappraisal</a:t>
            </a:r>
            <a:r>
              <a:rPr lang="en-US" dirty="0" smtClean="0"/>
              <a:t>: Return </a:t>
            </a:r>
            <a:r>
              <a:rPr lang="en-US" dirty="0"/>
              <a:t>data which fails validation procedures for further appraisal and re-selection.</a:t>
            </a:r>
          </a:p>
          <a:p>
            <a:endParaRPr lang="en-US" dirty="0"/>
          </a:p>
          <a:p>
            <a:r>
              <a:rPr lang="en-US" b="1" dirty="0" smtClean="0"/>
              <a:t>Migration</a:t>
            </a:r>
            <a:r>
              <a:rPr lang="en-US" dirty="0" smtClean="0"/>
              <a:t>: Migrate </a:t>
            </a:r>
            <a:r>
              <a:rPr lang="en-US" dirty="0"/>
              <a:t>data to a different format. This may be done to accord with the storage environment or to ensure the data's immunity from hardware or software obsolescence. </a:t>
            </a:r>
          </a:p>
          <a:p>
            <a:endParaRPr lang="en-US" dirty="0"/>
          </a:p>
          <a:p>
            <a:r>
              <a:rPr lang="en-US" b="1" dirty="0" smtClean="0"/>
              <a:t>Disposal</a:t>
            </a:r>
            <a:r>
              <a:rPr lang="en-US" dirty="0" smtClean="0"/>
              <a:t>: Dispose </a:t>
            </a:r>
            <a:r>
              <a:rPr lang="en-US" dirty="0"/>
              <a:t>of data, which has not been selected for long-term curation and preservation in accordance with documented policies, guidance or legal </a:t>
            </a:r>
            <a:r>
              <a:rPr lang="en-US" dirty="0" smtClean="0"/>
              <a:t>requirements.... </a:t>
            </a:r>
            <a:r>
              <a:rPr lang="en-US" dirty="0"/>
              <a:t>The data's nature may, for legal reasons, necessitate secure destruction.</a:t>
            </a:r>
          </a:p>
          <a:p>
            <a:endParaRPr lang="en-US" dirty="0"/>
          </a:p>
        </p:txBody>
      </p:sp>
    </p:spTree>
    <p:extLst>
      <p:ext uri="{BB962C8B-B14F-4D97-AF65-F5344CB8AC3E}">
        <p14:creationId xmlns:p14="http://schemas.microsoft.com/office/powerpoint/2010/main" val="119142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84108"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a:stCxn id="3" idx="1"/>
          </p:cNvCxnSpPr>
          <p:nvPr/>
        </p:nvCxnSpPr>
        <p:spPr>
          <a:xfrm flipH="1">
            <a:off x="5731187" y="2942072"/>
            <a:ext cx="1152921" cy="1587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1"/>
          </p:cNvCxnSpPr>
          <p:nvPr/>
        </p:nvCxnSpPr>
        <p:spPr>
          <a:xfrm flipH="1" flipV="1">
            <a:off x="6031949" y="3676540"/>
            <a:ext cx="852159" cy="83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84108" y="3492713"/>
            <a:ext cx="2138752" cy="369332"/>
          </a:xfrm>
          <a:prstGeom prst="rect">
            <a:avLst/>
          </a:prstGeom>
          <a:noFill/>
        </p:spPr>
        <p:txBody>
          <a:bodyPr wrap="square" rtlCol="0">
            <a:spAutoFit/>
          </a:bodyPr>
          <a:lstStyle/>
          <a:p>
            <a:r>
              <a:rPr lang="en-US" dirty="0" smtClean="0">
                <a:solidFill>
                  <a:srgbClr val="0000FF"/>
                </a:solidFill>
              </a:rPr>
              <a:t>Sequential actions</a:t>
            </a:r>
            <a:endParaRPr lang="en-US" dirty="0">
              <a:solidFill>
                <a:srgbClr val="0000FF"/>
              </a:solidFill>
            </a:endParaRPr>
          </a:p>
        </p:txBody>
      </p:sp>
      <p:sp>
        <p:nvSpPr>
          <p:cNvPr id="9" name="Donut 8"/>
          <p:cNvSpPr/>
          <p:nvPr/>
        </p:nvSpPr>
        <p:spPr>
          <a:xfrm>
            <a:off x="2215865" y="1102963"/>
            <a:ext cx="3983174" cy="4037759"/>
          </a:xfrm>
          <a:prstGeom prst="donut">
            <a:avLst>
              <a:gd name="adj" fmla="val 4171"/>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 name="Frame 3"/>
          <p:cNvSpPr/>
          <p:nvPr/>
        </p:nvSpPr>
        <p:spPr>
          <a:xfrm>
            <a:off x="4076996" y="269687"/>
            <a:ext cx="1470392"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6326635" y="1612384"/>
            <a:ext cx="1215200"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rot="20618857">
            <a:off x="1586962" y="3359019"/>
            <a:ext cx="628904"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5" name="Donut 14"/>
          <p:cNvSpPr/>
          <p:nvPr/>
        </p:nvSpPr>
        <p:spPr>
          <a:xfrm rot="1306609">
            <a:off x="6028892" y="3718886"/>
            <a:ext cx="504327"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6" name="TextBox 15"/>
          <p:cNvSpPr txBox="1"/>
          <p:nvPr/>
        </p:nvSpPr>
        <p:spPr>
          <a:xfrm>
            <a:off x="6884108" y="4094328"/>
            <a:ext cx="2138752" cy="369332"/>
          </a:xfrm>
          <a:prstGeom prst="rect">
            <a:avLst/>
          </a:prstGeom>
          <a:noFill/>
        </p:spPr>
        <p:txBody>
          <a:bodyPr wrap="square" rtlCol="0">
            <a:spAutoFit/>
          </a:bodyPr>
          <a:lstStyle/>
          <a:p>
            <a:r>
              <a:rPr lang="en-US" dirty="0" smtClean="0">
                <a:solidFill>
                  <a:srgbClr val="008000"/>
                </a:solidFill>
              </a:rPr>
              <a:t>Occasional actions</a:t>
            </a:r>
            <a:endParaRPr lang="en-US" dirty="0">
              <a:solidFill>
                <a:srgbClr val="008000"/>
              </a:solidFill>
            </a:endParaRPr>
          </a:p>
        </p:txBody>
      </p:sp>
      <p:cxnSp>
        <p:nvCxnSpPr>
          <p:cNvPr id="18" name="Straight Connector 17"/>
          <p:cNvCxnSpPr/>
          <p:nvPr/>
        </p:nvCxnSpPr>
        <p:spPr>
          <a:xfrm flipH="1">
            <a:off x="6498965" y="4315350"/>
            <a:ext cx="38597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84307" y="484635"/>
            <a:ext cx="2071916" cy="646331"/>
          </a:xfrm>
          <a:prstGeom prst="rect">
            <a:avLst/>
          </a:prstGeom>
          <a:noFill/>
        </p:spPr>
        <p:txBody>
          <a:bodyPr wrap="square" rtlCol="0">
            <a:spAutoFit/>
          </a:bodyPr>
          <a:lstStyle/>
          <a:p>
            <a:pPr algn="ctr"/>
            <a:r>
              <a:rPr lang="en-US" b="1" dirty="0" smtClean="0"/>
              <a:t>All centered on the data object</a:t>
            </a:r>
            <a:endParaRPr lang="en-US" b="1" dirty="0"/>
          </a:p>
        </p:txBody>
      </p:sp>
      <p:sp>
        <p:nvSpPr>
          <p:cNvPr id="17" name="Donut 16"/>
          <p:cNvSpPr/>
          <p:nvPr/>
        </p:nvSpPr>
        <p:spPr>
          <a:xfrm>
            <a:off x="3729360" y="2695902"/>
            <a:ext cx="906836" cy="919262"/>
          </a:xfrm>
          <a:prstGeom prst="donut">
            <a:avLst>
              <a:gd name="adj" fmla="val 4171"/>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89681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DCC model</a:t>
            </a:r>
            <a:endParaRPr lang="en-US" dirty="0"/>
          </a:p>
        </p:txBody>
      </p:sp>
      <p:sp>
        <p:nvSpPr>
          <p:cNvPr id="3" name="Content Placeholder 2"/>
          <p:cNvSpPr>
            <a:spLocks noGrp="1"/>
          </p:cNvSpPr>
          <p:nvPr>
            <p:ph idx="1"/>
          </p:nvPr>
        </p:nvSpPr>
        <p:spPr/>
        <p:txBody>
          <a:bodyPr/>
          <a:lstStyle/>
          <a:p>
            <a:r>
              <a:rPr lang="en-US" dirty="0" smtClean="0"/>
              <a:t>Pros: </a:t>
            </a:r>
          </a:p>
          <a:p>
            <a:pPr lvl="1"/>
            <a:r>
              <a:rPr lang="en-US" dirty="0" smtClean="0"/>
              <a:t>Remains library/archive focused while also representing earlier stages of data work</a:t>
            </a:r>
          </a:p>
          <a:p>
            <a:pPr lvl="1"/>
            <a:r>
              <a:rPr lang="en-US" dirty="0" smtClean="0"/>
              <a:t>Generalized without being too broad</a:t>
            </a:r>
          </a:p>
          <a:p>
            <a:r>
              <a:rPr lang="en-US" dirty="0" smtClean="0"/>
              <a:t>Cons:</a:t>
            </a:r>
          </a:p>
          <a:p>
            <a:pPr lvl="1"/>
            <a:r>
              <a:rPr lang="en-US" dirty="0" smtClean="0"/>
              <a:t>Domain scientists/researchers tend to hate this model (it’s confusing)</a:t>
            </a:r>
          </a:p>
          <a:p>
            <a:pPr lvl="1"/>
            <a:r>
              <a:rPr lang="en-US" dirty="0" smtClean="0"/>
              <a:t>Still does not represent full range of research activities prior to </a:t>
            </a:r>
            <a:r>
              <a:rPr lang="en-US" dirty="0" err="1" smtClean="0"/>
              <a:t>datawork</a:t>
            </a:r>
            <a:endParaRPr lang="en-US" dirty="0" smtClean="0"/>
          </a:p>
          <a:p>
            <a:endParaRPr lang="en-US" dirty="0" smtClean="0"/>
          </a:p>
          <a:p>
            <a:endParaRPr lang="en-US" dirty="0"/>
          </a:p>
        </p:txBody>
      </p:sp>
    </p:spTree>
    <p:extLst>
      <p:ext uri="{BB962C8B-B14F-4D97-AF65-F5344CB8AC3E}">
        <p14:creationId xmlns:p14="http://schemas.microsoft.com/office/powerpoint/2010/main" val="132834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DataOne</a:t>
            </a:r>
            <a:r>
              <a:rPr lang="en-US" dirty="0" smtClean="0"/>
              <a:t>: DCC simplified</a:t>
            </a:r>
            <a:endParaRPr lang="en-US" dirty="0"/>
          </a:p>
        </p:txBody>
      </p:sp>
      <p:pic>
        <p:nvPicPr>
          <p:cNvPr id="4" name="Content Placeholder 3"/>
          <p:cNvPicPr>
            <a:picLocks noGrp="1" noChangeAspect="1"/>
          </p:cNvPicPr>
          <p:nvPr>
            <p:ph idx="1"/>
          </p:nvPr>
        </p:nvPicPr>
        <p:blipFill>
          <a:blip r:embed="rId2"/>
          <a:srcRect t="-11322" b="-11322"/>
          <a:stretch>
            <a:fillRect/>
          </a:stretch>
        </p:blipFill>
        <p:spPr/>
      </p:pic>
    </p:spTree>
    <p:extLst>
      <p:ext uri="{BB962C8B-B14F-4D97-AF65-F5344CB8AC3E}">
        <p14:creationId xmlns:p14="http://schemas.microsoft.com/office/powerpoint/2010/main" val="93150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a:bodyPr>
          <a:lstStyle/>
          <a:p>
            <a:r>
              <a:rPr lang="en-US" b="1" dirty="0" smtClean="0"/>
              <a:t>SBDC workflow</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733343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SBDC workflow</a:t>
            </a:r>
            <a:endParaRPr lang="en-US" dirty="0"/>
          </a:p>
        </p:txBody>
      </p:sp>
      <p:sp>
        <p:nvSpPr>
          <p:cNvPr id="3" name="Content Placeholder 2"/>
          <p:cNvSpPr>
            <a:spLocks noGrp="1"/>
          </p:cNvSpPr>
          <p:nvPr>
            <p:ph idx="1"/>
          </p:nvPr>
        </p:nvSpPr>
        <p:spPr/>
        <p:txBody>
          <a:bodyPr/>
          <a:lstStyle/>
          <a:p>
            <a:r>
              <a:rPr lang="en-US" dirty="0" smtClean="0"/>
              <a:t>Goal: to represent a very specific workflow as a way of identifying</a:t>
            </a:r>
          </a:p>
          <a:p>
            <a:pPr lvl="1"/>
            <a:r>
              <a:rPr lang="en-US" dirty="0" smtClean="0"/>
              <a:t>Important data products for preservation</a:t>
            </a:r>
          </a:p>
          <a:p>
            <a:pPr lvl="1"/>
            <a:r>
              <a:rPr lang="en-US" dirty="0" smtClean="0"/>
              <a:t>Links between data products</a:t>
            </a:r>
          </a:p>
          <a:p>
            <a:pPr lvl="1"/>
            <a:r>
              <a:rPr lang="en-US" dirty="0" smtClean="0"/>
              <a:t>Points for future curatorial intervention</a:t>
            </a:r>
          </a:p>
          <a:p>
            <a:r>
              <a:rPr lang="en-US" dirty="0" smtClean="0"/>
              <a:t>6 stages in this case: Planning, Fieldwork, Processing and Analysis, Data Assessment, Standardizing, Packaging</a:t>
            </a:r>
            <a:endParaRPr lang="en-US" dirty="0"/>
          </a:p>
        </p:txBody>
      </p:sp>
    </p:spTree>
    <p:extLst>
      <p:ext uri="{BB962C8B-B14F-4D97-AF65-F5344CB8AC3E}">
        <p14:creationId xmlns:p14="http://schemas.microsoft.com/office/powerpoint/2010/main" val="111485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products here</a:t>
            </a:r>
          </a:p>
          <a:p>
            <a:endParaRPr lang="en-US" dirty="0"/>
          </a:p>
        </p:txBody>
      </p:sp>
    </p:spTree>
    <p:extLst>
      <p:ext uri="{BB962C8B-B14F-4D97-AF65-F5344CB8AC3E}">
        <p14:creationId xmlns:p14="http://schemas.microsoft.com/office/powerpoint/2010/main" val="299451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lifecycles?</a:t>
            </a:r>
            <a:endParaRPr lang="en-US" dirty="0"/>
          </a:p>
        </p:txBody>
      </p:sp>
      <p:sp>
        <p:nvSpPr>
          <p:cNvPr id="3" name="Content Placeholder 2"/>
          <p:cNvSpPr>
            <a:spLocks noGrp="1"/>
          </p:cNvSpPr>
          <p:nvPr>
            <p:ph idx="1"/>
          </p:nvPr>
        </p:nvSpPr>
        <p:spPr/>
        <p:txBody>
          <a:bodyPr>
            <a:noAutofit/>
          </a:bodyPr>
          <a:lstStyle/>
          <a:p>
            <a:r>
              <a:rPr lang="en-US" sz="2500" dirty="0" smtClean="0"/>
              <a:t>Digital </a:t>
            </a:r>
            <a:r>
              <a:rPr lang="en-US" sz="2500" dirty="0"/>
              <a:t>materials are fragile and susceptible to change from technological advances throughout their life cycle, i.e. from creation onwards;</a:t>
            </a:r>
          </a:p>
          <a:p>
            <a:r>
              <a:rPr lang="en-US" sz="2500" dirty="0" smtClean="0"/>
              <a:t>Activities </a:t>
            </a:r>
            <a:r>
              <a:rPr lang="en-US" sz="2500" dirty="0"/>
              <a:t>(or lack of) at each stage in the life cycle directly influence our ability to manage and preserve digital materials in subsequent stages;</a:t>
            </a:r>
          </a:p>
          <a:p>
            <a:r>
              <a:rPr lang="en-US" sz="2500" dirty="0" smtClean="0"/>
              <a:t>Reliable </a:t>
            </a:r>
            <a:r>
              <a:rPr lang="en-US" sz="2500" dirty="0"/>
              <a:t>re-use of digital materials is only possible if materials are curated in such a way that their authenticity and integrity are retained.  </a:t>
            </a:r>
            <a:endParaRPr lang="en-US" sz="2500" dirty="0" smtClean="0"/>
          </a:p>
          <a:p>
            <a:pPr marL="0" indent="0" algn="r">
              <a:buNone/>
            </a:pPr>
            <a:r>
              <a:rPr lang="en-US" sz="2500" dirty="0" smtClean="0"/>
              <a:t>-- (</a:t>
            </a:r>
            <a:r>
              <a:rPr lang="en-US" sz="2500" dirty="0" err="1"/>
              <a:t>Pennock</a:t>
            </a:r>
            <a:r>
              <a:rPr lang="en-US" sz="2500" dirty="0"/>
              <a:t>, 2007)</a:t>
            </a:r>
          </a:p>
        </p:txBody>
      </p:sp>
    </p:spTree>
    <p:extLst>
      <p:ext uri="{BB962C8B-B14F-4D97-AF65-F5344CB8AC3E}">
        <p14:creationId xmlns:p14="http://schemas.microsoft.com/office/powerpoint/2010/main" val="3280661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Workflow here</a:t>
            </a:r>
            <a:endParaRPr lang="en-US" dirty="0"/>
          </a:p>
        </p:txBody>
      </p:sp>
    </p:spTree>
    <p:extLst>
      <p:ext uri="{BB962C8B-B14F-4D97-AF65-F5344CB8AC3E}">
        <p14:creationId xmlns:p14="http://schemas.microsoft.com/office/powerpoint/2010/main" val="3003278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documentation as a curatorial tool</a:t>
            </a:r>
            <a:endParaRPr lang="en-US" dirty="0"/>
          </a:p>
        </p:txBody>
      </p:sp>
      <p:sp>
        <p:nvSpPr>
          <p:cNvPr id="3" name="Content Placeholder 2"/>
          <p:cNvSpPr>
            <a:spLocks noGrp="1"/>
          </p:cNvSpPr>
          <p:nvPr>
            <p:ph idx="1"/>
          </p:nvPr>
        </p:nvSpPr>
        <p:spPr/>
        <p:txBody>
          <a:bodyPr/>
          <a:lstStyle/>
          <a:p>
            <a:r>
              <a:rPr lang="en-US" dirty="0" smtClean="0"/>
              <a:t>While this is very specific to our case, workflow documentation as a method may be helpful for those working with a very specific community, research group, or lab</a:t>
            </a:r>
          </a:p>
          <a:p>
            <a:r>
              <a:rPr lang="en-US" dirty="0" smtClean="0"/>
              <a:t>Will discuss </a:t>
            </a:r>
            <a:r>
              <a:rPr lang="en-US" smtClean="0"/>
              <a:t>further in lab</a:t>
            </a:r>
            <a:endParaRPr lang="en-US" dirty="0" smtClean="0"/>
          </a:p>
          <a:p>
            <a:endParaRPr lang="en-US" dirty="0"/>
          </a:p>
        </p:txBody>
      </p:sp>
    </p:spTree>
    <p:extLst>
      <p:ext uri="{BB962C8B-B14F-4D97-AF65-F5344CB8AC3E}">
        <p14:creationId xmlns:p14="http://schemas.microsoft.com/office/powerpoint/2010/main" val="7415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way of generalizing provenance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3969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What if you’re given:</a:t>
            </a:r>
            <a:endParaRPr lang="en-US" dirty="0"/>
          </a:p>
          <a:p>
            <a:pPr lvl="1"/>
            <a:endParaRPr lang="en-US" dirty="0"/>
          </a:p>
          <a:p>
            <a:endParaRPr lang="en-US" dirty="0"/>
          </a:p>
        </p:txBody>
      </p:sp>
    </p:spTree>
    <p:extLst>
      <p:ext uri="{BB962C8B-B14F-4D97-AF65-F5344CB8AC3E}">
        <p14:creationId xmlns:p14="http://schemas.microsoft.com/office/powerpoint/2010/main" val="134186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a:bodyPr>
          <a:lstStyle/>
          <a:p>
            <a:r>
              <a:rPr lang="en-US" b="1" dirty="0" smtClean="0"/>
              <a:t>OAIS Reference Model</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1346316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OAIS Reference Model	</a:t>
            </a:r>
            <a:endParaRPr lang="en-US" dirty="0"/>
          </a:p>
        </p:txBody>
      </p:sp>
      <p:sp>
        <p:nvSpPr>
          <p:cNvPr id="3" name="Content Placeholder 2"/>
          <p:cNvSpPr>
            <a:spLocks noGrp="1"/>
          </p:cNvSpPr>
          <p:nvPr>
            <p:ph idx="1"/>
          </p:nvPr>
        </p:nvSpPr>
        <p:spPr/>
        <p:txBody>
          <a:bodyPr>
            <a:normAutofit/>
          </a:bodyPr>
          <a:lstStyle/>
          <a:p>
            <a:r>
              <a:rPr lang="en-US" dirty="0" smtClean="0"/>
              <a:t>ISO 14721:2003</a:t>
            </a:r>
          </a:p>
          <a:p>
            <a:pPr lvl="1"/>
            <a:r>
              <a:rPr lang="en-US" dirty="0" smtClean="0"/>
              <a:t>conceptual </a:t>
            </a:r>
            <a:r>
              <a:rPr lang="en-US" dirty="0"/>
              <a:t>framework </a:t>
            </a:r>
            <a:r>
              <a:rPr lang="en-US" dirty="0" smtClean="0"/>
              <a:t>of a </a:t>
            </a:r>
            <a:r>
              <a:rPr lang="en-US" dirty="0"/>
              <a:t>preservation system</a:t>
            </a:r>
          </a:p>
          <a:p>
            <a:pPr lvl="1"/>
            <a:r>
              <a:rPr lang="en-US" dirty="0" smtClean="0"/>
              <a:t>accommodates both digital and analog data</a:t>
            </a:r>
          </a:p>
          <a:p>
            <a:pPr lvl="1"/>
            <a:r>
              <a:rPr lang="en-US" dirty="0" smtClean="0"/>
              <a:t>Prioritizes information for a ‘designated community’</a:t>
            </a:r>
          </a:p>
          <a:p>
            <a:r>
              <a:rPr lang="en-US" dirty="0"/>
              <a:t>A </a:t>
            </a:r>
            <a:r>
              <a:rPr lang="en-US" dirty="0" smtClean="0"/>
              <a:t>vocabulary </a:t>
            </a:r>
            <a:r>
              <a:rPr lang="en-US" dirty="0"/>
              <a:t>of </a:t>
            </a:r>
            <a:r>
              <a:rPr lang="en-US" dirty="0" smtClean="0"/>
              <a:t>“terms </a:t>
            </a:r>
            <a:r>
              <a:rPr lang="en-US" dirty="0"/>
              <a:t>that are not already overloaded with meaning so as to reduce conveying unintended </a:t>
            </a:r>
            <a:r>
              <a:rPr lang="en-US" dirty="0" smtClean="0"/>
              <a:t>meanings”</a:t>
            </a:r>
            <a:endParaRPr lang="en-US" dirty="0"/>
          </a:p>
          <a:p>
            <a:pPr lvl="1"/>
            <a:endParaRPr lang="en-US" dirty="0"/>
          </a:p>
        </p:txBody>
      </p:sp>
    </p:spTree>
    <p:extLst>
      <p:ext uri="{BB962C8B-B14F-4D97-AF65-F5344CB8AC3E}">
        <p14:creationId xmlns:p14="http://schemas.microsoft.com/office/powerpoint/2010/main" val="196307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Reference Model</a:t>
            </a:r>
            <a:endParaRPr lang="en-US" dirty="0"/>
          </a:p>
        </p:txBody>
      </p:sp>
      <p:pic>
        <p:nvPicPr>
          <p:cNvPr id="4" name="Content Placeholder 3"/>
          <p:cNvPicPr>
            <a:picLocks noGrp="1" noChangeAspect="1"/>
          </p:cNvPicPr>
          <p:nvPr>
            <p:ph idx="1"/>
          </p:nvPr>
        </p:nvPicPr>
        <p:blipFill>
          <a:blip r:embed="rId2"/>
          <a:srcRect l="702" r="702"/>
          <a:stretch>
            <a:fillRect/>
          </a:stretch>
        </p:blipFill>
        <p:spPr>
          <a:xfrm>
            <a:off x="1144494" y="1600201"/>
            <a:ext cx="7103035" cy="3906396"/>
          </a:xfrm>
        </p:spPr>
      </p:pic>
    </p:spTree>
    <p:extLst>
      <p:ext uri="{BB962C8B-B14F-4D97-AF65-F5344CB8AC3E}">
        <p14:creationId xmlns:p14="http://schemas.microsoft.com/office/powerpoint/2010/main" val="110745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terminology</a:t>
            </a:r>
            <a:endParaRPr lang="en-US" dirty="0"/>
          </a:p>
        </p:txBody>
      </p:sp>
      <p:sp>
        <p:nvSpPr>
          <p:cNvPr id="3" name="Content Placeholder 2"/>
          <p:cNvSpPr>
            <a:spLocks noGrp="1"/>
          </p:cNvSpPr>
          <p:nvPr>
            <p:ph idx="1"/>
          </p:nvPr>
        </p:nvSpPr>
        <p:spPr/>
        <p:txBody>
          <a:bodyPr>
            <a:normAutofit/>
          </a:bodyPr>
          <a:lstStyle/>
          <a:p>
            <a:r>
              <a:rPr lang="en-US" dirty="0" smtClean="0"/>
              <a:t>SIP: Submission information package</a:t>
            </a:r>
          </a:p>
          <a:p>
            <a:r>
              <a:rPr lang="en-US" dirty="0" smtClean="0"/>
              <a:t>AIP: Archival information package</a:t>
            </a:r>
          </a:p>
          <a:p>
            <a:r>
              <a:rPr lang="en-US" dirty="0" smtClean="0"/>
              <a:t>DIP: Dissemination information package</a:t>
            </a:r>
          </a:p>
          <a:p>
            <a:r>
              <a:rPr lang="en-US" dirty="0" smtClean="0"/>
              <a:t>Functional Entities: </a:t>
            </a:r>
          </a:p>
          <a:p>
            <a:pPr lvl="1"/>
            <a:r>
              <a:rPr lang="en-US" dirty="0" smtClean="0"/>
              <a:t>Ingest; Archival Storage; Data management; Administration; Access</a:t>
            </a:r>
            <a:endParaRPr lang="en-US" dirty="0"/>
          </a:p>
        </p:txBody>
      </p:sp>
    </p:spTree>
    <p:extLst>
      <p:ext uri="{BB962C8B-B14F-4D97-AF65-F5344CB8AC3E}">
        <p14:creationId xmlns:p14="http://schemas.microsoft.com/office/powerpoint/2010/main" val="126487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2118</TotalTime>
  <Words>1089</Words>
  <Application>Microsoft Macintosh PowerPoint</Application>
  <PresentationFormat>On-screen Show (4:3)</PresentationFormat>
  <Paragraphs>107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Reference models, lifecycles and workflows: Overview of data curation lifecycle models</vt:lpstr>
      <vt:lpstr>Why lifecycles?</vt:lpstr>
      <vt:lpstr>Why lifecycles?</vt:lpstr>
      <vt:lpstr>A way of generalizing provenance</vt:lpstr>
      <vt:lpstr>Scenarios</vt:lpstr>
      <vt:lpstr>OAIS Reference Model</vt:lpstr>
      <vt:lpstr>OAIS Reference Model </vt:lpstr>
      <vt:lpstr>OAIS Reference Model</vt:lpstr>
      <vt:lpstr>OAIS terminology</vt:lpstr>
      <vt:lpstr>OAIS Reference Model </vt:lpstr>
      <vt:lpstr>OAIS Reference Model </vt:lpstr>
      <vt:lpstr>DCC Lifecycle Model</vt:lpstr>
      <vt:lpstr>DCC Lifecycle Model</vt:lpstr>
      <vt:lpstr>PowerPoint Presentation</vt:lpstr>
      <vt:lpstr>PowerPoint Presentation</vt:lpstr>
      <vt:lpstr>Full Lifecycle Actions</vt:lpstr>
      <vt:lpstr>Full Lifecycle Actions</vt:lpstr>
      <vt:lpstr>PowerPoint Presentation</vt:lpstr>
      <vt:lpstr>Sequential Actions</vt:lpstr>
      <vt:lpstr>Sequential Actions</vt:lpstr>
      <vt:lpstr>Sequential Actions</vt:lpstr>
      <vt:lpstr>PowerPoint Presentation</vt:lpstr>
      <vt:lpstr>Occasional Actions</vt:lpstr>
      <vt:lpstr>PowerPoint Presentation</vt:lpstr>
      <vt:lpstr>DCC model</vt:lpstr>
      <vt:lpstr>DataOne: DCC simplified</vt:lpstr>
      <vt:lpstr>SBDC workflow</vt:lpstr>
      <vt:lpstr>SBDC workflow</vt:lpstr>
      <vt:lpstr>PowerPoint Presentation</vt:lpstr>
      <vt:lpstr>PowerPoint Presentation</vt:lpstr>
      <vt:lpstr>Workflow documentation as a curatorial tool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andrea thomer</cp:lastModifiedBy>
  <cp:revision>28</cp:revision>
  <cp:lastPrinted>2014-12-29T20:59:13Z</cp:lastPrinted>
  <dcterms:created xsi:type="dcterms:W3CDTF">2014-12-23T22:24:41Z</dcterms:created>
  <dcterms:modified xsi:type="dcterms:W3CDTF">2015-01-18T16:37:23Z</dcterms:modified>
</cp:coreProperties>
</file>