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8" r:id="rId3"/>
    <p:sldId id="266" r:id="rId4"/>
    <p:sldId id="260" r:id="rId5"/>
    <p:sldId id="259" r:id="rId6"/>
    <p:sldId id="261" r:id="rId7"/>
    <p:sldId id="263" r:id="rId8"/>
    <p:sldId id="265" r:id="rId9"/>
    <p:sldId id="264" r:id="rId10"/>
    <p:sldId id="262" r:id="rId11"/>
    <p:sldId id="257"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90" d="100"/>
          <a:sy n="90" d="100"/>
        </p:scale>
        <p:origin x="-2464" y="-4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913CA0-1AE1-2A46-BB8F-4AFE423EE414}" type="datetimeFigureOut">
              <a:rPr lang="en-US" smtClean="0"/>
              <a:t>1/18/15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3C1BA5-A368-A140-9FF2-B94EBBBC70D0}" type="slidenum">
              <a:rPr lang="en-US" smtClean="0"/>
              <a:t>‹#›</a:t>
            </a:fld>
            <a:endParaRPr lang="en-US"/>
          </a:p>
        </p:txBody>
      </p:sp>
    </p:spTree>
    <p:extLst>
      <p:ext uri="{BB962C8B-B14F-4D97-AF65-F5344CB8AC3E}">
        <p14:creationId xmlns:p14="http://schemas.microsoft.com/office/powerpoint/2010/main" val="415364698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case study is going to bring</a:t>
            </a:r>
            <a:r>
              <a:rPr lang="en-US" baseline="0" dirty="0" smtClean="0"/>
              <a:t> a few different threads together… </a:t>
            </a:r>
            <a:endParaRPr lang="en-US" dirty="0"/>
          </a:p>
        </p:txBody>
      </p:sp>
      <p:sp>
        <p:nvSpPr>
          <p:cNvPr id="4" name="Slide Number Placeholder 3"/>
          <p:cNvSpPr>
            <a:spLocks noGrp="1"/>
          </p:cNvSpPr>
          <p:nvPr>
            <p:ph type="sldNum" sz="quarter" idx="10"/>
          </p:nvPr>
        </p:nvSpPr>
        <p:spPr/>
        <p:txBody>
          <a:bodyPr/>
          <a:lstStyle/>
          <a:p>
            <a:fld id="{3F3C1BA5-A368-A140-9FF2-B94EBBBC70D0}" type="slidenum">
              <a:rPr lang="en-US" smtClean="0"/>
              <a:t>5</a:t>
            </a:fld>
            <a:endParaRPr lang="en-US"/>
          </a:p>
        </p:txBody>
      </p:sp>
    </p:spTree>
    <p:extLst>
      <p:ext uri="{BB962C8B-B14F-4D97-AF65-F5344CB8AC3E}">
        <p14:creationId xmlns:p14="http://schemas.microsoft.com/office/powerpoint/2010/main" val="161584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a kernel</a:t>
            </a:r>
            <a:r>
              <a:rPr lang="en-US" baseline="0" dirty="0" smtClean="0"/>
              <a:t> / core and why does that matter (hang more information off) </a:t>
            </a:r>
            <a:endParaRPr lang="en-US" dirty="0"/>
          </a:p>
        </p:txBody>
      </p:sp>
      <p:sp>
        <p:nvSpPr>
          <p:cNvPr id="4" name="Slide Number Placeholder 3"/>
          <p:cNvSpPr>
            <a:spLocks noGrp="1"/>
          </p:cNvSpPr>
          <p:nvPr>
            <p:ph type="sldNum" sz="quarter" idx="10"/>
          </p:nvPr>
        </p:nvSpPr>
        <p:spPr/>
        <p:txBody>
          <a:bodyPr/>
          <a:lstStyle/>
          <a:p>
            <a:fld id="{3F3C1BA5-A368-A140-9FF2-B94EBBBC70D0}" type="slidenum">
              <a:rPr lang="en-US" smtClean="0"/>
              <a:t>6</a:t>
            </a:fld>
            <a:endParaRPr lang="en-US"/>
          </a:p>
        </p:txBody>
      </p:sp>
    </p:spTree>
    <p:extLst>
      <p:ext uri="{BB962C8B-B14F-4D97-AF65-F5344CB8AC3E}">
        <p14:creationId xmlns:p14="http://schemas.microsoft.com/office/powerpoint/2010/main" val="1609278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CDM – Queen</a:t>
            </a:r>
            <a:r>
              <a:rPr lang="en-US" baseline="0" dirty="0" smtClean="0"/>
              <a:t> Mary University of London</a:t>
            </a:r>
          </a:p>
          <a:p>
            <a:endParaRPr lang="en-US" baseline="0" dirty="0" smtClean="0"/>
          </a:p>
          <a:p>
            <a:r>
              <a:rPr lang="en-US" baseline="0" dirty="0" smtClean="0"/>
              <a:t>Uses an instance of </a:t>
            </a:r>
            <a:r>
              <a:rPr lang="en-US" baseline="0" dirty="0" err="1" smtClean="0"/>
              <a:t>DuraSpace</a:t>
            </a:r>
            <a:r>
              <a:rPr lang="en-US" baseline="0" dirty="0" smtClean="0"/>
              <a:t> – which comes with </a:t>
            </a:r>
            <a:r>
              <a:rPr lang="en-US" baseline="0" dirty="0" err="1" smtClean="0"/>
              <a:t>dublin</a:t>
            </a:r>
            <a:r>
              <a:rPr lang="en-US" baseline="0" dirty="0" smtClean="0"/>
              <a:t> core predefined… but </a:t>
            </a:r>
            <a:r>
              <a:rPr lang="en-US" baseline="0" dirty="0" err="1" smtClean="0"/>
              <a:t>offfers</a:t>
            </a:r>
            <a:r>
              <a:rPr lang="en-US" baseline="0" dirty="0" smtClean="0"/>
              <a:t> the ability to define new schemas …. </a:t>
            </a:r>
            <a:endParaRPr lang="en-US" dirty="0"/>
          </a:p>
        </p:txBody>
      </p:sp>
      <p:sp>
        <p:nvSpPr>
          <p:cNvPr id="4" name="Slide Number Placeholder 3"/>
          <p:cNvSpPr>
            <a:spLocks noGrp="1"/>
          </p:cNvSpPr>
          <p:nvPr>
            <p:ph type="sldNum" sz="quarter" idx="10"/>
          </p:nvPr>
        </p:nvSpPr>
        <p:spPr/>
        <p:txBody>
          <a:bodyPr/>
          <a:lstStyle/>
          <a:p>
            <a:fld id="{3F3C1BA5-A368-A140-9FF2-B94EBBBC70D0}" type="slidenum">
              <a:rPr lang="en-US" smtClean="0"/>
              <a:t>9</a:t>
            </a:fld>
            <a:endParaRPr lang="en-US"/>
          </a:p>
        </p:txBody>
      </p:sp>
    </p:spTree>
    <p:extLst>
      <p:ext uri="{BB962C8B-B14F-4D97-AF65-F5344CB8AC3E}">
        <p14:creationId xmlns:p14="http://schemas.microsoft.com/office/powerpoint/2010/main" val="1754049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866356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179704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858108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364763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6228D5-5F93-BB4A-964B-203967C46295}" type="datetimeFigureOut">
              <a:rPr lang="en-US" smtClean="0"/>
              <a:t>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65423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6228D5-5F93-BB4A-964B-203967C46295}" type="datetimeFigureOut">
              <a:rPr lang="en-US" smtClean="0"/>
              <a:t>1/18/15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281607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6228D5-5F93-BB4A-964B-203967C46295}" type="datetimeFigureOut">
              <a:rPr lang="en-US" smtClean="0"/>
              <a:t>1/18/15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55235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6228D5-5F93-BB4A-964B-203967C46295}" type="datetimeFigureOut">
              <a:rPr lang="en-US" smtClean="0"/>
              <a:t>1/18/15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386457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228D5-5F93-BB4A-964B-203967C46295}" type="datetimeFigureOut">
              <a:rPr lang="en-US" smtClean="0"/>
              <a:t>1/18/15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746454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228D5-5F93-BB4A-964B-203967C46295}" type="datetimeFigureOut">
              <a:rPr lang="en-US" smtClean="0"/>
              <a:t>1/18/15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4165278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228D5-5F93-BB4A-964B-203967C46295}" type="datetimeFigureOut">
              <a:rPr lang="en-US" smtClean="0"/>
              <a:t>1/18/15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6101569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228D5-5F93-BB4A-964B-203967C46295}" type="datetimeFigureOut">
              <a:rPr lang="en-US" smtClean="0"/>
              <a:t>1/18/15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AF5D3A-5862-9F4D-A60A-2EA35E51BDB3}" type="slidenum">
              <a:rPr lang="en-US" smtClean="0"/>
              <a:t>‹#›</a:t>
            </a:fld>
            <a:endParaRPr lang="en-US"/>
          </a:p>
        </p:txBody>
      </p:sp>
      <p:pic>
        <p:nvPicPr>
          <p:cNvPr id="7" name="Picture 6" descr="DCWS_Bann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5757705"/>
            <a:ext cx="9144000" cy="1088218"/>
          </a:xfrm>
          <a:prstGeom prst="rect">
            <a:avLst/>
          </a:prstGeom>
        </p:spPr>
      </p:pic>
    </p:spTree>
    <p:extLst>
      <p:ext uri="{BB962C8B-B14F-4D97-AF65-F5344CB8AC3E}">
        <p14:creationId xmlns:p14="http://schemas.microsoft.com/office/powerpoint/2010/main" val="2486227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Application Profiles + Bespoke Metadata Schemas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02923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6096"/>
            <a:ext cx="8229600" cy="5067904"/>
          </a:xfrm>
        </p:spPr>
        <p:txBody>
          <a:bodyPr>
            <a:noAutofit/>
          </a:bodyPr>
          <a:lstStyle/>
          <a:p>
            <a:pPr marL="0" indent="0">
              <a:buNone/>
            </a:pPr>
            <a:endParaRPr lang="en-US" sz="2000" dirty="0" smtClean="0"/>
          </a:p>
          <a:p>
            <a:pPr marL="0" indent="0">
              <a:buNone/>
            </a:pPr>
            <a:r>
              <a:rPr lang="en-US" sz="2000" dirty="0" smtClean="0"/>
              <a:t>Elements (</a:t>
            </a:r>
            <a:r>
              <a:rPr lang="en-US" sz="2000" dirty="0" err="1" smtClean="0"/>
              <a:t>dublin</a:t>
            </a:r>
            <a:r>
              <a:rPr lang="en-US" sz="2000" dirty="0" smtClean="0"/>
              <a:t> core crosswalk in parenthesis)</a:t>
            </a:r>
            <a:endParaRPr lang="en-US" sz="2000" dirty="0"/>
          </a:p>
          <a:p>
            <a:pPr marL="0" indent="0">
              <a:buNone/>
            </a:pPr>
            <a:endParaRPr lang="en-US" sz="2000" dirty="0" smtClean="0"/>
          </a:p>
          <a:p>
            <a:pPr marL="0" indent="0">
              <a:buNone/>
            </a:pPr>
            <a:r>
              <a:rPr lang="en-US" sz="2000" dirty="0" smtClean="0"/>
              <a:t>Identifier </a:t>
            </a:r>
            <a:r>
              <a:rPr lang="en-US" sz="2000" dirty="0"/>
              <a:t>(</a:t>
            </a:r>
            <a:r>
              <a:rPr lang="en-US" sz="2000" dirty="0" err="1"/>
              <a:t>dc.identifier.uri</a:t>
            </a:r>
            <a:r>
              <a:rPr lang="en-US" sz="2000" dirty="0" smtClean="0"/>
              <a:t>)</a:t>
            </a:r>
          </a:p>
          <a:p>
            <a:pPr marL="0" indent="0">
              <a:buNone/>
            </a:pPr>
            <a:r>
              <a:rPr lang="en-US" sz="2000" dirty="0" smtClean="0"/>
              <a:t>Title </a:t>
            </a:r>
            <a:r>
              <a:rPr lang="en-US" sz="2000" dirty="0"/>
              <a:t>(</a:t>
            </a:r>
            <a:r>
              <a:rPr lang="en-US" sz="2000" dirty="0" err="1"/>
              <a:t>dc.title</a:t>
            </a:r>
            <a:r>
              <a:rPr lang="en-US" sz="2000" dirty="0" smtClean="0"/>
              <a:t>)</a:t>
            </a:r>
          </a:p>
          <a:p>
            <a:pPr marL="0" indent="0">
              <a:buNone/>
            </a:pPr>
            <a:r>
              <a:rPr lang="en-US" sz="2000" dirty="0" smtClean="0"/>
              <a:t>Creator </a:t>
            </a:r>
            <a:r>
              <a:rPr lang="en-US" sz="2000" dirty="0"/>
              <a:t>(</a:t>
            </a:r>
            <a:r>
              <a:rPr lang="en-US" sz="2000" dirty="0" err="1"/>
              <a:t>dc.contributor.author</a:t>
            </a:r>
            <a:r>
              <a:rPr lang="en-US" sz="2000" dirty="0" smtClean="0"/>
              <a:t>)</a:t>
            </a:r>
          </a:p>
          <a:p>
            <a:pPr marL="0" indent="0">
              <a:buNone/>
            </a:pPr>
            <a:r>
              <a:rPr lang="en-US" sz="2000" dirty="0" smtClean="0"/>
              <a:t>Publisher </a:t>
            </a:r>
            <a:r>
              <a:rPr lang="en-US" sz="2000" dirty="0"/>
              <a:t>(</a:t>
            </a:r>
            <a:r>
              <a:rPr lang="en-US" sz="2000" dirty="0" err="1"/>
              <a:t>dc.publisher</a:t>
            </a:r>
            <a:r>
              <a:rPr lang="en-US" sz="2000" dirty="0" smtClean="0"/>
              <a:t>)</a:t>
            </a:r>
          </a:p>
          <a:p>
            <a:pPr marL="0" indent="0">
              <a:buNone/>
            </a:pPr>
            <a:r>
              <a:rPr lang="en-US" sz="2000" dirty="0" smtClean="0"/>
              <a:t>Publication </a:t>
            </a:r>
            <a:r>
              <a:rPr lang="en-US" sz="2000" dirty="0"/>
              <a:t>Year (</a:t>
            </a:r>
            <a:r>
              <a:rPr lang="en-US" sz="2000" dirty="0" err="1"/>
              <a:t>dc.date.created</a:t>
            </a:r>
            <a:r>
              <a:rPr lang="en-US" sz="2000" dirty="0"/>
              <a:t>, where only the year is mandatory</a:t>
            </a:r>
            <a:r>
              <a:rPr lang="en-US" sz="2000" dirty="0" smtClean="0"/>
              <a:t>)</a:t>
            </a:r>
          </a:p>
          <a:p>
            <a:pPr marL="0" indent="0">
              <a:buNone/>
            </a:pPr>
            <a:r>
              <a:rPr lang="en-US" sz="2000" dirty="0" smtClean="0"/>
              <a:t>Subject </a:t>
            </a:r>
            <a:r>
              <a:rPr lang="en-US" sz="2000" dirty="0"/>
              <a:t>(</a:t>
            </a:r>
            <a:r>
              <a:rPr lang="en-US" sz="2000" dirty="0" err="1"/>
              <a:t>dc.subject</a:t>
            </a:r>
            <a:r>
              <a:rPr lang="en-US" sz="2000" dirty="0" smtClean="0"/>
              <a:t>)</a:t>
            </a:r>
          </a:p>
          <a:p>
            <a:pPr marL="0" indent="0">
              <a:buNone/>
            </a:pPr>
            <a:r>
              <a:rPr lang="en-US" sz="2000" dirty="0" smtClean="0"/>
              <a:t>Description </a:t>
            </a:r>
            <a:r>
              <a:rPr lang="en-US" sz="2000" dirty="0"/>
              <a:t>(</a:t>
            </a:r>
            <a:r>
              <a:rPr lang="en-US" sz="2000" dirty="0" err="1"/>
              <a:t>dc.description.abstract</a:t>
            </a:r>
            <a:r>
              <a:rPr lang="en-US" sz="2000" dirty="0" smtClean="0"/>
              <a:t>)</a:t>
            </a:r>
          </a:p>
          <a:p>
            <a:pPr marL="0" indent="0">
              <a:buNone/>
            </a:pPr>
            <a:r>
              <a:rPr lang="en-US" sz="2000" dirty="0" smtClean="0"/>
              <a:t>Resource </a:t>
            </a:r>
            <a:r>
              <a:rPr lang="en-US" sz="2000" dirty="0"/>
              <a:t>type (</a:t>
            </a:r>
            <a:r>
              <a:rPr lang="en-US" sz="2000" dirty="0" err="1"/>
              <a:t>dc.type</a:t>
            </a:r>
            <a:r>
              <a:rPr lang="en-US" sz="2000" dirty="0" smtClean="0"/>
              <a:t>)</a:t>
            </a:r>
          </a:p>
          <a:p>
            <a:pPr marL="0" indent="0">
              <a:buNone/>
            </a:pPr>
            <a:r>
              <a:rPr lang="en-US" sz="2000" dirty="0" smtClean="0"/>
              <a:t>Related </a:t>
            </a:r>
            <a:r>
              <a:rPr lang="en-US" sz="2000" dirty="0"/>
              <a:t>Identifier, including related papers and references (</a:t>
            </a:r>
            <a:r>
              <a:rPr lang="en-US" sz="2000" dirty="0" err="1" smtClean="0"/>
              <a:t>dc.relation</a:t>
            </a:r>
            <a:r>
              <a:rPr lang="en-US" sz="2000" dirty="0"/>
              <a:t>)</a:t>
            </a:r>
          </a:p>
        </p:txBody>
      </p:sp>
      <p:sp>
        <p:nvSpPr>
          <p:cNvPr id="4" name="Rectangle 3"/>
          <p:cNvSpPr/>
          <p:nvPr/>
        </p:nvSpPr>
        <p:spPr>
          <a:xfrm>
            <a:off x="141111" y="5149334"/>
            <a:ext cx="9666111" cy="369332"/>
          </a:xfrm>
          <a:prstGeom prst="rect">
            <a:avLst/>
          </a:prstGeom>
        </p:spPr>
        <p:txBody>
          <a:bodyPr wrap="square">
            <a:spAutoFit/>
          </a:bodyPr>
          <a:lstStyle/>
          <a:p>
            <a:r>
              <a:rPr lang="en-US" dirty="0"/>
              <a:t>http://rdm.c4dm.eecs.qmul.ac.uk/content/</a:t>
            </a:r>
            <a:r>
              <a:rPr lang="en-US" dirty="0" err="1"/>
              <a:t>dspace</a:t>
            </a:r>
            <a:r>
              <a:rPr lang="en-US" dirty="0"/>
              <a:t>-metadata-schemas-and-data-submission</a:t>
            </a:r>
          </a:p>
        </p:txBody>
      </p:sp>
    </p:spTree>
    <p:extLst>
      <p:ext uri="{BB962C8B-B14F-4D97-AF65-F5344CB8AC3E}">
        <p14:creationId xmlns:p14="http://schemas.microsoft.com/office/powerpoint/2010/main" val="582026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Crowdsourcing Metadata</a:t>
            </a:r>
            <a:endParaRPr lang="en-US" dirty="0"/>
          </a:p>
        </p:txBody>
      </p:sp>
      <p:sp>
        <p:nvSpPr>
          <p:cNvPr id="3" name="Content Placeholder 2"/>
          <p:cNvSpPr>
            <a:spLocks noGrp="1"/>
          </p:cNvSpPr>
          <p:nvPr>
            <p:ph idx="1"/>
          </p:nvPr>
        </p:nvSpPr>
        <p:spPr/>
        <p:txBody>
          <a:bodyPr/>
          <a:lstStyle/>
          <a:p>
            <a:pPr marL="0" indent="0">
              <a:buNone/>
            </a:pPr>
            <a:r>
              <a:rPr lang="en-US" dirty="0"/>
              <a:t>http://</a:t>
            </a:r>
            <a:r>
              <a:rPr lang="en-US" dirty="0" err="1"/>
              <a:t>www.bodleian.ox.ac.uk</a:t>
            </a:r>
            <a:r>
              <a:rPr lang="en-US" dirty="0"/>
              <a:t>/</a:t>
            </a:r>
            <a:r>
              <a:rPr lang="en-US" dirty="0" err="1"/>
              <a:t>bodley</a:t>
            </a:r>
            <a:r>
              <a:rPr lang="en-US" dirty="0"/>
              <a:t>/finding-resources/special/projects/</a:t>
            </a:r>
            <a:r>
              <a:rPr lang="en-US" dirty="0" err="1"/>
              <a:t>whats</a:t>
            </a:r>
            <a:r>
              <a:rPr lang="en-US" dirty="0"/>
              <a:t>-the-score</a:t>
            </a:r>
          </a:p>
        </p:txBody>
      </p:sp>
    </p:spTree>
    <p:extLst>
      <p:ext uri="{BB962C8B-B14F-4D97-AF65-F5344CB8AC3E}">
        <p14:creationId xmlns:p14="http://schemas.microsoft.com/office/powerpoint/2010/main" val="2305463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to design your own schema…</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a:t>
            </a:r>
            <a:r>
              <a:rPr lang="en-US" dirty="0"/>
              <a:t>When it comes to metadata, one size does not fit all. In fact, one size often does not even fit many</a:t>
            </a:r>
            <a:r>
              <a:rPr lang="en-US" dirty="0" smtClean="0"/>
              <a:t>.”</a:t>
            </a:r>
          </a:p>
          <a:p>
            <a:pPr marL="0" indent="0">
              <a:buNone/>
            </a:pPr>
            <a:endParaRPr lang="en-US" dirty="0"/>
          </a:p>
          <a:p>
            <a:pPr marL="0" indent="0">
              <a:buNone/>
            </a:pPr>
            <a:r>
              <a:rPr lang="en-US" dirty="0" smtClean="0"/>
              <a:t>In data curation, this is </a:t>
            </a:r>
            <a:r>
              <a:rPr lang="en-US" smtClean="0"/>
              <a:t>doubly true… </a:t>
            </a:r>
            <a:endParaRPr lang="en-US" dirty="0" smtClean="0"/>
          </a:p>
        </p:txBody>
      </p:sp>
    </p:spTree>
    <p:extLst>
      <p:ext uri="{BB962C8B-B14F-4D97-AF65-F5344CB8AC3E}">
        <p14:creationId xmlns:p14="http://schemas.microsoft.com/office/powerpoint/2010/main" val="2966098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Example: DC-AP</a:t>
            </a:r>
            <a:endParaRPr lang="en-US" dirty="0"/>
          </a:p>
        </p:txBody>
      </p:sp>
      <p:sp>
        <p:nvSpPr>
          <p:cNvPr id="3" name="Content Placeholder 2"/>
          <p:cNvSpPr>
            <a:spLocks noGrp="1"/>
          </p:cNvSpPr>
          <p:nvPr>
            <p:ph idx="1"/>
          </p:nvPr>
        </p:nvSpPr>
        <p:spPr/>
        <p:txBody>
          <a:bodyPr/>
          <a:lstStyle/>
          <a:p>
            <a:pPr marL="0" indent="0">
              <a:buNone/>
            </a:pPr>
            <a:r>
              <a:rPr lang="en-US" dirty="0" smtClean="0"/>
              <a:t>Application profiles…</a:t>
            </a:r>
            <a:endParaRPr lang="en-US" dirty="0"/>
          </a:p>
        </p:txBody>
      </p:sp>
    </p:spTree>
    <p:extLst>
      <p:ext uri="{BB962C8B-B14F-4D97-AF65-F5344CB8AC3E}">
        <p14:creationId xmlns:p14="http://schemas.microsoft.com/office/powerpoint/2010/main" val="383656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a:t>
            </a:r>
            <a:endParaRPr lang="en-US" dirty="0"/>
          </a:p>
        </p:txBody>
      </p:sp>
      <p:pic>
        <p:nvPicPr>
          <p:cNvPr id="5" name="Picture 4" descr="Screen Shot 2015-01-18 at 5.11.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523" y="1417638"/>
            <a:ext cx="6052587" cy="4200676"/>
          </a:xfrm>
          <a:prstGeom prst="rect">
            <a:avLst/>
          </a:prstGeom>
        </p:spPr>
      </p:pic>
    </p:spTree>
    <p:extLst>
      <p:ext uri="{BB962C8B-B14F-4D97-AF65-F5344CB8AC3E}">
        <p14:creationId xmlns:p14="http://schemas.microsoft.com/office/powerpoint/2010/main" val="2323358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from </a:t>
            </a:r>
            <a:r>
              <a:rPr lang="en-US" dirty="0" err="1" smtClean="0"/>
              <a:t>DataCite</a:t>
            </a:r>
            <a:endParaRPr lang="en-US" dirty="0"/>
          </a:p>
        </p:txBody>
      </p:sp>
      <p:sp>
        <p:nvSpPr>
          <p:cNvPr id="3" name="Content Placeholder 2"/>
          <p:cNvSpPr>
            <a:spLocks noGrp="1"/>
          </p:cNvSpPr>
          <p:nvPr>
            <p:ph idx="1"/>
          </p:nvPr>
        </p:nvSpPr>
        <p:spPr/>
        <p:txBody>
          <a:bodyPr/>
          <a:lstStyle/>
          <a:p>
            <a:pPr marL="0" indent="0">
              <a:buNone/>
            </a:pPr>
            <a:r>
              <a:rPr lang="en-US" dirty="0" smtClean="0"/>
              <a:t>“…establish </a:t>
            </a:r>
            <a:r>
              <a:rPr lang="en-US" dirty="0"/>
              <a:t>easier access to scientific research data on the Internet, increase acceptance of research data as legitimate, citable contributions to the scientific record, (and) support data archiving that will permit results to be verified and re-purposed for future </a:t>
            </a:r>
            <a:r>
              <a:rPr lang="en-US" dirty="0" smtClean="0"/>
              <a:t>study”</a:t>
            </a:r>
            <a:endParaRPr lang="en-US" dirty="0"/>
          </a:p>
        </p:txBody>
      </p:sp>
      <p:pic>
        <p:nvPicPr>
          <p:cNvPr id="5" name="Picture 4" descr="dc-logo.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4977" y="4192049"/>
            <a:ext cx="1236738" cy="1350898"/>
          </a:xfrm>
          <a:prstGeom prst="rect">
            <a:avLst/>
          </a:prstGeom>
        </p:spPr>
      </p:pic>
    </p:spTree>
    <p:extLst>
      <p:ext uri="{BB962C8B-B14F-4D97-AF65-F5344CB8AC3E}">
        <p14:creationId xmlns:p14="http://schemas.microsoft.com/office/powerpoint/2010/main" val="4117500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Kernel…</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a:t>
            </a:r>
            <a:r>
              <a:rPr lang="en-US" dirty="0"/>
              <a:t>…metadata scheme's core is composed of a discreet number of required properties. It was determined that this set would be restricted to the information necessary to compose a citation</a:t>
            </a:r>
            <a:r>
              <a:rPr lang="en-US" dirty="0" smtClean="0"/>
              <a:t>.”</a:t>
            </a:r>
            <a:endParaRPr lang="en-US" dirty="0"/>
          </a:p>
        </p:txBody>
      </p:sp>
    </p:spTree>
    <p:extLst>
      <p:ext uri="{BB962C8B-B14F-4D97-AF65-F5344CB8AC3E}">
        <p14:creationId xmlns:p14="http://schemas.microsoft.com/office/powerpoint/2010/main" val="780458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creen Shot 2015-01-18 at 5.50.3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929" y="1390951"/>
            <a:ext cx="8774213" cy="2601249"/>
          </a:xfrm>
          <a:prstGeom prst="rect">
            <a:avLst/>
          </a:prstGeom>
        </p:spPr>
      </p:pic>
      <p:sp>
        <p:nvSpPr>
          <p:cNvPr id="11" name="Rectangle 10"/>
          <p:cNvSpPr/>
          <p:nvPr/>
        </p:nvSpPr>
        <p:spPr>
          <a:xfrm>
            <a:off x="5477933" y="5324101"/>
            <a:ext cx="7332133" cy="246221"/>
          </a:xfrm>
          <a:prstGeom prst="rect">
            <a:avLst/>
          </a:prstGeom>
        </p:spPr>
        <p:txBody>
          <a:bodyPr wrap="square">
            <a:spAutoFit/>
          </a:bodyPr>
          <a:lstStyle/>
          <a:p>
            <a:r>
              <a:rPr lang="en-US" sz="1000" dirty="0"/>
              <a:t>http://</a:t>
            </a:r>
            <a:r>
              <a:rPr lang="en-US" sz="1000" dirty="0" err="1"/>
              <a:t>www.dlib.org</a:t>
            </a:r>
            <a:r>
              <a:rPr lang="en-US" sz="1000" dirty="0"/>
              <a:t>/</a:t>
            </a:r>
            <a:r>
              <a:rPr lang="en-US" sz="1000" dirty="0" err="1"/>
              <a:t>dlib</a:t>
            </a:r>
            <a:r>
              <a:rPr lang="en-US" sz="1000" dirty="0"/>
              <a:t>/january11/</a:t>
            </a:r>
            <a:r>
              <a:rPr lang="en-US" sz="1000" dirty="0" err="1"/>
              <a:t>starr</a:t>
            </a:r>
            <a:r>
              <a:rPr lang="en-US" sz="1000" dirty="0"/>
              <a:t>/01starr.html</a:t>
            </a:r>
          </a:p>
        </p:txBody>
      </p:sp>
    </p:spTree>
    <p:extLst>
      <p:ext uri="{BB962C8B-B14F-4D97-AF65-F5344CB8AC3E}">
        <p14:creationId xmlns:p14="http://schemas.microsoft.com/office/powerpoint/2010/main" val="3419849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5-01-18 at 5.50.4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990" y="157235"/>
            <a:ext cx="8247877" cy="5539619"/>
          </a:xfrm>
          <a:prstGeom prst="rect">
            <a:avLst/>
          </a:prstGeom>
        </p:spPr>
      </p:pic>
    </p:spTree>
    <p:extLst>
      <p:ext uri="{BB962C8B-B14F-4D97-AF65-F5344CB8AC3E}">
        <p14:creationId xmlns:p14="http://schemas.microsoft.com/office/powerpoint/2010/main" val="3142935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lvl="1" indent="0">
              <a:buNone/>
            </a:pPr>
            <a:r>
              <a:rPr lang="en-US" dirty="0" smtClean="0"/>
              <a:t>“</a:t>
            </a:r>
            <a:r>
              <a:rPr lang="en-US" dirty="0"/>
              <a:t>Data produced and used by researchers in the digital music area are </a:t>
            </a:r>
            <a:r>
              <a:rPr lang="en-US" b="1" dirty="0"/>
              <a:t>very heterogeneous and change relatively rapidly</a:t>
            </a:r>
            <a:r>
              <a:rPr lang="en-US" dirty="0"/>
              <a:t>. As a consequence, using very specific metadata schemas is not very feasible, as it </a:t>
            </a:r>
            <a:r>
              <a:rPr lang="en-US" b="1" dirty="0"/>
              <a:t>would require creating new </a:t>
            </a:r>
            <a:r>
              <a:rPr lang="en-US" b="1" dirty="0" err="1"/>
              <a:t>customised</a:t>
            </a:r>
            <a:r>
              <a:rPr lang="en-US" b="1" dirty="0"/>
              <a:t> schemas and metadata-entry pages for each type of dataset</a:t>
            </a:r>
            <a:r>
              <a:rPr lang="en-US" dirty="0"/>
              <a:t>. This would also be a problem when defining the metadata fields to be indexed by the repository's search engine</a:t>
            </a:r>
            <a:r>
              <a:rPr lang="en-US" dirty="0" smtClean="0"/>
              <a:t>.”</a:t>
            </a:r>
          </a:p>
        </p:txBody>
      </p:sp>
      <p:pic>
        <p:nvPicPr>
          <p:cNvPr id="4" name="Picture 3" descr="c4dm_smal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55" y="577144"/>
            <a:ext cx="4742674" cy="709788"/>
          </a:xfrm>
          <a:prstGeom prst="rect">
            <a:avLst/>
          </a:prstGeom>
        </p:spPr>
      </p:pic>
      <p:pic>
        <p:nvPicPr>
          <p:cNvPr id="5" name="Picture 4" descr="qm_blue_smal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2979" y="534811"/>
            <a:ext cx="3613580" cy="920835"/>
          </a:xfrm>
          <a:prstGeom prst="rect">
            <a:avLst/>
          </a:prstGeom>
        </p:spPr>
      </p:pic>
    </p:spTree>
    <p:extLst>
      <p:ext uri="{BB962C8B-B14F-4D97-AF65-F5344CB8AC3E}">
        <p14:creationId xmlns:p14="http://schemas.microsoft.com/office/powerpoint/2010/main" val="4072091412"/>
      </p:ext>
    </p:extLst>
  </p:cSld>
  <p:clrMapOvr>
    <a:masterClrMapping/>
  </p:clrMapOvr>
</p:sld>
</file>

<file path=ppt/theme/theme1.xml><?xml version="1.0" encoding="utf-8"?>
<a:theme xmlns:a="http://schemas.openxmlformats.org/drawingml/2006/main" name="DCWS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DCWS_PPT_Theme.thmx</Template>
  <TotalTime>127</TotalTime>
  <Words>402</Words>
  <Application>Microsoft Macintosh PowerPoint</Application>
  <PresentationFormat>On-screen Show (4:3)</PresentationFormat>
  <Paragraphs>39</Paragraphs>
  <Slides>11</Slides>
  <Notes>3</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DCWS_PPT_Theme</vt:lpstr>
      <vt:lpstr>Application Profiles + Bespoke Metadata Schemas</vt:lpstr>
      <vt:lpstr>When to design your own schema…</vt:lpstr>
      <vt:lpstr>A Simple Example: DC-AP</vt:lpstr>
      <vt:lpstr>Framework</vt:lpstr>
      <vt:lpstr>Case Study from DataCite</vt:lpstr>
      <vt:lpstr>The Kernel…</vt:lpstr>
      <vt:lpstr>PowerPoint Presentation</vt:lpstr>
      <vt:lpstr>PowerPoint Presentation</vt:lpstr>
      <vt:lpstr>PowerPoint Presentation</vt:lpstr>
      <vt:lpstr>PowerPoint Presentation</vt:lpstr>
      <vt:lpstr>Crowdsourcing Metadata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Profiles + Bespoke Metadata Schemas</dc:title>
  <dc:creator>Nic Weber</dc:creator>
  <cp:lastModifiedBy>Nic Weber</cp:lastModifiedBy>
  <cp:revision>7</cp:revision>
  <dcterms:created xsi:type="dcterms:W3CDTF">2015-01-18T21:57:28Z</dcterms:created>
  <dcterms:modified xsi:type="dcterms:W3CDTF">2015-01-19T00:04:40Z</dcterms:modified>
</cp:coreProperties>
</file>