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9" r:id="rId4"/>
    <p:sldId id="258" r:id="rId5"/>
    <p:sldId id="260" r:id="rId6"/>
    <p:sldId id="262" r:id="rId7"/>
    <p:sldId id="263" r:id="rId8"/>
    <p:sldId id="264" r:id="rId9"/>
    <p:sldId id="268" r:id="rId10"/>
    <p:sldId id="265"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9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586817-605E-4344-BE5D-C9A6B8659F9F}"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85132-9832-7F44-868B-BDCD6E86D3C3}" type="slidenum">
              <a:rPr lang="en-US" smtClean="0"/>
              <a:t>‹#›</a:t>
            </a:fld>
            <a:endParaRPr lang="en-US"/>
          </a:p>
        </p:txBody>
      </p:sp>
    </p:spTree>
    <p:extLst>
      <p:ext uri="{BB962C8B-B14F-4D97-AF65-F5344CB8AC3E}">
        <p14:creationId xmlns:p14="http://schemas.microsoft.com/office/powerpoint/2010/main" val="1462917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a:t>
            </a:r>
            <a:r>
              <a:rPr lang="en-US" baseline="0" dirty="0" smtClean="0"/>
              <a:t> to these three concepts are also data citation – and descriptive metadata. </a:t>
            </a:r>
          </a:p>
          <a:p>
            <a:endParaRPr lang="en-US" baseline="0" dirty="0" smtClean="0"/>
          </a:p>
          <a:p>
            <a:r>
              <a:rPr lang="en-US" baseline="0" dirty="0" smtClean="0"/>
              <a:t>We will talk about metadata </a:t>
            </a:r>
            <a:r>
              <a:rPr lang="en-US" baseline="0" dirty="0" err="1" smtClean="0"/>
              <a:t>tommorow</a:t>
            </a:r>
            <a:r>
              <a:rPr lang="en-US" baseline="0" dirty="0" smtClean="0"/>
              <a:t> </a:t>
            </a:r>
          </a:p>
          <a:p>
            <a:endParaRPr lang="en-US" baseline="0" dirty="0" smtClean="0"/>
          </a:p>
          <a:p>
            <a:r>
              <a:rPr lang="en-US" baseline="0" dirty="0" smtClean="0"/>
              <a:t>We will talk about data citation this afternoon… </a:t>
            </a:r>
          </a:p>
          <a:p>
            <a:endParaRPr lang="en-US" baseline="0" dirty="0" smtClean="0"/>
          </a:p>
          <a:p>
            <a:r>
              <a:rPr lang="en-US" baseline="0" dirty="0" smtClean="0"/>
              <a:t>But first we need to clarify what it means to publish data, and then how we link those publications to other datasets, and more broadly other types of research objects that are important to reuse.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2</a:t>
            </a:fld>
            <a:endParaRPr lang="en-US"/>
          </a:p>
        </p:txBody>
      </p:sp>
    </p:spTree>
    <p:extLst>
      <p:ext uri="{BB962C8B-B14F-4D97-AF65-F5344CB8AC3E}">
        <p14:creationId xmlns:p14="http://schemas.microsoft.com/office/powerpoint/2010/main" val="56846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a:t>
            </a:r>
            <a:r>
              <a:rPr lang="en-US" baseline="0" dirty="0" smtClean="0"/>
              <a:t> level – is to get data published in traditional journals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4</a:t>
            </a:fld>
            <a:endParaRPr lang="en-US"/>
          </a:p>
        </p:txBody>
      </p:sp>
    </p:spTree>
    <p:extLst>
      <p:ext uri="{BB962C8B-B14F-4D97-AF65-F5344CB8AC3E}">
        <p14:creationId xmlns:p14="http://schemas.microsoft.com/office/powerpoint/2010/main" val="235879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very good for attribution sake. There is a long history of publishing papers about data. </a:t>
            </a:r>
          </a:p>
          <a:p>
            <a:endParaRPr lang="en-US" dirty="0" smtClean="0"/>
          </a:p>
          <a:p>
            <a:r>
              <a:rPr lang="en-US" dirty="0" smtClean="0"/>
              <a:t>What</a:t>
            </a:r>
            <a:r>
              <a:rPr lang="en-US" baseline="0" dirty="0" smtClean="0"/>
              <a:t> is wrong with this…. </a:t>
            </a:r>
          </a:p>
          <a:p>
            <a:endParaRPr lang="en-US" baseline="0" dirty="0" smtClean="0"/>
          </a:p>
          <a:p>
            <a:r>
              <a:rPr lang="en-US" baseline="0" dirty="0" smtClean="0"/>
              <a:t>Writing papers takes a lot of time – the system doesn’t work that well to begin with …. </a:t>
            </a:r>
          </a:p>
          <a:p>
            <a:endParaRPr lang="en-US" baseline="0" dirty="0" smtClean="0"/>
          </a:p>
          <a:p>
            <a:r>
              <a:rPr lang="en-US" baseline="0" dirty="0" smtClean="0"/>
              <a:t>( However, I think Ubiquity press is doing it the right way…)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5</a:t>
            </a:fld>
            <a:endParaRPr lang="en-US"/>
          </a:p>
        </p:txBody>
      </p:sp>
    </p:spTree>
    <p:extLst>
      <p:ext uri="{BB962C8B-B14F-4D97-AF65-F5344CB8AC3E}">
        <p14:creationId xmlns:p14="http://schemas.microsoft.com/office/powerpoint/2010/main" val="393686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good about this</a:t>
            </a:r>
            <a:r>
              <a:rPr lang="en-US" baseline="0" dirty="0" smtClean="0"/>
              <a:t> … ? </a:t>
            </a:r>
          </a:p>
          <a:p>
            <a:endParaRPr lang="en-US" baseline="0" dirty="0" smtClean="0"/>
          </a:p>
          <a:p>
            <a:r>
              <a:rPr lang="en-US" baseline="0" dirty="0" smtClean="0"/>
              <a:t>Discoverable – lots of information, customizable </a:t>
            </a:r>
          </a:p>
          <a:p>
            <a:endParaRPr lang="en-US" baseline="0" dirty="0" smtClean="0"/>
          </a:p>
          <a:p>
            <a:r>
              <a:rPr lang="en-US" baseline="0" dirty="0" smtClean="0"/>
              <a:t>What is bad about this approach… </a:t>
            </a:r>
          </a:p>
          <a:p>
            <a:endParaRPr lang="en-US" baseline="0" dirty="0" smtClean="0"/>
          </a:p>
          <a:p>
            <a:r>
              <a:rPr lang="en-US" baseline="0" dirty="0" smtClean="0"/>
              <a:t>It is incredibly labor intensive, takes much </a:t>
            </a:r>
          </a:p>
        </p:txBody>
      </p:sp>
      <p:sp>
        <p:nvSpPr>
          <p:cNvPr id="4" name="Slide Number Placeholder 3"/>
          <p:cNvSpPr>
            <a:spLocks noGrp="1"/>
          </p:cNvSpPr>
          <p:nvPr>
            <p:ph type="sldNum" sz="quarter" idx="10"/>
          </p:nvPr>
        </p:nvSpPr>
        <p:spPr/>
        <p:txBody>
          <a:bodyPr/>
          <a:lstStyle/>
          <a:p>
            <a:fld id="{08185132-9832-7F44-868B-BDCD6E86D3C3}" type="slidenum">
              <a:rPr lang="en-US" smtClean="0"/>
              <a:t>6</a:t>
            </a:fld>
            <a:endParaRPr lang="en-US"/>
          </a:p>
        </p:txBody>
      </p:sp>
    </p:spTree>
    <p:extLst>
      <p:ext uri="{BB962C8B-B14F-4D97-AF65-F5344CB8AC3E}">
        <p14:creationId xmlns:p14="http://schemas.microsoft.com/office/powerpoint/2010/main" val="377180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7</a:t>
            </a:fld>
            <a:endParaRPr lang="en-US"/>
          </a:p>
        </p:txBody>
      </p:sp>
    </p:spTree>
    <p:extLst>
      <p:ext uri="{BB962C8B-B14F-4D97-AF65-F5344CB8AC3E}">
        <p14:creationId xmlns:p14="http://schemas.microsoft.com/office/powerpoint/2010/main" val="280852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2012 study</a:t>
            </a:r>
            <a:r>
              <a:rPr lang="en-US" baseline="0" dirty="0" smtClean="0"/>
              <a:t> that looked at the coverage – (in short, very poor)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10</a:t>
            </a:fld>
            <a:endParaRPr lang="en-US"/>
          </a:p>
        </p:txBody>
      </p:sp>
    </p:spTree>
    <p:extLst>
      <p:ext uri="{BB962C8B-B14F-4D97-AF65-F5344CB8AC3E}">
        <p14:creationId xmlns:p14="http://schemas.microsoft.com/office/powerpoint/2010/main" val="3694408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datapub.cdlib.org/2011/12/12/the-skinny-on-data-publication/"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Publication</a:t>
            </a:r>
            <a:endParaRPr lang="en-US" dirty="0"/>
          </a:p>
        </p:txBody>
      </p:sp>
      <p:sp>
        <p:nvSpPr>
          <p:cNvPr id="3" name="Subtitle 2"/>
          <p:cNvSpPr>
            <a:spLocks noGrp="1"/>
          </p:cNvSpPr>
          <p:nvPr>
            <p:ph type="subTitle" idx="1"/>
          </p:nvPr>
        </p:nvSpPr>
        <p:spPr/>
        <p:txBody>
          <a:bodyPr/>
          <a:lstStyle/>
          <a:p>
            <a:r>
              <a:rPr lang="en-US" dirty="0" smtClean="0"/>
              <a:t>Day 1</a:t>
            </a:r>
            <a:endParaRPr lang="en-US" dirty="0"/>
          </a:p>
        </p:txBody>
      </p:sp>
    </p:spTree>
    <p:extLst>
      <p:ext uri="{BB962C8B-B14F-4D97-AF65-F5344CB8AC3E}">
        <p14:creationId xmlns:p14="http://schemas.microsoft.com/office/powerpoint/2010/main" val="40859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(poor)</a:t>
            </a:r>
            <a:endParaRPr lang="en-US" dirty="0"/>
          </a:p>
        </p:txBody>
      </p:sp>
      <p:pic>
        <p:nvPicPr>
          <p:cNvPr id="4" name="Picture 3" descr="Screen Shot 2015-01-19 at 10.34.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58" y="1863409"/>
            <a:ext cx="8832816" cy="2017941"/>
          </a:xfrm>
          <a:prstGeom prst="rect">
            <a:avLst/>
          </a:prstGeom>
        </p:spPr>
      </p:pic>
    </p:spTree>
    <p:extLst>
      <p:ext uri="{BB962C8B-B14F-4D97-AF65-F5344CB8AC3E}">
        <p14:creationId xmlns:p14="http://schemas.microsoft.com/office/powerpoint/2010/main" val="290769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much an emerging field…</a:t>
            </a:r>
            <a:endParaRPr lang="en-US" dirty="0"/>
          </a:p>
        </p:txBody>
      </p:sp>
      <p:pic>
        <p:nvPicPr>
          <p:cNvPr id="4" name="Picture 3"/>
          <p:cNvPicPr>
            <a:picLocks noChangeAspect="1"/>
          </p:cNvPicPr>
          <p:nvPr/>
        </p:nvPicPr>
        <p:blipFill>
          <a:blip r:embed="rId2"/>
          <a:stretch>
            <a:fillRect/>
          </a:stretch>
        </p:blipFill>
        <p:spPr>
          <a:xfrm>
            <a:off x="1721507" y="2199963"/>
            <a:ext cx="5422900" cy="1320800"/>
          </a:xfrm>
          <a:prstGeom prst="rect">
            <a:avLst/>
          </a:prstGeom>
        </p:spPr>
      </p:pic>
      <p:sp>
        <p:nvSpPr>
          <p:cNvPr id="5" name="Rectangle 4"/>
          <p:cNvSpPr/>
          <p:nvPr/>
        </p:nvSpPr>
        <p:spPr>
          <a:xfrm>
            <a:off x="887434" y="4228752"/>
            <a:ext cx="7164333" cy="369332"/>
          </a:xfrm>
          <a:prstGeom prst="rect">
            <a:avLst/>
          </a:prstGeom>
        </p:spPr>
        <p:txBody>
          <a:bodyPr wrap="square">
            <a:spAutoFit/>
          </a:bodyPr>
          <a:lstStyle/>
          <a:p>
            <a:r>
              <a:rPr lang="en-US" b="1" dirty="0" smtClean="0"/>
              <a:t>Follow</a:t>
            </a:r>
            <a:r>
              <a:rPr lang="en-US" dirty="0" smtClean="0"/>
              <a:t>: https</a:t>
            </a:r>
            <a:r>
              <a:rPr lang="en-US" dirty="0"/>
              <a:t>://</a:t>
            </a:r>
            <a:r>
              <a:rPr lang="en-US" dirty="0" err="1"/>
              <a:t>rd-alliance.org</a:t>
            </a:r>
            <a:r>
              <a:rPr lang="en-US" dirty="0"/>
              <a:t>/groups/</a:t>
            </a:r>
            <a:r>
              <a:rPr lang="en-US" dirty="0" err="1"/>
              <a:t>rdawds</a:t>
            </a:r>
            <a:r>
              <a:rPr lang="en-US" dirty="0"/>
              <a:t>-publishing-data-</a:t>
            </a:r>
            <a:r>
              <a:rPr lang="en-US" dirty="0" err="1"/>
              <a:t>ig.html</a:t>
            </a:r>
            <a:endParaRPr lang="en-US" dirty="0"/>
          </a:p>
        </p:txBody>
      </p:sp>
    </p:spTree>
    <p:extLst>
      <p:ext uri="{BB962C8B-B14F-4D97-AF65-F5344CB8AC3E}">
        <p14:creationId xmlns:p14="http://schemas.microsoft.com/office/powerpoint/2010/main" val="250591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 Attribution</a:t>
            </a:r>
            <a:endParaRPr lang="en-US" dirty="0"/>
          </a:p>
        </p:txBody>
      </p:sp>
      <p:sp>
        <p:nvSpPr>
          <p:cNvPr id="3" name="Content Placeholder 2"/>
          <p:cNvSpPr>
            <a:spLocks noGrp="1"/>
          </p:cNvSpPr>
          <p:nvPr>
            <p:ph idx="1"/>
          </p:nvPr>
        </p:nvSpPr>
        <p:spPr/>
        <p:txBody>
          <a:bodyPr/>
          <a:lstStyle/>
          <a:p>
            <a:pPr marL="0" indent="0">
              <a:buNone/>
            </a:pPr>
            <a:r>
              <a:rPr lang="en-US" dirty="0" smtClean="0"/>
              <a:t>Data publication and linking (expressing relationships) are </a:t>
            </a:r>
            <a:r>
              <a:rPr lang="en-US" i="1" dirty="0" smtClean="0"/>
              <a:t>really </a:t>
            </a:r>
            <a:r>
              <a:rPr lang="en-US" dirty="0" smtClean="0"/>
              <a:t>about three concepts:</a:t>
            </a:r>
          </a:p>
          <a:p>
            <a:pPr marL="0" indent="0">
              <a:buNone/>
            </a:pPr>
            <a:endParaRPr lang="en-US" dirty="0"/>
          </a:p>
          <a:p>
            <a:pPr>
              <a:buFontTx/>
              <a:buChar char="-"/>
            </a:pPr>
            <a:r>
              <a:rPr lang="en-US" dirty="0" smtClean="0"/>
              <a:t>Increasing discoverability (and reuse) </a:t>
            </a:r>
          </a:p>
          <a:p>
            <a:pPr>
              <a:buFontTx/>
              <a:buChar char="-"/>
            </a:pPr>
            <a:r>
              <a:rPr lang="en-US" dirty="0" smtClean="0"/>
              <a:t>First step in receiving credit for data sharing</a:t>
            </a:r>
          </a:p>
        </p:txBody>
      </p:sp>
    </p:spTree>
    <p:extLst>
      <p:ext uri="{BB962C8B-B14F-4D97-AF65-F5344CB8AC3E}">
        <p14:creationId xmlns:p14="http://schemas.microsoft.com/office/powerpoint/2010/main" val="294347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Publication Pyramid</a:t>
            </a:r>
            <a:endParaRPr lang="en-US" dirty="0"/>
          </a:p>
        </p:txBody>
      </p:sp>
      <p:pic>
        <p:nvPicPr>
          <p:cNvPr id="4" name="Picture 3" descr="Screen Shot 2015-01-18 at 10.45.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4102"/>
            <a:ext cx="9709762" cy="5005032"/>
          </a:xfrm>
          <a:prstGeom prst="rect">
            <a:avLst/>
          </a:prstGeom>
        </p:spPr>
      </p:pic>
      <p:sp>
        <p:nvSpPr>
          <p:cNvPr id="5" name="Rectangle 4"/>
          <p:cNvSpPr/>
          <p:nvPr/>
        </p:nvSpPr>
        <p:spPr>
          <a:xfrm>
            <a:off x="1121049" y="6552507"/>
            <a:ext cx="8870991" cy="246221"/>
          </a:xfrm>
          <a:prstGeom prst="rect">
            <a:avLst/>
          </a:prstGeom>
        </p:spPr>
        <p:txBody>
          <a:bodyPr wrap="square">
            <a:spAutoFit/>
          </a:bodyPr>
          <a:lstStyle/>
          <a:p>
            <a:r>
              <a:rPr lang="en-US" sz="1000" dirty="0"/>
              <a:t>http://</a:t>
            </a:r>
            <a:r>
              <a:rPr lang="en-US" sz="1000" dirty="0" err="1"/>
              <a:t>www.alliancepermanentaccess.org</a:t>
            </a:r>
            <a:r>
              <a:rPr lang="en-US" sz="1000" dirty="0"/>
              <a:t>/</a:t>
            </a:r>
            <a:r>
              <a:rPr lang="en-US" sz="1000" dirty="0" err="1"/>
              <a:t>wp</a:t>
            </a:r>
            <a:r>
              <a:rPr lang="en-US" sz="1000" dirty="0"/>
              <a:t>-content/uploads/downloads/2011/11/ODE-ReportOnIntegrationOfDataAndPublications-1_1.pdf</a:t>
            </a:r>
          </a:p>
        </p:txBody>
      </p:sp>
    </p:spTree>
    <p:extLst>
      <p:ext uri="{BB962C8B-B14F-4D97-AF65-F5344CB8AC3E}">
        <p14:creationId xmlns:p14="http://schemas.microsoft.com/office/powerpoint/2010/main" val="354373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data in journals</a:t>
            </a:r>
            <a:endParaRPr lang="en-US" dirty="0"/>
          </a:p>
        </p:txBody>
      </p:sp>
      <p:pic>
        <p:nvPicPr>
          <p:cNvPr id="5" name="Picture 4"/>
          <p:cNvPicPr>
            <a:picLocks noChangeAspect="1"/>
          </p:cNvPicPr>
          <p:nvPr/>
        </p:nvPicPr>
        <p:blipFill>
          <a:blip r:embed="rId3"/>
          <a:stretch>
            <a:fillRect/>
          </a:stretch>
        </p:blipFill>
        <p:spPr>
          <a:xfrm>
            <a:off x="2407996" y="2675467"/>
            <a:ext cx="3810000" cy="647700"/>
          </a:xfrm>
          <a:prstGeom prst="rect">
            <a:avLst/>
          </a:prstGeom>
        </p:spPr>
      </p:pic>
      <p:pic>
        <p:nvPicPr>
          <p:cNvPr id="7" name="Picture 6"/>
          <p:cNvPicPr>
            <a:picLocks noChangeAspect="1"/>
          </p:cNvPicPr>
          <p:nvPr/>
        </p:nvPicPr>
        <p:blipFill>
          <a:blip r:embed="rId4"/>
          <a:stretch>
            <a:fillRect/>
          </a:stretch>
        </p:blipFill>
        <p:spPr>
          <a:xfrm>
            <a:off x="250237" y="3451201"/>
            <a:ext cx="3729096" cy="1224752"/>
          </a:xfrm>
          <a:prstGeom prst="rect">
            <a:avLst/>
          </a:prstGeom>
        </p:spPr>
      </p:pic>
      <p:pic>
        <p:nvPicPr>
          <p:cNvPr id="8" name="Picture 7"/>
          <p:cNvPicPr>
            <a:picLocks noChangeAspect="1"/>
          </p:cNvPicPr>
          <p:nvPr/>
        </p:nvPicPr>
        <p:blipFill>
          <a:blip r:embed="rId5"/>
          <a:stretch>
            <a:fillRect/>
          </a:stretch>
        </p:blipFill>
        <p:spPr>
          <a:xfrm>
            <a:off x="6445790" y="1920617"/>
            <a:ext cx="1745404" cy="2283177"/>
          </a:xfrm>
          <a:prstGeom prst="rect">
            <a:avLst/>
          </a:prstGeom>
        </p:spPr>
      </p:pic>
      <p:pic>
        <p:nvPicPr>
          <p:cNvPr id="9" name="Picture 8"/>
          <p:cNvPicPr>
            <a:picLocks noChangeAspect="1"/>
          </p:cNvPicPr>
          <p:nvPr/>
        </p:nvPicPr>
        <p:blipFill>
          <a:blip r:embed="rId6"/>
          <a:stretch>
            <a:fillRect/>
          </a:stretch>
        </p:blipFill>
        <p:spPr>
          <a:xfrm>
            <a:off x="4397492" y="4203794"/>
            <a:ext cx="2921000" cy="1270000"/>
          </a:xfrm>
          <a:prstGeom prst="rect">
            <a:avLst/>
          </a:prstGeom>
        </p:spPr>
      </p:pic>
      <p:pic>
        <p:nvPicPr>
          <p:cNvPr id="10" name="Picture 9"/>
          <p:cNvPicPr>
            <a:picLocks noChangeAspect="1"/>
          </p:cNvPicPr>
          <p:nvPr/>
        </p:nvPicPr>
        <p:blipFill>
          <a:blip r:embed="rId7"/>
          <a:stretch>
            <a:fillRect/>
          </a:stretch>
        </p:blipFill>
        <p:spPr>
          <a:xfrm>
            <a:off x="750241" y="1650530"/>
            <a:ext cx="5467755" cy="723900"/>
          </a:xfrm>
          <a:prstGeom prst="rect">
            <a:avLst/>
          </a:prstGeom>
        </p:spPr>
      </p:pic>
    </p:spTree>
    <p:extLst>
      <p:ext uri="{BB962C8B-B14F-4D97-AF65-F5344CB8AC3E}">
        <p14:creationId xmlns:p14="http://schemas.microsoft.com/office/powerpoint/2010/main" val="234646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8423" y="319852"/>
            <a:ext cx="5387882" cy="4549422"/>
          </a:xfrm>
          <a:prstGeom prst="rect">
            <a:avLst/>
          </a:prstGeom>
        </p:spPr>
      </p:pic>
      <p:sp>
        <p:nvSpPr>
          <p:cNvPr id="3" name="Rectangle 2"/>
          <p:cNvSpPr/>
          <p:nvPr/>
        </p:nvSpPr>
        <p:spPr>
          <a:xfrm>
            <a:off x="3828815" y="5115259"/>
            <a:ext cx="5390445" cy="553998"/>
          </a:xfrm>
          <a:prstGeom prst="rect">
            <a:avLst/>
          </a:prstGeom>
        </p:spPr>
        <p:txBody>
          <a:bodyPr wrap="square">
            <a:spAutoFit/>
          </a:bodyPr>
          <a:lstStyle/>
          <a:p>
            <a:r>
              <a:rPr lang="en-US" sz="1000" dirty="0" smtClean="0"/>
              <a:t>h/t Carly </a:t>
            </a:r>
            <a:r>
              <a:rPr lang="en-US" sz="1000" dirty="0" err="1" smtClean="0"/>
              <a:t>Strasser’s</a:t>
            </a:r>
            <a:r>
              <a:rPr lang="en-US" sz="1000" dirty="0" smtClean="0"/>
              <a:t> </a:t>
            </a:r>
            <a:r>
              <a:rPr lang="en-US" sz="1000" dirty="0"/>
              <a:t>smart blog:  </a:t>
            </a:r>
            <a:r>
              <a:rPr lang="en-US" sz="1000" dirty="0">
                <a:hlinkClick r:id="rId4"/>
              </a:rPr>
              <a:t>http://datapub.cdlib.org/2011/12/12/the-skinny-on-data-publication</a:t>
            </a:r>
            <a:r>
              <a:rPr lang="en-US" sz="1000" dirty="0" smtClean="0">
                <a:hlinkClick r:id="rId4"/>
              </a:rPr>
              <a:t>/</a:t>
            </a:r>
            <a:endParaRPr lang="en-US" sz="1000" dirty="0" smtClean="0"/>
          </a:p>
          <a:p>
            <a:endParaRPr lang="en-US" sz="1000" dirty="0" smtClean="0"/>
          </a:p>
          <a:p>
            <a:r>
              <a:rPr lang="en-US" sz="1000" dirty="0" smtClean="0"/>
              <a:t>From: http</a:t>
            </a:r>
            <a:r>
              <a:rPr lang="en-US" sz="1000" dirty="0"/>
              <a:t>://</a:t>
            </a:r>
            <a:r>
              <a:rPr lang="en-US" sz="1000" dirty="0" err="1"/>
              <a:t>www.phdcomics.com</a:t>
            </a:r>
            <a:r>
              <a:rPr lang="en-US" sz="1000" dirty="0"/>
              <a:t>/comics/</a:t>
            </a:r>
            <a:r>
              <a:rPr lang="en-US" sz="1000" dirty="0" err="1"/>
              <a:t>archive.php?comicid</a:t>
            </a:r>
            <a:r>
              <a:rPr lang="en-US" sz="1000" dirty="0"/>
              <a:t>=1200</a:t>
            </a:r>
          </a:p>
        </p:txBody>
      </p:sp>
    </p:spTree>
    <p:extLst>
      <p:ext uri="{BB962C8B-B14F-4D97-AF65-F5344CB8AC3E}">
        <p14:creationId xmlns:p14="http://schemas.microsoft.com/office/powerpoint/2010/main" val="102089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 data on the web</a:t>
            </a:r>
            <a:endParaRPr lang="en-US" dirty="0"/>
          </a:p>
        </p:txBody>
      </p:sp>
      <p:pic>
        <p:nvPicPr>
          <p:cNvPr id="4" name="Picture 3" descr="Screen Shot 2015-01-18 at 11.00.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8" y="1516635"/>
            <a:ext cx="6461403" cy="2895440"/>
          </a:xfrm>
          <a:prstGeom prst="rect">
            <a:avLst/>
          </a:prstGeom>
        </p:spPr>
      </p:pic>
      <p:pic>
        <p:nvPicPr>
          <p:cNvPr id="5" name="Picture 4" descr="Screen Shot 2015-01-18 at 11.00.2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640" y="2143787"/>
            <a:ext cx="3573419" cy="3559550"/>
          </a:xfrm>
          <a:prstGeom prst="rect">
            <a:avLst/>
          </a:prstGeom>
        </p:spPr>
      </p:pic>
    </p:spTree>
    <p:extLst>
      <p:ext uri="{BB962C8B-B14F-4D97-AF65-F5344CB8AC3E}">
        <p14:creationId xmlns:p14="http://schemas.microsoft.com/office/powerpoint/2010/main" val="303756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5-01-18 at 10.59.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8" y="393229"/>
            <a:ext cx="7290451" cy="5223010"/>
          </a:xfrm>
          <a:prstGeom prst="rect">
            <a:avLst/>
          </a:prstGeom>
        </p:spPr>
      </p:pic>
    </p:spTree>
    <p:extLst>
      <p:ext uri="{BB962C8B-B14F-4D97-AF65-F5344CB8AC3E}">
        <p14:creationId xmlns:p14="http://schemas.microsoft.com/office/powerpoint/2010/main" val="341065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6" name="TextBox 5"/>
          <p:cNvSpPr txBox="1"/>
          <p:nvPr/>
        </p:nvSpPr>
        <p:spPr>
          <a:xfrm>
            <a:off x="760165" y="1752162"/>
            <a:ext cx="7454760" cy="3416320"/>
          </a:xfrm>
          <a:prstGeom prst="rect">
            <a:avLst/>
          </a:prstGeom>
          <a:noFill/>
        </p:spPr>
        <p:txBody>
          <a:bodyPr wrap="none" rtlCol="0">
            <a:spAutoFit/>
          </a:bodyPr>
          <a:lstStyle/>
          <a:p>
            <a:r>
              <a:rPr lang="en-US" dirty="0" smtClean="0"/>
              <a:t>Published data is institutionalized data sharing… </a:t>
            </a:r>
          </a:p>
          <a:p>
            <a:endParaRPr lang="en-US" dirty="0" smtClean="0"/>
          </a:p>
          <a:p>
            <a:r>
              <a:rPr lang="en-US" dirty="0" smtClean="0"/>
              <a:t>Receive MORE citations than 99% of traditional publications </a:t>
            </a:r>
          </a:p>
          <a:p>
            <a:r>
              <a:rPr lang="en-US" dirty="0" smtClean="0"/>
              <a:t>(for Oceanography (Belter, 2014)</a:t>
            </a:r>
          </a:p>
          <a:p>
            <a:endParaRPr lang="en-US" dirty="0"/>
          </a:p>
          <a:p>
            <a:r>
              <a:rPr lang="en-US" dirty="0" smtClean="0"/>
              <a:t>…more likely to be reused in high impact studies </a:t>
            </a:r>
            <a:r>
              <a:rPr lang="en-US" dirty="0" smtClean="0"/>
              <a:t>(Mayernik et al., 2013)</a:t>
            </a:r>
            <a:endParaRPr lang="en-US" dirty="0" smtClean="0"/>
          </a:p>
          <a:p>
            <a:endParaRPr lang="en-US" dirty="0"/>
          </a:p>
          <a:p>
            <a:r>
              <a:rPr lang="en-US" dirty="0" smtClean="0"/>
              <a:t>Increases ability to build knowledge, and reputation (Wallis, et al 2012)</a:t>
            </a:r>
          </a:p>
          <a:p>
            <a:endParaRPr lang="en-US" dirty="0" smtClean="0"/>
          </a:p>
          <a:p>
            <a:r>
              <a:rPr lang="en-US" dirty="0" smtClean="0"/>
              <a:t>Provides a citation advantage for related literature (Piwowar and Vision, 2013)</a:t>
            </a:r>
          </a:p>
          <a:p>
            <a:endParaRPr lang="en-US" dirty="0"/>
          </a:p>
          <a:p>
            <a:endParaRPr lang="en-US" dirty="0"/>
          </a:p>
        </p:txBody>
      </p:sp>
    </p:spTree>
    <p:extLst>
      <p:ext uri="{BB962C8B-B14F-4D97-AF65-F5344CB8AC3E}">
        <p14:creationId xmlns:p14="http://schemas.microsoft.com/office/powerpoint/2010/main" val="363726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9 at 10.31.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51" y="1504245"/>
            <a:ext cx="8686800" cy="3465478"/>
          </a:xfrm>
          <a:prstGeom prst="rect">
            <a:avLst/>
          </a:prstGeom>
        </p:spPr>
      </p:pic>
    </p:spTree>
    <p:extLst>
      <p:ext uri="{BB962C8B-B14F-4D97-AF65-F5344CB8AC3E}">
        <p14:creationId xmlns:p14="http://schemas.microsoft.com/office/powerpoint/2010/main" val="533845541"/>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64</TotalTime>
  <Words>411</Words>
  <Application>Microsoft Macintosh PowerPoint</Application>
  <PresentationFormat>On-screen Show (4:3)</PresentationFormat>
  <Paragraphs>57</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DCWS_PPT_Theme</vt:lpstr>
      <vt:lpstr>Data Publication</vt:lpstr>
      <vt:lpstr>Discovery + Attribution</vt:lpstr>
      <vt:lpstr>Data Publication Pyramid</vt:lpstr>
      <vt:lpstr>“Publish” data in journals</vt:lpstr>
      <vt:lpstr>PowerPoint Presentation</vt:lpstr>
      <vt:lpstr>“Publish” data on the web</vt:lpstr>
      <vt:lpstr>PowerPoint Presentation</vt:lpstr>
      <vt:lpstr>Attribution?</vt:lpstr>
      <vt:lpstr>PowerPoint Presentation</vt:lpstr>
      <vt:lpstr>Coverage (poor)</vt:lpstr>
      <vt:lpstr>Very much an emerging field…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Publication and Linking</dc:title>
  <dc:creator>Nic Weber</dc:creator>
  <cp:lastModifiedBy>Nic Weber</cp:lastModifiedBy>
  <cp:revision>9</cp:revision>
  <dcterms:created xsi:type="dcterms:W3CDTF">2015-01-18T16:31:02Z</dcterms:created>
  <dcterms:modified xsi:type="dcterms:W3CDTF">2015-02-14T21:05:33Z</dcterms:modified>
</cp:coreProperties>
</file>