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8" r:id="rId3"/>
    <p:sldId id="289" r:id="rId4"/>
    <p:sldId id="290" r:id="rId5"/>
    <p:sldId id="260" r:id="rId6"/>
    <p:sldId id="268" r:id="rId7"/>
    <p:sldId id="269" r:id="rId8"/>
    <p:sldId id="263" r:id="rId9"/>
    <p:sldId id="265" r:id="rId10"/>
    <p:sldId id="293" r:id="rId11"/>
    <p:sldId id="258" r:id="rId12"/>
    <p:sldId id="278" r:id="rId13"/>
    <p:sldId id="277" r:id="rId14"/>
    <p:sldId id="282" r:id="rId15"/>
    <p:sldId id="283" r:id="rId16"/>
    <p:sldId id="284" r:id="rId17"/>
    <p:sldId id="279" r:id="rId18"/>
    <p:sldId id="280" r:id="rId19"/>
    <p:sldId id="281" r:id="rId20"/>
    <p:sldId id="286" r:id="rId21"/>
    <p:sldId id="285" r:id="rId22"/>
    <p:sldId id="270" r:id="rId23"/>
    <p:sldId id="275" r:id="rId24"/>
    <p:sldId id="276" r:id="rId25"/>
    <p:sldId id="292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20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orient="horz" pos="1368" userDrawn="1">
          <p15:clr>
            <a:srgbClr val="A4A3A4"/>
          </p15:clr>
        </p15:guide>
        <p15:guide id="4" pos="530">
          <p15:clr>
            <a:srgbClr val="A4A3A4"/>
          </p15:clr>
        </p15:guide>
        <p15:guide id="5" orient="horz" pos="9">
          <p15:clr>
            <a:srgbClr val="A4A3A4"/>
          </p15:clr>
        </p15:guide>
        <p15:guide id="6" orient="horz" pos="4319">
          <p15:clr>
            <a:srgbClr val="A4A3A4"/>
          </p15:clr>
        </p15:guide>
        <p15:guide id="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-864" y="-112"/>
      </p:cViewPr>
      <p:guideLst>
        <p:guide orient="horz" pos="2520"/>
        <p:guide orient="horz" pos="1368"/>
        <p:guide orient="horz" pos="9"/>
        <p:guide orient="horz" pos="4319"/>
        <p:guide pos="2280"/>
        <p:guide pos="53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1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4384B1-081A-489E-82F6-D482DBF00CD0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75D8AA3-4C15-4D34-A83B-735F0F30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5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78473-474B-A94A-868A-D7349F55A2F9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59C6-1196-9C4B-BC2E-DC269C73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 access mechanism</a:t>
            </a:r>
            <a:r>
              <a:rPr lang="en-US" baseline="0" dirty="0" smtClean="0"/>
              <a:t>s as CISF Windows file share… others?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D771-7F15-1043-8908-EEB991178F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4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2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05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8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2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9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8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7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B5F61C-A2D2-428D-8206-A4E7850B59DB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167B4B-23A2-4247-9D94-791AE76F474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3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hyperlink" Target="http://illinois.edu/lb/iList/117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hyperlink" Target="http://www.whitehouse.gov/blog/2013/02/22/expanding-public-access-results-federally-funded-research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227" y="649895"/>
            <a:ext cx="7948507" cy="3566160"/>
          </a:xfrm>
        </p:spPr>
        <p:txBody>
          <a:bodyPr>
            <a:normAutofit/>
          </a:bodyPr>
          <a:lstStyle/>
          <a:p>
            <a:r>
              <a:rPr lang="en-US" sz="5200" dirty="0" smtClean="0">
                <a:solidFill>
                  <a:schemeClr val="bg2">
                    <a:lumMod val="25000"/>
                  </a:schemeClr>
                </a:solidFill>
              </a:rPr>
              <a:t>Illinois </a:t>
            </a:r>
            <a:br>
              <a:rPr lang="en-US" sz="5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200" dirty="0" smtClean="0">
                <a:solidFill>
                  <a:schemeClr val="bg2">
                    <a:lumMod val="25000"/>
                  </a:schemeClr>
                </a:solidFill>
              </a:rPr>
              <a:t>Research Data Service</a:t>
            </a:r>
            <a:endParaRPr lang="en-US" sz="5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Heidi Imker</a:t>
            </a:r>
          </a:p>
          <a:p>
            <a:r>
              <a:rPr lang="en-US" dirty="0" smtClean="0"/>
              <a:t>University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73385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Bottom-Up Drivers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 descr="Failed Experimen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92" y="1931498"/>
            <a:ext cx="5981505" cy="4181403"/>
          </a:xfrm>
          <a:prstGeom prst="rect">
            <a:avLst/>
          </a:prstGeom>
        </p:spPr>
      </p:pic>
      <p:pic>
        <p:nvPicPr>
          <p:cNvPr id="6" name="Picture 5" descr="Failed Experiment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4" t="16875" r="32553" b="66060"/>
          <a:stretch/>
        </p:blipFill>
        <p:spPr>
          <a:xfrm>
            <a:off x="2129385" y="3352800"/>
            <a:ext cx="6826194" cy="1671345"/>
          </a:xfrm>
          <a:prstGeom prst="rect">
            <a:avLst/>
          </a:prstGeom>
          <a:effectLst>
            <a:glow rad="12700">
              <a:schemeClr val="tx1">
                <a:lumMod val="50000"/>
                <a:lumOff val="50000"/>
                <a:alpha val="25000"/>
              </a:schemeClr>
            </a:glow>
            <a:softEdge rad="190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285962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Current RDS Emphases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29088" y="2161296"/>
            <a:ext cx="715451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Outreach</a:t>
            </a:r>
          </a:p>
          <a:p>
            <a:pPr marL="222250" indent="-222250">
              <a:buFont typeface="Arial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Improving local data stewardship has the most universal impact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Infrastructure </a:t>
            </a:r>
          </a:p>
          <a:p>
            <a:pPr marL="179388" indent="-179388">
              <a:buFont typeface="Arial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Rentable Active Data Storage 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9388" indent="-179388">
              <a:buFont typeface="Arial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Data Deposit for Public Access (Repository)</a:t>
            </a:r>
          </a:p>
        </p:txBody>
      </p:sp>
    </p:spTree>
    <p:extLst>
      <p:ext uri="{BB962C8B-B14F-4D97-AF65-F5344CB8AC3E}">
        <p14:creationId xmlns:p14="http://schemas.microsoft.com/office/powerpoint/2010/main" val="291902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Expertise:  Data Librarians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0159" y="2014414"/>
            <a:ext cx="7543801" cy="402336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  <a:tabLst>
                <a:tab pos="341313" algn="l"/>
              </a:tabLst>
            </a:pPr>
            <a:r>
              <a:rPr lang="en-GB" sz="2400" b="1" dirty="0" smtClean="0">
                <a:solidFill>
                  <a:schemeClr val="tx1"/>
                </a:solidFill>
              </a:rPr>
              <a:t>Current</a:t>
            </a:r>
          </a:p>
          <a:p>
            <a:pPr marL="457200" indent="-406400">
              <a:spcBef>
                <a:spcPct val="50000"/>
              </a:spcBef>
              <a:buFont typeface="Arial"/>
              <a:buChar char="•"/>
              <a:tabLst>
                <a:tab pos="341313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Scholarly Commons</a:t>
            </a:r>
          </a:p>
          <a:p>
            <a:pPr marL="640080" lvl="2" indent="-406400">
              <a:spcBef>
                <a:spcPct val="50000"/>
              </a:spcBef>
              <a:buSzPct val="75000"/>
              <a:buFont typeface="Courier New"/>
              <a:buChar char="o"/>
              <a:tabLst>
                <a:tab pos="341313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Data Services </a:t>
            </a:r>
          </a:p>
          <a:p>
            <a:pPr marL="640080" lvl="2" indent="-406400">
              <a:spcBef>
                <a:spcPct val="50000"/>
              </a:spcBef>
              <a:buSzPct val="75000"/>
              <a:buFont typeface="Courier New"/>
              <a:buChar char="o"/>
              <a:tabLst>
                <a:tab pos="341313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Digital Humanities</a:t>
            </a:r>
            <a:endParaRPr lang="en-GB" sz="2400" dirty="0">
              <a:solidFill>
                <a:srgbClr val="CC3300"/>
              </a:solidFill>
            </a:endParaRPr>
          </a:p>
          <a:p>
            <a:pPr marL="640080" lvl="2" indent="-406400">
              <a:spcBef>
                <a:spcPct val="50000"/>
              </a:spcBef>
              <a:buSzPct val="75000"/>
              <a:buFont typeface="Courier New"/>
              <a:buChar char="o"/>
              <a:tabLst>
                <a:tab pos="341313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Statistical Software</a:t>
            </a:r>
            <a:endParaRPr lang="en-GB" sz="2400" dirty="0" smtClean="0">
              <a:solidFill>
                <a:srgbClr val="CC3300"/>
              </a:solidFill>
            </a:endParaRPr>
          </a:p>
          <a:p>
            <a:pPr marL="0" indent="0">
              <a:spcBef>
                <a:spcPct val="50000"/>
              </a:spcBef>
              <a:buNone/>
              <a:tabLst>
                <a:tab pos="341313" algn="l"/>
              </a:tabLst>
            </a:pPr>
            <a:r>
              <a:rPr lang="en-GB" sz="2400" b="1" dirty="0" smtClean="0">
                <a:solidFill>
                  <a:srgbClr val="000000"/>
                </a:solidFill>
              </a:rPr>
              <a:t>Future</a:t>
            </a:r>
          </a:p>
          <a:p>
            <a:pPr marL="338138" indent="-287338">
              <a:spcBef>
                <a:spcPct val="50000"/>
              </a:spcBef>
              <a:buFont typeface="Arial"/>
              <a:buChar char="•"/>
              <a:tabLst>
                <a:tab pos="341313" algn="l"/>
                <a:tab pos="457200" algn="l"/>
              </a:tabLst>
            </a:pPr>
            <a:r>
              <a:rPr lang="en-GB" sz="2400" dirty="0">
                <a:solidFill>
                  <a:schemeClr val="tx1"/>
                </a:solidFill>
              </a:rPr>
              <a:t>	Hiring – </a:t>
            </a:r>
            <a:r>
              <a:rPr lang="en-GB" sz="2400" dirty="0" smtClean="0">
                <a:solidFill>
                  <a:schemeClr val="tx1"/>
                </a:solidFill>
              </a:rPr>
              <a:t>Data </a:t>
            </a:r>
            <a:r>
              <a:rPr lang="en-GB" sz="2400" dirty="0" err="1">
                <a:solidFill>
                  <a:schemeClr val="tx1"/>
                </a:solidFill>
              </a:rPr>
              <a:t>Curation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Specialists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365318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Expertise:  Workshops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48755" y="2057375"/>
            <a:ext cx="7538253" cy="4023360"/>
          </a:xfrm>
        </p:spPr>
        <p:txBody>
          <a:bodyPr>
            <a:noAutofit/>
          </a:bodyPr>
          <a:lstStyle/>
          <a:p>
            <a:pPr marL="220663" indent="-220663">
              <a:spcBef>
                <a:spcPct val="50000"/>
              </a:spcBef>
              <a:buFont typeface="Arial"/>
              <a:buChar char="•"/>
              <a:tabLst>
                <a:tab pos="341313" algn="l"/>
              </a:tabLst>
            </a:pPr>
            <a:r>
              <a:rPr lang="en-US" sz="2400" dirty="0" smtClean="0"/>
              <a:t>Intro </a:t>
            </a:r>
            <a:r>
              <a:rPr lang="en-US" sz="2400" dirty="0"/>
              <a:t>to Data Management and </a:t>
            </a:r>
            <a:r>
              <a:rPr lang="en-US" sz="2400" dirty="0" smtClean="0"/>
              <a:t>(Data) Publication</a:t>
            </a:r>
            <a:endParaRPr lang="en-US" sz="2400" dirty="0"/>
          </a:p>
          <a:p>
            <a:pPr marL="220663" indent="-220663">
              <a:spcBef>
                <a:spcPct val="50000"/>
              </a:spcBef>
              <a:buFont typeface="Arial"/>
              <a:buChar char="•"/>
              <a:tabLst>
                <a:tab pos="228600" algn="l"/>
                <a:tab pos="341313" algn="l"/>
              </a:tabLst>
            </a:pPr>
            <a:r>
              <a:rPr lang="en-US" sz="2400" dirty="0" smtClean="0"/>
              <a:t>Improving </a:t>
            </a:r>
            <a:r>
              <a:rPr lang="en-US" sz="2400" dirty="0"/>
              <a:t>Your Data Organization and Security </a:t>
            </a:r>
            <a:r>
              <a:rPr lang="en-US" sz="2400" dirty="0" smtClean="0"/>
              <a:t>Strategies</a:t>
            </a:r>
            <a:endParaRPr lang="en-US" sz="2400" dirty="0"/>
          </a:p>
          <a:p>
            <a:pPr marL="220663" indent="-220663">
              <a:spcBef>
                <a:spcPct val="50000"/>
              </a:spcBef>
              <a:buFont typeface="Arial"/>
              <a:buChar char="•"/>
              <a:tabLst>
                <a:tab pos="293688" algn="l"/>
                <a:tab pos="341313" algn="l"/>
              </a:tabLst>
            </a:pPr>
            <a:r>
              <a:rPr lang="en-US" sz="2400" dirty="0" smtClean="0"/>
              <a:t>Using </a:t>
            </a:r>
            <a:r>
              <a:rPr lang="en-US" sz="2400" dirty="0"/>
              <a:t>Data </a:t>
            </a:r>
            <a:r>
              <a:rPr lang="en-US" sz="2400" dirty="0" smtClean="0"/>
              <a:t>Ethically</a:t>
            </a:r>
            <a:endParaRPr lang="en-US" sz="2400" dirty="0"/>
          </a:p>
          <a:p>
            <a:pPr marL="228600" indent="-228600">
              <a:spcBef>
                <a:spcPct val="50000"/>
              </a:spcBef>
              <a:buFont typeface="Arial"/>
              <a:buChar char="•"/>
              <a:tabLst>
                <a:tab pos="341313" algn="l"/>
                <a:tab pos="520700" algn="l"/>
                <a:tab pos="635000" algn="l"/>
              </a:tabLst>
            </a:pPr>
            <a:r>
              <a:rPr lang="en-US" sz="2400" dirty="0" smtClean="0"/>
              <a:t>How </a:t>
            </a:r>
            <a:r>
              <a:rPr lang="en-US" sz="2400" dirty="0"/>
              <a:t>to Find and Learn About Appropriate Statistical Methodologies </a:t>
            </a:r>
            <a:r>
              <a:rPr lang="en-US" sz="2400" dirty="0" smtClean="0"/>
              <a:t>in </a:t>
            </a:r>
            <a:r>
              <a:rPr lang="en-US" sz="2400" dirty="0"/>
              <a:t>Your </a:t>
            </a:r>
            <a:r>
              <a:rPr lang="en-US" sz="2400" dirty="0" smtClean="0"/>
              <a:t>Field</a:t>
            </a:r>
            <a:endParaRPr lang="en-US" sz="2400" dirty="0"/>
          </a:p>
          <a:p>
            <a:pPr marL="228600" indent="-228600">
              <a:spcBef>
                <a:spcPct val="50000"/>
              </a:spcBef>
              <a:buFont typeface="Arial"/>
              <a:buChar char="•"/>
              <a:tabLst>
                <a:tab pos="341313" algn="l"/>
              </a:tabLst>
            </a:pPr>
            <a:r>
              <a:rPr lang="en-US" sz="2400" dirty="0"/>
              <a:t>Metadata for Research Data: How to Understand Your Data and Find It </a:t>
            </a:r>
            <a:r>
              <a:rPr lang="en-US" sz="2400" dirty="0" smtClean="0"/>
              <a:t>Later</a:t>
            </a:r>
            <a:endParaRPr lang="en-US" sz="2400" dirty="0"/>
          </a:p>
          <a:p>
            <a:pPr marL="228600" indent="-228600">
              <a:spcBef>
                <a:spcPct val="50000"/>
              </a:spcBef>
              <a:buFont typeface="Arial"/>
              <a:buChar char="•"/>
              <a:tabLst>
                <a:tab pos="341313" algn="l"/>
              </a:tabLst>
            </a:pPr>
            <a:r>
              <a:rPr lang="en-US" sz="2400" dirty="0"/>
              <a:t>Basics of Research Data Publication and </a:t>
            </a:r>
            <a:r>
              <a:rPr lang="en-US" sz="2400" dirty="0" smtClean="0"/>
              <a:t>Sharing</a:t>
            </a:r>
            <a:endParaRPr lang="en-GB" sz="2400" dirty="0">
              <a:solidFill>
                <a:srgbClr val="CC33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277464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RDS Tools:  Data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Mgmt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Planning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5207" y="2298999"/>
            <a:ext cx="7149193" cy="321049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 Data Management Plans (DMPs)</a:t>
            </a:r>
          </a:p>
          <a:p>
            <a:pPr marL="627063" lvl="1" indent="-288925">
              <a:buSzPct val="75000"/>
              <a:buFont typeface="Courier New"/>
              <a:buChar char="o"/>
            </a:pPr>
            <a:r>
              <a:rPr lang="en-US" sz="2400" dirty="0" smtClean="0"/>
              <a:t>What data produced, how will you make it accessible, how will you preserve it,  what restrictions are there on access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NSF </a:t>
            </a:r>
            <a:r>
              <a:rPr lang="en-US" sz="2400" dirty="0" smtClean="0"/>
              <a:t>- 2011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NIH</a:t>
            </a:r>
            <a:r>
              <a:rPr lang="en-US" sz="2400" dirty="0" smtClean="0"/>
              <a:t> - 2003 (&gt;$500K)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DOE</a:t>
            </a:r>
            <a:r>
              <a:rPr lang="en-US" sz="2400" dirty="0" smtClean="0"/>
              <a:t> - 2014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17838" y="5400816"/>
            <a:ext cx="8526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Gates Foundation </a:t>
            </a:r>
          </a:p>
          <a:p>
            <a:r>
              <a:rPr lang="en-US" sz="1400" b="1" dirty="0" smtClean="0"/>
              <a:t>“The </a:t>
            </a:r>
            <a:r>
              <a:rPr lang="en-US" sz="1400" b="1" dirty="0"/>
              <a:t>foundation will require that data underlying the published research results be immediately accessible and open.  This too is subject to the transition period and a 12-month embargo may be applied</a:t>
            </a:r>
            <a:r>
              <a:rPr lang="en-US" sz="1400" b="1" dirty="0" smtClean="0"/>
              <a:t>.”      Nov 2014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004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pic>
        <p:nvPicPr>
          <p:cNvPr id="6" name="Picture 5" descr="DMPTool log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8" y="2320455"/>
            <a:ext cx="4124239" cy="82914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68274" y="3494052"/>
            <a:ext cx="6691994" cy="2431033"/>
          </a:xfrm>
        </p:spPr>
        <p:txBody>
          <a:bodyPr>
            <a:noAutofit/>
          </a:bodyPr>
          <a:lstStyle/>
          <a:p>
            <a:pPr marL="236538" indent="-236538">
              <a:buFont typeface="Arial"/>
              <a:buChar char="•"/>
            </a:pPr>
            <a:r>
              <a:rPr lang="en-US" sz="2400" dirty="0" smtClean="0"/>
              <a:t>online </a:t>
            </a:r>
            <a:r>
              <a:rPr lang="en-US" sz="2400" dirty="0"/>
              <a:t>wizard for creating a ready-to-use </a:t>
            </a:r>
            <a:r>
              <a:rPr lang="en-US" sz="2400" dirty="0" smtClean="0"/>
              <a:t>DMPs</a:t>
            </a:r>
          </a:p>
          <a:p>
            <a:pPr marL="236538" indent="-236538">
              <a:buFont typeface="Arial"/>
              <a:buChar char="•"/>
            </a:pPr>
            <a:r>
              <a:rPr lang="en-US" sz="2400" dirty="0" smtClean="0"/>
              <a:t>help </a:t>
            </a:r>
            <a:r>
              <a:rPr lang="en-US" sz="2400" dirty="0"/>
              <a:t>text, links to resources, and Illinois-specific </a:t>
            </a:r>
            <a:r>
              <a:rPr lang="en-US" sz="2400" dirty="0" smtClean="0"/>
              <a:t>suggestions </a:t>
            </a:r>
            <a:endParaRPr lang="en-US" sz="2400" dirty="0"/>
          </a:p>
          <a:p>
            <a:pPr marL="236538" indent="-236538">
              <a:buFont typeface="Arial"/>
              <a:buChar char="•"/>
            </a:pPr>
            <a:r>
              <a:rPr lang="en-US" sz="2400" dirty="0" smtClean="0"/>
              <a:t>login </a:t>
            </a:r>
            <a:r>
              <a:rPr lang="en-US" sz="2400" dirty="0"/>
              <a:t>with </a:t>
            </a:r>
            <a:r>
              <a:rPr lang="en-US" sz="2400" dirty="0" smtClean="0"/>
              <a:t>Illinois </a:t>
            </a:r>
            <a:r>
              <a:rPr lang="en-US" sz="2400" dirty="0" err="1" smtClean="0"/>
              <a:t>NetID</a:t>
            </a:r>
            <a:r>
              <a:rPr lang="en-US" sz="2400" dirty="0" smtClean="0"/>
              <a:t> and password </a:t>
            </a:r>
            <a:r>
              <a:rPr lang="en-US" sz="2400" dirty="0"/>
              <a:t>to automatically create an </a:t>
            </a:r>
            <a:r>
              <a:rPr lang="en-US" sz="2400" dirty="0" smtClean="0"/>
              <a:t>account</a:t>
            </a:r>
            <a:endParaRPr lang="en-US" sz="2400" dirty="0"/>
          </a:p>
          <a:p>
            <a:pPr marL="236538" indent="-236538">
              <a:buFont typeface="Arial"/>
              <a:buChar char="•"/>
            </a:pPr>
            <a:r>
              <a:rPr lang="en-US" sz="2400" dirty="0" smtClean="0"/>
              <a:t>create</a:t>
            </a:r>
            <a:r>
              <a:rPr lang="en-US" sz="2400" dirty="0"/>
              <a:t>, save, and edit plans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RDS Tools:  Data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Mgmt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8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Tools: Workflows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351344" y="2545247"/>
            <a:ext cx="4389057" cy="3210495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Directory </a:t>
            </a:r>
            <a:r>
              <a:rPr lang="en-US" sz="2400" dirty="0"/>
              <a:t>Structures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Workflow Diagraming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Box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GitHub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SharePoint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/>
              <a:t>e</a:t>
            </a:r>
            <a:r>
              <a:rPr lang="en-US" sz="2400" i="1" dirty="0" smtClean="0"/>
              <a:t>tc.</a:t>
            </a:r>
            <a:endParaRPr lang="en-US" sz="2400" i="1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528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RDS Tools:  Minting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DataCite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DOIs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179" y="2138776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Digital Object Identifier (DOI)</a:t>
            </a:r>
          </a:p>
          <a:p>
            <a:pPr marL="0" indent="0">
              <a:buNone/>
            </a:pPr>
            <a:r>
              <a:rPr lang="en-US" sz="1200" b="1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A string that specifies a unique object within the DOI system.</a:t>
            </a:r>
          </a:p>
          <a:p>
            <a:pPr lvl="1">
              <a:buFont typeface="Wingdings" charset="2"/>
              <a:buChar char="Ø"/>
            </a:pPr>
            <a:r>
              <a:rPr lang="fr-FR" sz="2200" dirty="0" smtClean="0"/>
              <a:t> </a:t>
            </a:r>
            <a:r>
              <a:rPr lang="fr-FR" sz="2400" dirty="0" smtClean="0"/>
              <a:t>doi</a:t>
            </a:r>
            <a:r>
              <a:rPr lang="fr-FR" sz="2400" dirty="0"/>
              <a:t>:10.13012/</a:t>
            </a:r>
            <a:r>
              <a:rPr lang="fr-FR" sz="2400" dirty="0" smtClean="0"/>
              <a:t>J83X84KP</a:t>
            </a:r>
          </a:p>
          <a:p>
            <a:pPr lvl="1">
              <a:buFont typeface="Wingdings" charset="2"/>
              <a:buChar char="Ø"/>
            </a:pPr>
            <a:r>
              <a:rPr lang="ro-RO" sz="2400" dirty="0" smtClean="0"/>
              <a:t> http</a:t>
            </a:r>
            <a:r>
              <a:rPr lang="ro-RO" sz="2400" dirty="0"/>
              <a:t>://dx.doi.org/10.13012/J83X84KP</a:t>
            </a:r>
            <a:endParaRPr lang="fr-FR" sz="2400" dirty="0" smtClean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pic>
        <p:nvPicPr>
          <p:cNvPr id="5" name="Picture 4" descr="DataCite_header_final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64" y="4646291"/>
            <a:ext cx="4320670" cy="121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79" y="4814337"/>
            <a:ext cx="2205355" cy="8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1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758" y="2455333"/>
            <a:ext cx="6932507" cy="2793999"/>
          </a:xfrm>
        </p:spPr>
        <p:txBody>
          <a:bodyPr>
            <a:noAutofit/>
          </a:bodyPr>
          <a:lstStyle/>
          <a:p>
            <a:pPr marL="236538" indent="-236538">
              <a:buFont typeface="Arial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akes research data more discoverable and accessible</a:t>
            </a:r>
          </a:p>
          <a:p>
            <a:pPr marL="236538" indent="-236538">
              <a:buFont typeface="Arial"/>
              <a:buChar char="•"/>
            </a:pPr>
            <a:r>
              <a:rPr lang="en-US" sz="2400" dirty="0" smtClean="0"/>
              <a:t>enables reuse </a:t>
            </a:r>
            <a:r>
              <a:rPr lang="en-US" sz="2400" dirty="0"/>
              <a:t>and verification </a:t>
            </a:r>
            <a:endParaRPr lang="en-US" sz="2400" dirty="0" smtClean="0"/>
          </a:p>
          <a:p>
            <a:pPr marL="236538" indent="-236538">
              <a:buFont typeface="Arial"/>
              <a:buChar char="•"/>
            </a:pPr>
            <a:r>
              <a:rPr lang="en-US" sz="2400" dirty="0" smtClean="0"/>
              <a:t>allows </a:t>
            </a:r>
            <a:r>
              <a:rPr lang="en-US" sz="2400" dirty="0"/>
              <a:t>the impact of data to be </a:t>
            </a:r>
            <a:r>
              <a:rPr lang="en-US" sz="2400" dirty="0" smtClean="0"/>
              <a:t>tracked (via citations)</a:t>
            </a:r>
            <a:endParaRPr lang="en-US" sz="2400" dirty="0"/>
          </a:p>
          <a:p>
            <a:pPr marL="236538" indent="-236538">
              <a:buFont typeface="Arial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nables the ability to recognize </a:t>
            </a:r>
            <a:r>
              <a:rPr lang="en-US" sz="2400" dirty="0"/>
              <a:t>and </a:t>
            </a:r>
            <a:r>
              <a:rPr lang="en-US" sz="2400" dirty="0" smtClean="0"/>
              <a:t>reward </a:t>
            </a:r>
            <a:r>
              <a:rPr lang="en-US" sz="2400" dirty="0"/>
              <a:t>data </a:t>
            </a:r>
            <a:r>
              <a:rPr lang="en-US" sz="2400" dirty="0" smtClean="0"/>
              <a:t>producers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RDS Tools:  Minting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DataCite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DOIs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201186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RDS Tools:  Minting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DataCite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DOIs</a:t>
            </a:r>
            <a:endParaRPr lang="en-US" dirty="0"/>
          </a:p>
        </p:txBody>
      </p:sp>
      <p:pic>
        <p:nvPicPr>
          <p:cNvPr id="10" name="Picture 9" descr="ngoagno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07" y="2065866"/>
            <a:ext cx="2761515" cy="3757082"/>
          </a:xfrm>
          <a:prstGeom prst="rect">
            <a:avLst/>
          </a:prstGeom>
        </p:spPr>
      </p:pic>
      <p:pic>
        <p:nvPicPr>
          <p:cNvPr id="11" name="Picture 10" descr="biabgi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59" y="2116666"/>
            <a:ext cx="3783454" cy="2193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goano.tif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6" b="11112"/>
          <a:stretch/>
        </p:blipFill>
        <p:spPr>
          <a:xfrm>
            <a:off x="5048459" y="3796283"/>
            <a:ext cx="3316601" cy="2197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ight Arrow 11"/>
          <p:cNvSpPr/>
          <p:nvPr/>
        </p:nvSpPr>
        <p:spPr>
          <a:xfrm>
            <a:off x="3572924" y="3369731"/>
            <a:ext cx="423333" cy="270933"/>
          </a:xfrm>
          <a:prstGeom prst="rightArrow">
            <a:avLst/>
          </a:prstGeom>
          <a:solidFill>
            <a:srgbClr val="E4831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08394" y="5012266"/>
            <a:ext cx="1066799" cy="287866"/>
          </a:xfrm>
          <a:prstGeom prst="rightArrow">
            <a:avLst/>
          </a:prstGeom>
          <a:solidFill>
            <a:srgbClr val="E4831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229150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98" y="2065863"/>
            <a:ext cx="6874930" cy="1625598"/>
          </a:xfrm>
        </p:spPr>
        <p:txBody>
          <a:bodyPr numCol="1" spcCol="45720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dirty="0" smtClean="0"/>
              <a:t>Recent Illinois Campus Highlights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dirty="0" smtClean="0"/>
              <a:t>of Published Research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bg2">
                    <a:lumMod val="25000"/>
                  </a:schemeClr>
                </a:solidFill>
              </a:rPr>
              <a:t>Universities:  Diverse By Design</a:t>
            </a:r>
            <a:endParaRPr lang="en-US" sz="4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63" y="3454408"/>
            <a:ext cx="795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Arial"/>
              <a:buChar char="•"/>
            </a:pPr>
            <a:r>
              <a:rPr lang="en-US" sz="2400" dirty="0" smtClean="0"/>
              <a:t>Proceedings </a:t>
            </a:r>
            <a:r>
              <a:rPr lang="en-US" sz="2400" dirty="0"/>
              <a:t>of the National Academy of </a:t>
            </a:r>
            <a:r>
              <a:rPr lang="en-US" sz="2400" dirty="0" smtClean="0"/>
              <a:t>Science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Arial"/>
              <a:buChar char="•"/>
            </a:pPr>
            <a:r>
              <a:rPr lang="en-US" sz="2400" dirty="0" smtClean="0"/>
              <a:t>Psychological Science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Arial"/>
              <a:buChar char="•"/>
            </a:pPr>
            <a:r>
              <a:rPr lang="en-US" sz="2400" dirty="0" smtClean="0"/>
              <a:t>Journal </a:t>
            </a:r>
            <a:r>
              <a:rPr lang="en-US" sz="2400" dirty="0"/>
              <a:t>of Homeland Security and Emergency </a:t>
            </a:r>
            <a:r>
              <a:rPr lang="en-US" sz="2400" dirty="0" smtClean="0"/>
              <a:t>Management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Arial"/>
              <a:buChar char="•"/>
            </a:pPr>
            <a:r>
              <a:rPr lang="en-US" sz="2400" dirty="0" smtClean="0"/>
              <a:t>Nature </a:t>
            </a:r>
            <a:r>
              <a:rPr lang="en-US" sz="2400" dirty="0"/>
              <a:t>(2</a:t>
            </a:r>
            <a:r>
              <a:rPr lang="en-US" sz="2400" dirty="0" smtClean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Arial"/>
              <a:buChar char="•"/>
            </a:pPr>
            <a:r>
              <a:rPr lang="en-US" sz="2400" dirty="0" smtClean="0"/>
              <a:t>Journal </a:t>
            </a:r>
            <a:r>
              <a:rPr lang="en-US" sz="2400" dirty="0"/>
              <a:t>of Interpersonal Violence</a:t>
            </a:r>
          </a:p>
          <a:p>
            <a:pPr algn="just">
              <a:buClr>
                <a:srgbClr val="FF6600"/>
              </a:buClr>
            </a:pP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0" y="6062132"/>
            <a:ext cx="1808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http://illinois.edu/lb/iList/1171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782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/>
          <a:lstStyle/>
          <a:p>
            <a:r>
              <a:rPr lang="en-US" dirty="0" smtClean="0"/>
              <a:t>RDS Infrastructure: Active Storage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66689" y="2003386"/>
            <a:ext cx="6912127" cy="3398346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artnership </a:t>
            </a:r>
            <a:r>
              <a:rPr lang="en-US" sz="2400" dirty="0"/>
              <a:t>with </a:t>
            </a:r>
            <a:r>
              <a:rPr lang="en-US" sz="2400" dirty="0" smtClean="0"/>
              <a:t>National Center for Supercomputing Applications (NCSA) 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Competitively priced/</a:t>
            </a:r>
            <a:r>
              <a:rPr lang="en-US" sz="2400" dirty="0"/>
              <a:t>TB-year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/>
              <a:t>Minimum 1 TB-month increments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/>
              <a:t>Accessible via: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SzPct val="75000"/>
              <a:buFont typeface="Courier New"/>
              <a:buChar char="o"/>
            </a:pPr>
            <a:r>
              <a:rPr lang="en-US" sz="2400" dirty="0"/>
              <a:t>network file share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  <a:buSzPct val="75000"/>
              <a:buFont typeface="Courier New"/>
              <a:buChar char="o"/>
            </a:pPr>
            <a:r>
              <a:rPr lang="en-US" sz="2400" dirty="0"/>
              <a:t>file transfer services (ftp, etc.)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/>
              <a:t>Anticipated access to </a:t>
            </a:r>
            <a:r>
              <a:rPr lang="en-US" sz="2400" dirty="0" smtClean="0"/>
              <a:t>campus computing cluster </a:t>
            </a:r>
            <a:endParaRPr lang="en-US" sz="2400" dirty="0"/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/>
              <a:t>Anticipated </a:t>
            </a:r>
            <a:r>
              <a:rPr lang="en-US" sz="2400" dirty="0" smtClean="0"/>
              <a:t>disaster recovery option</a:t>
            </a:r>
          </a:p>
        </p:txBody>
      </p:sp>
    </p:spTree>
    <p:extLst>
      <p:ext uri="{BB962C8B-B14F-4D97-AF65-F5344CB8AC3E}">
        <p14:creationId xmlns:p14="http://schemas.microsoft.com/office/powerpoint/2010/main" val="170564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/>
          <a:lstStyle/>
          <a:p>
            <a:r>
              <a:rPr lang="en-US" dirty="0" smtClean="0"/>
              <a:t>RDS Infrastructure: Data Deposit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83617" y="1979573"/>
            <a:ext cx="6439583" cy="441434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smtClean="0"/>
              <a:t>IDEALS Institutional repository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Can accommodate files &lt;2GB, static, flat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Intended long-term preservation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endParaRPr lang="en-US" sz="2400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smtClean="0"/>
              <a:t>Illinois Data Bank (in planning)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smtClean="0"/>
              <a:t>  </a:t>
            </a:r>
            <a:r>
              <a:rPr lang="en-US" sz="2400" dirty="0" smtClean="0"/>
              <a:t>Broader deposit capability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 Medium term commitment to near-line access</a:t>
            </a:r>
          </a:p>
          <a:p>
            <a:pPr marL="236538" indent="-2365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Build out access and preservation capabilities based on collection appraisal  </a:t>
            </a:r>
          </a:p>
        </p:txBody>
      </p:sp>
    </p:spTree>
    <p:extLst>
      <p:ext uri="{BB962C8B-B14F-4D97-AF65-F5344CB8AC3E}">
        <p14:creationId xmlns:p14="http://schemas.microsoft.com/office/powerpoint/2010/main" val="36454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66685" y="2545252"/>
            <a:ext cx="6981447" cy="3398346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High volume, unstructured or variably structured, fragile, variable documentation, volatile 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endParaRPr lang="en-US" sz="1200" dirty="0" smtClean="0"/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Collection policies and criteria </a:t>
            </a:r>
            <a:r>
              <a:rPr lang="en-US" sz="2400" dirty="0"/>
              <a:t>d</a:t>
            </a:r>
            <a:r>
              <a:rPr lang="en-US" sz="2400" dirty="0" smtClean="0"/>
              <a:t>eveloped with Archives and Preservation Units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endParaRPr lang="en-US" sz="2400" dirty="0" smtClean="0"/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873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Preservation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49747" y="2121922"/>
            <a:ext cx="7777319" cy="4228081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Bit-level preservation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Format conversation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Software bundling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endParaRPr lang="en-US" sz="2400" dirty="0" smtClean="0"/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Loss of function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Loss of value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Loss of validity</a:t>
            </a:r>
          </a:p>
        </p:txBody>
      </p:sp>
    </p:spTree>
    <p:extLst>
      <p:ext uri="{BB962C8B-B14F-4D97-AF65-F5344CB8AC3E}">
        <p14:creationId xmlns:p14="http://schemas.microsoft.com/office/powerpoint/2010/main" val="62507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Appraisal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74576" y="1993647"/>
            <a:ext cx="6337980" cy="436888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 smtClean="0"/>
              <a:t>Prioritize effort based on: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200" dirty="0" smtClean="0"/>
              <a:t>Access frequency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200" dirty="0" smtClean="0"/>
              <a:t>Citation frequency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200" dirty="0" smtClean="0"/>
              <a:t>Associated publication citation frequency</a:t>
            </a:r>
            <a:endParaRPr lang="en-US" sz="2200" dirty="0"/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200" dirty="0" smtClean="0"/>
              <a:t>Impact/magnitude of study/scholar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200" dirty="0" smtClean="0"/>
              <a:t>Uniqueness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200" dirty="0" smtClean="0"/>
              <a:t>Level of description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200" dirty="0"/>
              <a:t>Preservability</a:t>
            </a:r>
            <a:endParaRPr lang="en-US" sz="2200" dirty="0" smtClean="0"/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200" dirty="0" smtClean="0"/>
              <a:t>Current relevance</a:t>
            </a:r>
          </a:p>
        </p:txBody>
      </p:sp>
    </p:spTree>
    <p:extLst>
      <p:ext uri="{BB962C8B-B14F-4D97-AF65-F5344CB8AC3E}">
        <p14:creationId xmlns:p14="http://schemas.microsoft.com/office/powerpoint/2010/main" val="264199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748" y="2336801"/>
            <a:ext cx="7355841" cy="362373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 No easy answers for the extreme and complex</a:t>
            </a:r>
          </a:p>
          <a:p>
            <a:pPr marL="236538" indent="-236538">
              <a:buFont typeface="Arial"/>
              <a:buChar char="•"/>
            </a:pPr>
            <a:r>
              <a:rPr lang="en-US" sz="2400" dirty="0" smtClean="0"/>
              <a:t>No quick solutions are sustainable or even desirable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 Except the unglamorous </a:t>
            </a:r>
          </a:p>
          <a:p>
            <a:pPr marL="863600" lvl="1" indent="-406400">
              <a:buSzPct val="75000"/>
              <a:buFont typeface="Courier New"/>
              <a:buChar char="o"/>
            </a:pPr>
            <a:r>
              <a:rPr lang="en-US" sz="2400" dirty="0" smtClean="0"/>
              <a:t>Data Management</a:t>
            </a:r>
          </a:p>
          <a:p>
            <a:pPr marL="863600" lvl="1" indent="-406400">
              <a:buSzPct val="75000"/>
              <a:buFont typeface="Courier New"/>
              <a:buChar char="o"/>
            </a:pPr>
            <a:r>
              <a:rPr lang="en-US" sz="2400" dirty="0" smtClean="0"/>
              <a:t>Storage</a:t>
            </a:r>
          </a:p>
          <a:p>
            <a:pPr marL="863600" lvl="1" indent="-406400">
              <a:buSzPct val="75000"/>
              <a:buFont typeface="Courier New"/>
              <a:buChar char="o"/>
            </a:pPr>
            <a:r>
              <a:rPr lang="en-US" sz="2400" dirty="0" smtClean="0"/>
              <a:t>Access</a:t>
            </a:r>
          </a:p>
          <a:p>
            <a:pPr marL="863600" lvl="1" indent="-406400">
              <a:buSzPct val="75000"/>
              <a:buFont typeface="Courier New"/>
              <a:buChar char="o"/>
            </a:pPr>
            <a:r>
              <a:rPr lang="en-US" sz="2400" dirty="0" smtClean="0"/>
              <a:t>Preservation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123321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4600" dirty="0" smtClean="0">
                <a:solidFill>
                  <a:srgbClr val="203A4E"/>
                </a:solidFill>
              </a:rPr>
              <a:t>Universities:  Diverse By Design</a:t>
            </a:r>
            <a:endParaRPr lang="en-US" sz="4600" dirty="0">
              <a:solidFill>
                <a:srgbClr val="203A4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" y="1811868"/>
            <a:ext cx="8432800" cy="488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2400" dirty="0" err="1"/>
              <a:t>RNAseq</a:t>
            </a:r>
            <a:r>
              <a:rPr lang="en-US" sz="2400" dirty="0"/>
              <a:t>, gut </a:t>
            </a:r>
            <a:r>
              <a:rPr lang="en-US" sz="2400" dirty="0" err="1"/>
              <a:t>microbiota</a:t>
            </a:r>
            <a:r>
              <a:rPr lang="en-US" sz="2400" dirty="0"/>
              <a:t>, </a:t>
            </a:r>
            <a:r>
              <a:rPr lang="en-US" sz="2400" dirty="0" err="1"/>
              <a:t>xylanolytic</a:t>
            </a:r>
            <a:r>
              <a:rPr lang="en-US" sz="2400" dirty="0"/>
              <a:t> bacteria, hemicellulose, human nutrition, stars, </a:t>
            </a:r>
            <a:r>
              <a:rPr lang="en-US" sz="2400" dirty="0" smtClean="0"/>
              <a:t>divided </a:t>
            </a:r>
            <a:r>
              <a:rPr lang="en-US" sz="2400" dirty="0"/>
              <a:t>attention, dual-task performance, distracted driving, aquarium, avian influenza, captive wildlife, emergency management, outbreak response, zoo, zoonotic disease, </a:t>
            </a:r>
            <a:r>
              <a:rPr lang="en-US" sz="2400" dirty="0" smtClean="0"/>
              <a:t>bullying</a:t>
            </a:r>
            <a:r>
              <a:rPr lang="en-US" sz="2400" dirty="0"/>
              <a:t>, sexual harassment, adolescents, biosynthesis, enzyme mechanisms, X-ray crystallography</a:t>
            </a:r>
          </a:p>
          <a:p>
            <a:pPr algn="ctr">
              <a:lnSpc>
                <a:spcPts val="5400"/>
              </a:lnSpc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166786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4600" dirty="0" smtClean="0">
                <a:solidFill>
                  <a:srgbClr val="203A4E"/>
                </a:solidFill>
              </a:rPr>
              <a:t>Universities:  Diverse By Design</a:t>
            </a:r>
            <a:endParaRPr lang="en-US" sz="4600" dirty="0">
              <a:solidFill>
                <a:srgbClr val="203A4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1862668"/>
            <a:ext cx="8432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/>
              <a:t>RNAseq</a:t>
            </a:r>
            <a:r>
              <a:rPr lang="en-US" sz="2400" dirty="0"/>
              <a:t>, </a:t>
            </a:r>
            <a:r>
              <a:rPr lang="en-US" sz="3000" b="1" dirty="0">
                <a:solidFill>
                  <a:srgbClr val="FF6600"/>
                </a:solidFill>
              </a:rPr>
              <a:t>gut </a:t>
            </a:r>
            <a:r>
              <a:rPr lang="en-US" sz="3000" b="1" dirty="0" err="1">
                <a:solidFill>
                  <a:srgbClr val="FF6600"/>
                </a:solidFill>
              </a:rPr>
              <a:t>microbiota</a:t>
            </a:r>
            <a:r>
              <a:rPr lang="en-US" sz="2400" dirty="0"/>
              <a:t>, </a:t>
            </a:r>
            <a:r>
              <a:rPr lang="en-US" sz="2400" dirty="0" err="1"/>
              <a:t>xylanolytic</a:t>
            </a:r>
            <a:r>
              <a:rPr lang="en-US" sz="2400" dirty="0"/>
              <a:t> bacteria, hemicellulose, human nutrition, </a:t>
            </a:r>
            <a:r>
              <a:rPr lang="en-US" sz="3000" b="1" dirty="0">
                <a:solidFill>
                  <a:srgbClr val="FF6600"/>
                </a:solidFill>
              </a:rPr>
              <a:t>stars</a:t>
            </a:r>
            <a:r>
              <a:rPr lang="en-US" sz="2400" dirty="0"/>
              <a:t>, </a:t>
            </a:r>
            <a:r>
              <a:rPr lang="en-US" sz="2400" dirty="0" smtClean="0"/>
              <a:t>divided </a:t>
            </a:r>
            <a:r>
              <a:rPr lang="en-US" sz="2400" dirty="0"/>
              <a:t>attention, dual-task performance, </a:t>
            </a:r>
            <a:r>
              <a:rPr lang="en-US" sz="3000" b="1" dirty="0">
                <a:solidFill>
                  <a:srgbClr val="FF6600"/>
                </a:solidFill>
              </a:rPr>
              <a:t>distracted driving</a:t>
            </a:r>
            <a:r>
              <a:rPr lang="en-US" sz="2400" dirty="0"/>
              <a:t>, aquarium, avian influenza, captive wildlife, emergency management, </a:t>
            </a:r>
            <a:r>
              <a:rPr lang="en-US" sz="3000" b="1" dirty="0">
                <a:solidFill>
                  <a:srgbClr val="FF6600"/>
                </a:solidFill>
              </a:rPr>
              <a:t>outbreak response</a:t>
            </a:r>
            <a:r>
              <a:rPr lang="en-US" sz="2400" dirty="0"/>
              <a:t>, zoo, zoonotic disease,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r>
              <a:rPr lang="en-US" sz="3000" b="1" dirty="0" smtClean="0">
                <a:solidFill>
                  <a:srgbClr val="FF6600"/>
                </a:solidFill>
              </a:rPr>
              <a:t>bullying</a:t>
            </a:r>
            <a:r>
              <a:rPr lang="en-US" sz="2400" dirty="0"/>
              <a:t>, sexual harassment, adolescents, biosynthesis, </a:t>
            </a:r>
            <a:r>
              <a:rPr lang="en-US" sz="3000" b="1" dirty="0">
                <a:solidFill>
                  <a:srgbClr val="FF6600"/>
                </a:solidFill>
              </a:rPr>
              <a:t>enzyme mechanisms</a:t>
            </a:r>
            <a:r>
              <a:rPr lang="en-US" sz="2400" dirty="0"/>
              <a:t>, X-ray crystallography</a:t>
            </a:r>
          </a:p>
          <a:p>
            <a:pPr algn="ctr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356504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321040" cy="1450757"/>
          </a:xfrm>
        </p:spPr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bg2">
                    <a:lumMod val="25000"/>
                  </a:schemeClr>
                </a:solidFill>
              </a:rPr>
              <a:t>Illinois Research Data Service (RDS)</a:t>
            </a:r>
            <a:endParaRPr lang="en-US" sz="4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570" y="2989541"/>
            <a:ext cx="3102030" cy="313830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 Provide the Illinois research community with the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expertise, tools, and infrastructure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necessary to manage and steward research data.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2018813" y="3435210"/>
            <a:ext cx="2570122" cy="1271022"/>
          </a:xfrm>
          <a:prstGeom prst="hexagon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charset="0"/>
                <a:ea typeface="ＭＳ Ｐゴシック" pitchFamily="-128" charset="-128"/>
              </a:rPr>
              <a:t>Research Data 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charset="0"/>
                <a:ea typeface="ＭＳ Ｐゴシック" pitchFamily="-128" charset="-128"/>
              </a:rPr>
              <a:t>(RDS)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2396147" y="4813655"/>
            <a:ext cx="1758718" cy="1271016"/>
          </a:xfrm>
          <a:prstGeom prst="hexagon">
            <a:avLst/>
          </a:prstGeom>
          <a:solidFill>
            <a:srgbClr val="40749B"/>
          </a:solidFill>
          <a:ln w="57150" cap="flat" cmpd="sng" algn="ctr">
            <a:solidFill>
              <a:srgbClr val="7EA9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ＭＳ Ｐゴシック" pitchFamily="-128" charset="-128"/>
              </a:rPr>
              <a:t>University Library</a:t>
            </a:r>
          </a:p>
        </p:txBody>
      </p:sp>
      <p:sp>
        <p:nvSpPr>
          <p:cNvPr id="27" name="Hexagon 26"/>
          <p:cNvSpPr/>
          <p:nvPr/>
        </p:nvSpPr>
        <p:spPr bwMode="auto">
          <a:xfrm>
            <a:off x="3914806" y="4134267"/>
            <a:ext cx="1758718" cy="1271016"/>
          </a:xfrm>
          <a:prstGeom prst="hexagon">
            <a:avLst/>
          </a:prstGeom>
          <a:solidFill>
            <a:srgbClr val="40749B"/>
          </a:solidFill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ＭＳ Ｐゴシック" pitchFamily="-128" charset="-128"/>
              </a:rPr>
              <a:t>NCSA</a:t>
            </a:r>
          </a:p>
        </p:txBody>
      </p:sp>
      <p:sp>
        <p:nvSpPr>
          <p:cNvPr id="28" name="Hexagon 27"/>
          <p:cNvSpPr/>
          <p:nvPr/>
        </p:nvSpPr>
        <p:spPr bwMode="auto">
          <a:xfrm>
            <a:off x="871675" y="4134269"/>
            <a:ext cx="1758718" cy="1271016"/>
          </a:xfrm>
          <a:prstGeom prst="hexagon">
            <a:avLst/>
          </a:prstGeom>
          <a:solidFill>
            <a:schemeClr val="bg2">
              <a:lumMod val="50000"/>
            </a:schemeClr>
          </a:solidFill>
          <a:ln w="57150" cap="flat" cmpd="sng" algn="ctr">
            <a:solidFill>
              <a:srgbClr val="7EA9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ＭＳ Ｐゴシック" pitchFamily="-128" charset="-128"/>
              </a:rPr>
              <a:t>GSLIS</a:t>
            </a:r>
          </a:p>
        </p:txBody>
      </p:sp>
      <p:sp>
        <p:nvSpPr>
          <p:cNvPr id="29" name="Hexagon 28"/>
          <p:cNvSpPr/>
          <p:nvPr/>
        </p:nvSpPr>
        <p:spPr bwMode="auto">
          <a:xfrm>
            <a:off x="863051" y="2772451"/>
            <a:ext cx="1758718" cy="1271016"/>
          </a:xfrm>
          <a:prstGeom prst="hexagon">
            <a:avLst/>
          </a:prstGeom>
          <a:solidFill>
            <a:schemeClr val="bg2">
              <a:lumMod val="50000"/>
            </a:schemeClr>
          </a:solidFill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ＭＳ Ｐゴシック" pitchFamily="-128" charset="-128"/>
              </a:rPr>
              <a:t>Provost</a:t>
            </a:r>
          </a:p>
        </p:txBody>
      </p:sp>
      <p:sp>
        <p:nvSpPr>
          <p:cNvPr id="30" name="Hexagon 29"/>
          <p:cNvSpPr/>
          <p:nvPr/>
        </p:nvSpPr>
        <p:spPr bwMode="auto">
          <a:xfrm>
            <a:off x="2379612" y="2103715"/>
            <a:ext cx="1758718" cy="1271016"/>
          </a:xfrm>
          <a:prstGeom prst="hexagon">
            <a:avLst/>
          </a:prstGeom>
          <a:solidFill>
            <a:srgbClr val="40749B"/>
          </a:solidFill>
          <a:ln w="57150" cap="flat" cmpd="sng" algn="ctr">
            <a:solidFill>
              <a:srgbClr val="7EA9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ＭＳ Ｐゴシック" pitchFamily="-128" charset="-128"/>
              </a:rPr>
              <a:t>Vice Chancellor for Research</a:t>
            </a:r>
          </a:p>
        </p:txBody>
      </p:sp>
      <p:sp>
        <p:nvSpPr>
          <p:cNvPr id="31" name="Hexagon 30"/>
          <p:cNvSpPr/>
          <p:nvPr/>
        </p:nvSpPr>
        <p:spPr bwMode="auto">
          <a:xfrm>
            <a:off x="3904692" y="2763826"/>
            <a:ext cx="1758718" cy="1271016"/>
          </a:xfrm>
          <a:prstGeom prst="hexagon">
            <a:avLst/>
          </a:prstGeom>
          <a:solidFill>
            <a:srgbClr val="40749B"/>
          </a:solidFill>
          <a:ln w="57150" cap="flat" cmpd="sng" algn="ctr">
            <a:solidFill>
              <a:srgbClr val="7EA9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ＭＳ Ｐゴシック" pitchFamily="-128" charset="-128"/>
              </a:rPr>
              <a:t>CITES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211008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V="1">
            <a:off x="2073109" y="3236182"/>
            <a:ext cx="0" cy="74066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10242" y="3567093"/>
            <a:ext cx="339729" cy="3531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409212" y="3567093"/>
            <a:ext cx="339729" cy="3531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557450" y="3567093"/>
            <a:ext cx="339729" cy="3531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52784" y="3567093"/>
            <a:ext cx="339729" cy="3531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12973" y="3567093"/>
            <a:ext cx="339729" cy="3531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70203" y="3505709"/>
            <a:ext cx="7078305" cy="1031808"/>
          </a:xfrm>
          <a:prstGeom prst="rightArrow">
            <a:avLst>
              <a:gd name="adj1" fmla="val 63829"/>
              <a:gd name="adj2" fmla="val 5691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4477" y="3803460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2011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5652" y="3803460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2012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2615" y="3803460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2013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6283" y="3803460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2014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0790" y="2862993"/>
            <a:ext cx="2566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Yr of Data Stewardship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7508" y="2668537"/>
            <a:ext cx="322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RDS in Campus Strategic Plan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4743" y="2319620"/>
            <a:ext cx="1688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RDS Proposal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63331" y="2319620"/>
            <a:ext cx="248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ARL eScience Institute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589345" y="2727058"/>
            <a:ext cx="0" cy="91440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89244" y="3062187"/>
            <a:ext cx="0" cy="64008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630706" y="2708231"/>
            <a:ext cx="0" cy="88696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735074" y="3374314"/>
            <a:ext cx="0" cy="26517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58761" y="3020701"/>
            <a:ext cx="2210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RDS Hiring Initiated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Illinois RDS Timeline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239566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501944" y="4061254"/>
            <a:ext cx="0" cy="640080"/>
          </a:xfrm>
          <a:prstGeom prst="line">
            <a:avLst/>
          </a:prstGeom>
          <a:ln w="28575">
            <a:solidFill>
              <a:srgbClr val="203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424273" y="4154630"/>
            <a:ext cx="339729" cy="353199"/>
          </a:xfrm>
          <a:prstGeom prst="ellipse">
            <a:avLst/>
          </a:prstGeom>
          <a:solidFill>
            <a:srgbClr val="203A4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32273" y="4154630"/>
            <a:ext cx="339729" cy="353199"/>
          </a:xfrm>
          <a:prstGeom prst="ellipse">
            <a:avLst/>
          </a:prstGeom>
          <a:solidFill>
            <a:srgbClr val="203A4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16573" y="4154630"/>
            <a:ext cx="339729" cy="353199"/>
          </a:xfrm>
          <a:prstGeom prst="ellipse">
            <a:avLst/>
          </a:prstGeom>
          <a:solidFill>
            <a:srgbClr val="203A4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7974" y="4180030"/>
            <a:ext cx="339729" cy="353199"/>
          </a:xfrm>
          <a:prstGeom prst="ellipse">
            <a:avLst/>
          </a:prstGeom>
          <a:solidFill>
            <a:srgbClr val="203A4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073109" y="3236182"/>
            <a:ext cx="0" cy="74066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10242" y="3567093"/>
            <a:ext cx="339729" cy="3531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09212" y="3567093"/>
            <a:ext cx="339729" cy="3531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57450" y="3567093"/>
            <a:ext cx="339729" cy="3531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52784" y="3567093"/>
            <a:ext cx="339729" cy="3531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12973" y="3567093"/>
            <a:ext cx="339729" cy="3531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Illinois RDS Timeline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170203" y="3505709"/>
            <a:ext cx="7078305" cy="1031808"/>
          </a:xfrm>
          <a:prstGeom prst="rightArrow">
            <a:avLst>
              <a:gd name="adj1" fmla="val 63829"/>
              <a:gd name="adj2" fmla="val 5691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04477" y="3803460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2011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5652" y="3803460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2012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2615" y="3803460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2013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06283" y="3803460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2014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20790" y="2862993"/>
            <a:ext cx="2566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Yr of Data Stewardship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0581" y="5624581"/>
            <a:ext cx="242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eResearch Task Force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07508" y="2668537"/>
            <a:ext cx="322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RDS in Campus Strategic Plan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4743" y="2319620"/>
            <a:ext cx="1688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RDS Proposal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888" y="4789692"/>
            <a:ext cx="2841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Data Services Program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74359" y="4586803"/>
            <a:ext cx="3080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eResearch 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Implementation Committee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589345" y="2727058"/>
            <a:ext cx="0" cy="91440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489244" y="3062187"/>
            <a:ext cx="0" cy="64008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630706" y="2708231"/>
            <a:ext cx="0" cy="88696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735074" y="3374314"/>
            <a:ext cx="0" cy="26517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584201" y="3695651"/>
            <a:ext cx="487274" cy="6649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27838" y="4213654"/>
            <a:ext cx="0" cy="640080"/>
          </a:xfrm>
          <a:prstGeom prst="line">
            <a:avLst/>
          </a:prstGeom>
          <a:ln w="28575">
            <a:solidFill>
              <a:srgbClr val="203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43255" y="5254331"/>
            <a:ext cx="316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Data Management Outreach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599206" y="4469294"/>
            <a:ext cx="0" cy="1188709"/>
          </a:xfrm>
          <a:prstGeom prst="line">
            <a:avLst/>
          </a:prstGeom>
          <a:ln w="28575">
            <a:solidFill>
              <a:srgbClr val="203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104944" y="4378754"/>
            <a:ext cx="0" cy="914400"/>
          </a:xfrm>
          <a:prstGeom prst="line">
            <a:avLst/>
          </a:prstGeom>
          <a:ln w="28575">
            <a:solidFill>
              <a:srgbClr val="203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8761" y="3020701"/>
            <a:ext cx="2210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RDS Hiring Initiated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63331" y="2319620"/>
            <a:ext cx="248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ARL eScience Institute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</p:spTree>
    <p:extLst>
      <p:ext uri="{BB962C8B-B14F-4D97-AF65-F5344CB8AC3E}">
        <p14:creationId xmlns:p14="http://schemas.microsoft.com/office/powerpoint/2010/main" val="207315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12739" y="3362389"/>
            <a:ext cx="3372977" cy="1938992"/>
          </a:xfrm>
          <a:prstGeom prst="roundRect">
            <a:avLst>
              <a:gd name="adj" fmla="val 4541"/>
            </a:avLst>
          </a:prstGeom>
          <a:solidFill>
            <a:schemeClr val="bg2">
              <a:lumMod val="50000"/>
              <a:alpha val="25000"/>
            </a:schemeClr>
          </a:solidFill>
          <a:ln w="444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Top-Down Drivers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1374" y="1899918"/>
            <a:ext cx="8119743" cy="4339980"/>
          </a:xfrm>
        </p:spPr>
        <p:txBody>
          <a:bodyPr>
            <a:normAutofit/>
          </a:bodyPr>
          <a:lstStyle/>
          <a:p>
            <a:r>
              <a:rPr lang="en-US" sz="2800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OSTP:  Increasing </a:t>
            </a:r>
            <a:r>
              <a:rPr lang="en-US" sz="280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 to the Results </a:t>
            </a:r>
            <a:r>
              <a:rPr lang="en-US" sz="2800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Federally </a:t>
            </a:r>
            <a:r>
              <a:rPr lang="en-US" sz="280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Funded Scientific </a:t>
            </a:r>
            <a:r>
              <a:rPr lang="en-US" sz="2800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</a:t>
            </a:r>
            <a:endParaRPr lang="en-US" sz="2800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</a:rPr>
              <a:t>   Key points: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free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public access to research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data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management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planning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itation of datasets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private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sector collaborations 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education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and workforce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development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assessment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of data preservation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needs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development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of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sustainable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solutions 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8141" y="3416819"/>
            <a:ext cx="3468774" cy="1815882"/>
          </a:xfrm>
          <a:prstGeom prst="rect">
            <a:avLst/>
          </a:prstGeom>
          <a:noFill/>
          <a:ln w="38100" cap="rnd">
            <a:noFill/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“requiring researchers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to better account for and manage the digital data resulting from federally funded scientific research”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0" y="6083068"/>
            <a:ext cx="6519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http://www.whitehouse.gov/blog/2013/02/22/expanding-public-access-results-federally-funded-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research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2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6393" r="1086" b="20666"/>
          <a:stretch/>
        </p:blipFill>
        <p:spPr>
          <a:xfrm>
            <a:off x="7206344" y="6230000"/>
            <a:ext cx="1741714" cy="431950"/>
          </a:xfrm>
          <a:prstGeom prst="rect">
            <a:avLst/>
          </a:prstGeom>
          <a:ln w="57150">
            <a:solidFill>
              <a:srgbClr val="E48312"/>
            </a:solidFill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Bottom-Up Drivers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6" descr="Failed Experimen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92" y="1931498"/>
            <a:ext cx="5981505" cy="41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5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10395</TotalTime>
  <Words>924</Words>
  <Application>Microsoft Macintosh PowerPoint</Application>
  <PresentationFormat>On-screen Show (4:3)</PresentationFormat>
  <Paragraphs>173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Illinois  Research Data Service</vt:lpstr>
      <vt:lpstr>Universities:  Diverse By Design</vt:lpstr>
      <vt:lpstr>Universities:  Diverse By Design</vt:lpstr>
      <vt:lpstr>Universities:  Diverse By Design</vt:lpstr>
      <vt:lpstr>Illinois Research Data Service (RDS)</vt:lpstr>
      <vt:lpstr>Illinois RDS Timeline</vt:lpstr>
      <vt:lpstr>Illinois RDS Timeline</vt:lpstr>
      <vt:lpstr>Top-Down Drivers</vt:lpstr>
      <vt:lpstr>Bottom-Up Drivers</vt:lpstr>
      <vt:lpstr>Bottom-Up Drivers</vt:lpstr>
      <vt:lpstr>Current RDS Emphases</vt:lpstr>
      <vt:lpstr>RDS Expertise:  Data Librarians</vt:lpstr>
      <vt:lpstr>RDS Expertise:  Workshops</vt:lpstr>
      <vt:lpstr>RDS Tools:  Data Mgmt Planning</vt:lpstr>
      <vt:lpstr>RDS Tools:  Data Mgmt Planning</vt:lpstr>
      <vt:lpstr>RDS Tools: Workflows </vt:lpstr>
      <vt:lpstr>RDS Tools:  Minting DataCite DOIs</vt:lpstr>
      <vt:lpstr>RDS Tools:  Minting DataCite DOIs</vt:lpstr>
      <vt:lpstr>RDS Tools:  Minting DataCite DOIs</vt:lpstr>
      <vt:lpstr>RDS Infrastructure: Active Storage</vt:lpstr>
      <vt:lpstr>RDS Infrastructure: Data Deposit</vt:lpstr>
      <vt:lpstr>Data Collection Management</vt:lpstr>
      <vt:lpstr>Data Preservation</vt:lpstr>
      <vt:lpstr>Data Appraisal</vt:lpstr>
      <vt:lpstr>Takeaways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Programs: Getting to Concrete Results</dc:title>
  <dc:creator>Imker, Heidi J</dc:creator>
  <cp:lastModifiedBy>Nic Weber</cp:lastModifiedBy>
  <cp:revision>88</cp:revision>
  <cp:lastPrinted>2014-10-06T22:03:45Z</cp:lastPrinted>
  <dcterms:created xsi:type="dcterms:W3CDTF">2014-10-02T18:15:55Z</dcterms:created>
  <dcterms:modified xsi:type="dcterms:W3CDTF">2014-12-09T22:41:00Z</dcterms:modified>
</cp:coreProperties>
</file>