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7" r:id="rId12"/>
    <p:sldId id="286" r:id="rId13"/>
    <p:sldId id="266" r:id="rId14"/>
    <p:sldId id="268" r:id="rId15"/>
    <p:sldId id="269" r:id="rId16"/>
    <p:sldId id="270" r:id="rId17"/>
    <p:sldId id="287" r:id="rId18"/>
    <p:sldId id="285" r:id="rId19"/>
    <p:sldId id="271" r:id="rId20"/>
    <p:sldId id="282" r:id="rId21"/>
    <p:sldId id="283" r:id="rId22"/>
    <p:sldId id="284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01AD7-5359-914E-BFE3-5454938AEF16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326B-FBB1-FA4E-9C02-8753E795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helpful if there is simply information to convey</a:t>
            </a:r>
            <a:r>
              <a:rPr lang="en-US" baseline="0" dirty="0" smtClean="0"/>
              <a:t> to an administrator, or someone unfamiliar with the lifecycle of data management…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bit more detail… </a:t>
            </a:r>
            <a:r>
              <a:rPr lang="en-US" baseline="0" dirty="0" smtClean="0"/>
              <a:t>but also a lot more difficult to parse out… this looks complicated, but we can’t really act on this information…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imagine that this was all that was left from the person whom was previously in your job… how would you make sense of this?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Mix of approaches from information systems engineers, and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session is going to focus on these</a:t>
            </a:r>
            <a:r>
              <a:rPr lang="en-US" baseline="0" dirty="0" smtClean="0"/>
              <a:t> three activities in systems analysis and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used in conjunction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are tradeoff between time, money and </a:t>
            </a:r>
            <a:r>
              <a:rPr lang="en-US" baseline="0" dirty="0" err="1" smtClean="0"/>
              <a:t>throughness</a:t>
            </a:r>
            <a:r>
              <a:rPr lang="en-US" baseline="0" dirty="0" smtClean="0"/>
              <a:t>…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coordinate,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dificult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 up into groups of three. Select a case. Read through</a:t>
            </a:r>
            <a:r>
              <a:rPr lang="en-US" baseline="0" dirty="0" smtClean="0"/>
              <a:t> the scenario. Think about how this information was elicited…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</a:t>
            </a:r>
            <a:r>
              <a:rPr lang="en-US" baseline="0" dirty="0" smtClean="0"/>
              <a:t> activity diagram does not strictly adhere to BPMN/UML notation – mostly because we found the notation unnecessarily formal for our purposes.  Also note that these represent 3 separate diagrams linked together, and are not representing swim 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DCWorkshop/HongKongCurationWorkshop/blob/master/Day_3/Lab/necdmc_researchcase_characterizing.docx?raw=true" TargetMode="External"/><Relationship Id="rId4" Type="http://schemas.openxmlformats.org/officeDocument/2006/relationships/hyperlink" Target="https://github.com/HKDCWorkshop/HongKongCurationWorkshop/blob/master/Day_3/Lab/necdmc_researchcase_grasslandbirds.docx?raw=true" TargetMode="External"/><Relationship Id="rId5" Type="http://schemas.openxmlformats.org/officeDocument/2006/relationships/hyperlink" Target="https://github.com/HKDCWorkshop/HongKongCurationWorkshop/blob/master/Day_3/Lab/necdmc_researchcase_improving.docx?raw=tr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KDCWorkshop/HongKongCurationWorkshop/raw/master/Day_3/Lab/DCSI_UseCaseSpecification.doc?raw=tru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liff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Analysis for Data Curation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8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47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 engineering is a tradeoff between: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ormal and rigorous</a:t>
            </a:r>
          </a:p>
          <a:p>
            <a:pPr lvl="2"/>
            <a:r>
              <a:rPr lang="en-US" dirty="0" smtClean="0"/>
              <a:t>UML diagrams that map onto specific database structures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Informal and opportunistic</a:t>
            </a:r>
          </a:p>
          <a:p>
            <a:pPr lvl="2"/>
            <a:r>
              <a:rPr lang="en-US" dirty="0" smtClean="0"/>
              <a:t>Activity diagrams that model processes at high levels</a:t>
            </a:r>
          </a:p>
        </p:txBody>
      </p:sp>
    </p:spTree>
    <p:extLst>
      <p:ext uri="{BB962C8B-B14F-4D97-AF65-F5344CB8AC3E}">
        <p14:creationId xmlns:p14="http://schemas.microsoft.com/office/powerpoint/2010/main" val="307676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engineering (gathering)</a:t>
            </a:r>
          </a:p>
          <a:p>
            <a:r>
              <a:rPr lang="en-US" dirty="0" smtClean="0"/>
              <a:t>Use Case Modeling</a:t>
            </a:r>
          </a:p>
          <a:p>
            <a:r>
              <a:rPr lang="en-US" dirty="0" smtClean="0"/>
              <a:t>Activity Diagramming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Dictionary + Metadata Development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Prototyping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Designing and Developing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(Formative vs. Summative)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8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6310"/>
            <a:ext cx="8229600" cy="1143000"/>
          </a:xfrm>
        </p:spPr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</a:p>
          <a:p>
            <a:r>
              <a:rPr lang="en-US" dirty="0" smtClean="0"/>
              <a:t>Questionnaires (Surveys)</a:t>
            </a:r>
          </a:p>
          <a:p>
            <a:r>
              <a:rPr lang="en-US" dirty="0" smtClean="0"/>
              <a:t>Ethnography / Observation</a:t>
            </a:r>
          </a:p>
          <a:p>
            <a:r>
              <a:rPr lang="en-US" dirty="0" smtClean="0"/>
              <a:t>Thorough literature review</a:t>
            </a:r>
          </a:p>
          <a:p>
            <a:r>
              <a:rPr lang="en-US" dirty="0"/>
              <a:t>Joint Application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and Interaction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open ended questions early</a:t>
            </a:r>
          </a:p>
          <a:p>
            <a:r>
              <a:rPr lang="en-US" dirty="0" smtClean="0"/>
              <a:t>Avoid generic comparisons</a:t>
            </a:r>
          </a:p>
          <a:p>
            <a:pPr lvl="1"/>
            <a:r>
              <a:rPr lang="en-US" dirty="0" smtClean="0"/>
              <a:t>Q “What kind of system do you want?”</a:t>
            </a:r>
          </a:p>
          <a:p>
            <a:pPr lvl="1"/>
            <a:r>
              <a:rPr lang="en-US" dirty="0" smtClean="0"/>
              <a:t>A “Search capabilities of Google, Social networking of </a:t>
            </a:r>
            <a:r>
              <a:rPr lang="en-US" dirty="0"/>
              <a:t>F</a:t>
            </a:r>
            <a:r>
              <a:rPr lang="en-US" dirty="0" smtClean="0"/>
              <a:t>acebook”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process</a:t>
            </a:r>
          </a:p>
          <a:p>
            <a:pPr lvl="1"/>
            <a:r>
              <a:rPr lang="en-US" dirty="0" smtClean="0"/>
              <a:t>Requires </a:t>
            </a:r>
          </a:p>
          <a:p>
            <a:pPr lvl="2"/>
            <a:r>
              <a:rPr lang="en-US" dirty="0" smtClean="0"/>
              <a:t>champion of project</a:t>
            </a:r>
          </a:p>
          <a:p>
            <a:pPr lvl="2"/>
            <a:r>
              <a:rPr lang="en-US" dirty="0" smtClean="0"/>
              <a:t>At least 3 potential users of system</a:t>
            </a:r>
          </a:p>
          <a:p>
            <a:pPr lvl="2"/>
            <a:r>
              <a:rPr lang="en-US" dirty="0" smtClean="0"/>
              <a:t>Developers who will implement system (limited interaction)</a:t>
            </a:r>
          </a:p>
          <a:p>
            <a:pPr lvl="2"/>
            <a:r>
              <a:rPr lang="en-US" dirty="0" smtClean="0"/>
              <a:t>Analyst</a:t>
            </a:r>
          </a:p>
          <a:p>
            <a:pPr lvl="2"/>
            <a:r>
              <a:rPr lang="en-US" dirty="0" smtClean="0"/>
              <a:t>External Observer (lab manager)</a:t>
            </a:r>
          </a:p>
          <a:p>
            <a:pPr lvl="2"/>
            <a:r>
              <a:rPr lang="en-US" dirty="0" smtClean="0"/>
              <a:t>Note-taker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produce </a:t>
            </a:r>
          </a:p>
          <a:p>
            <a:pPr lvl="1"/>
            <a:r>
              <a:rPr lang="en-US" dirty="0" smtClean="0"/>
              <a:t>a range of needs and desires</a:t>
            </a:r>
          </a:p>
          <a:p>
            <a:pPr lvl="1"/>
            <a:r>
              <a:rPr lang="en-US" dirty="0" smtClean="0"/>
              <a:t>Potential solutions</a:t>
            </a:r>
          </a:p>
          <a:p>
            <a:pPr lvl="1"/>
            <a:r>
              <a:rPr lang="en-US" dirty="0" smtClean="0"/>
              <a:t>Time frame for achieving these solutions</a:t>
            </a:r>
          </a:p>
          <a:p>
            <a:pPr lvl="1"/>
            <a:r>
              <a:rPr lang="en-US" dirty="0" smtClean="0"/>
              <a:t>A generic cost / benefit ratio for solution</a:t>
            </a:r>
          </a:p>
          <a:p>
            <a:pPr lvl="1"/>
            <a:r>
              <a:rPr lang="en-US" dirty="0" smtClean="0"/>
              <a:t>Scheme for evaluation (define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935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Three example cases: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Engineering</a:t>
            </a:r>
            <a:r>
              <a:rPr lang="en-US" dirty="0"/>
              <a:t>: </a:t>
            </a:r>
            <a:r>
              <a:rPr lang="en-US" sz="1300" dirty="0">
                <a:hlinkClick r:id="rId3"/>
              </a:rPr>
              <a:t>https://github.com/HKDCWorkshop/HongKongCurationWorkshop</a:t>
            </a:r>
            <a:r>
              <a:rPr lang="en-US" sz="1300" dirty="0" smtClean="0">
                <a:hlinkClick r:id="rId3"/>
              </a:rPr>
              <a:t>/raw/</a:t>
            </a:r>
            <a:r>
              <a:rPr lang="en-US" sz="1300" dirty="0">
                <a:hlinkClick r:id="rId3"/>
              </a:rPr>
              <a:t>master/Day_3/Lab/necdmc_researchcase_characterizing.docx?raw=</a:t>
            </a:r>
            <a:r>
              <a:rPr lang="en-US" sz="1300" dirty="0" smtClean="0">
                <a:hlinkClick r:id="rId3"/>
              </a:rPr>
              <a:t>true</a:t>
            </a:r>
            <a:r>
              <a:rPr lang="en-US" sz="13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Wetlands preservation (ecology</a:t>
            </a:r>
            <a:r>
              <a:rPr lang="en-US" dirty="0"/>
              <a:t>) : </a:t>
            </a:r>
            <a:r>
              <a:rPr lang="en-US" sz="1300" dirty="0">
                <a:hlinkClick r:id="rId4"/>
              </a:rPr>
              <a:t>https://github.com/HKDCWorkshop/HongKongCurationWorkshop</a:t>
            </a:r>
            <a:r>
              <a:rPr lang="en-US" sz="1300" dirty="0" smtClean="0">
                <a:hlinkClick r:id="rId4"/>
              </a:rPr>
              <a:t>/raw/</a:t>
            </a:r>
            <a:r>
              <a:rPr lang="en-US" sz="1300" dirty="0">
                <a:hlinkClick r:id="rId4"/>
              </a:rPr>
              <a:t>master/Day_3/Lab/necdmc_researchcase_grasslandbirds.docx?raw=</a:t>
            </a:r>
            <a:r>
              <a:rPr lang="en-US" sz="1300" dirty="0" smtClean="0">
                <a:hlinkClick r:id="rId4"/>
              </a:rPr>
              <a:t>true</a:t>
            </a:r>
            <a:r>
              <a:rPr lang="en-US" sz="13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Qualitative (</a:t>
            </a:r>
            <a:r>
              <a:rPr lang="en-US" dirty="0"/>
              <a:t>public health) : </a:t>
            </a:r>
            <a:r>
              <a:rPr lang="en-US" sz="1200" dirty="0">
                <a:hlinkClick r:id="rId5"/>
              </a:rPr>
              <a:t>https://github.com/HKDCWorkshop/HongKongCurationWorkshop</a:t>
            </a:r>
            <a:r>
              <a:rPr lang="en-US" sz="1200" dirty="0" smtClean="0">
                <a:hlinkClick r:id="rId5"/>
              </a:rPr>
              <a:t>/raw/</a:t>
            </a:r>
            <a:r>
              <a:rPr lang="en-US" sz="1200" dirty="0">
                <a:hlinkClick r:id="rId5"/>
              </a:rPr>
              <a:t>master/Day_3/Lab/necdmc_researchcase_improving.docx?raw=</a:t>
            </a:r>
            <a:r>
              <a:rPr lang="en-US" sz="1200" dirty="0" smtClean="0">
                <a:hlinkClick r:id="rId5"/>
              </a:rPr>
              <a:t>true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345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5" y="2268830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4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: 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79"/>
            <a:ext cx="8229600" cy="4286284"/>
          </a:xfrm>
        </p:spPr>
        <p:txBody>
          <a:bodyPr numCol="2"/>
          <a:lstStyle/>
          <a:p>
            <a:pPr lvl="1"/>
            <a:r>
              <a:rPr lang="en-US" dirty="0" smtClean="0"/>
              <a:t>Use case name</a:t>
            </a:r>
          </a:p>
          <a:p>
            <a:pPr lvl="2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Flow of events</a:t>
            </a:r>
          </a:p>
          <a:p>
            <a:pPr lvl="2"/>
            <a:r>
              <a:rPr lang="en-US" dirty="0" smtClean="0"/>
              <a:t>Basic</a:t>
            </a:r>
          </a:p>
          <a:p>
            <a:pPr lvl="2"/>
            <a:r>
              <a:rPr lang="en-US" dirty="0" smtClean="0"/>
              <a:t>Alternative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Special Requirements</a:t>
            </a:r>
          </a:p>
          <a:p>
            <a:pPr lvl="1"/>
            <a:r>
              <a:rPr lang="en-US" dirty="0" smtClean="0"/>
              <a:t>Pre Conditions</a:t>
            </a:r>
          </a:p>
          <a:p>
            <a:pPr lvl="1"/>
            <a:r>
              <a:rPr lang="en-US" dirty="0" smtClean="0"/>
              <a:t>Post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and Motivation for this lab</a:t>
            </a:r>
          </a:p>
          <a:p>
            <a:pPr lvl="1"/>
            <a:r>
              <a:rPr lang="en-US" dirty="0" smtClean="0"/>
              <a:t>Integration with Case Study</a:t>
            </a:r>
          </a:p>
          <a:p>
            <a:pPr lvl="1"/>
            <a:r>
              <a:rPr lang="en-US" dirty="0" smtClean="0"/>
              <a:t>Base on real data curation scenarios</a:t>
            </a:r>
          </a:p>
          <a:p>
            <a:r>
              <a:rPr lang="en-US" dirty="0" smtClean="0"/>
              <a:t>Requirements gathering</a:t>
            </a:r>
          </a:p>
          <a:p>
            <a:r>
              <a:rPr lang="en-US" dirty="0" smtClean="0"/>
              <a:t>Use case developments</a:t>
            </a:r>
          </a:p>
          <a:p>
            <a:r>
              <a:rPr lang="en-US" dirty="0" smtClean="0"/>
              <a:t>Activity diagramming</a:t>
            </a:r>
          </a:p>
        </p:txBody>
      </p:sp>
    </p:spTree>
    <p:extLst>
      <p:ext uri="{BB962C8B-B14F-4D97-AF65-F5344CB8AC3E}">
        <p14:creationId xmlns:p14="http://schemas.microsoft.com/office/powerpoint/2010/main" val="397816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https://github.com/HKDCWorkshop/HongKongCurationWorkshop/raw/master/Day_3/Lab/DCSI_UseCaseSpecification.doc?raw=</a:t>
            </a:r>
            <a:r>
              <a:rPr lang="en-US" dirty="0" smtClean="0">
                <a:hlinkClick r:id="rId2"/>
              </a:rPr>
              <a:t>true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 of three… read through the entire template.</a:t>
            </a:r>
          </a:p>
          <a:p>
            <a:r>
              <a:rPr lang="en-US" dirty="0" smtClean="0"/>
              <a:t>Create a use case name.</a:t>
            </a:r>
          </a:p>
          <a:p>
            <a:r>
              <a:rPr lang="en-US" dirty="0" smtClean="0"/>
              <a:t>Create a brief description of the problem.</a:t>
            </a:r>
          </a:p>
          <a:p>
            <a:r>
              <a:rPr lang="en-US" dirty="0" smtClean="0"/>
              <a:t>Create a create a BASIC flow.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1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0623"/>
            <a:ext cx="8229600" cy="1143000"/>
          </a:xfrm>
        </p:spPr>
        <p:txBody>
          <a:bodyPr/>
          <a:lstStyle/>
          <a:p>
            <a:r>
              <a:rPr lang="en-US" dirty="0" smtClean="0"/>
              <a:t>Activity Diagramming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0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Business Process</a:t>
            </a:r>
            <a:r>
              <a:rPr lang="en-US" dirty="0" smtClean="0"/>
              <a:t>: a collection of related, structured activities that produce a specific service or product</a:t>
            </a:r>
          </a:p>
          <a:p>
            <a:r>
              <a:rPr lang="en-US" b="1" dirty="0" smtClean="0"/>
              <a:t>Process modeling: </a:t>
            </a:r>
            <a:r>
              <a:rPr lang="en-US" dirty="0" smtClean="0"/>
              <a:t>the activity of representing the processes of an enterprise so they might be analyzed or improved</a:t>
            </a:r>
          </a:p>
          <a:p>
            <a:r>
              <a:rPr lang="en-US" b="1" dirty="0" smtClean="0"/>
              <a:t>Activity diagram</a:t>
            </a:r>
            <a:r>
              <a:rPr lang="en-US" dirty="0" smtClean="0"/>
              <a:t>: graphical representation of </a:t>
            </a:r>
            <a:r>
              <a:rPr lang="en-US" dirty="0"/>
              <a:t>activities </a:t>
            </a:r>
            <a:r>
              <a:rPr lang="en-US" dirty="0" smtClean="0"/>
              <a:t>and decisions in </a:t>
            </a:r>
            <a:r>
              <a:rPr lang="en-US" dirty="0"/>
              <a:t>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49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UML</a:t>
            </a:r>
            <a:r>
              <a:rPr lang="en-US" dirty="0"/>
              <a:t>: Unified Modeling Language, industry standard for modeling object-oriented systems. </a:t>
            </a:r>
          </a:p>
          <a:p>
            <a:r>
              <a:rPr lang="en-US" b="1" dirty="0" smtClean="0"/>
              <a:t>BPMN</a:t>
            </a:r>
            <a:r>
              <a:rPr lang="en-US" dirty="0" smtClean="0"/>
              <a:t>: Business Process Model Notation, a graphical representation of business processes for an activity diagram.</a:t>
            </a:r>
          </a:p>
          <a:p>
            <a:pPr lvl="1"/>
            <a:r>
              <a:rPr lang="en-US" dirty="0" smtClean="0"/>
              <a:t>Similar to, but simpler than, UML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**Though both of these have formalized standards, there are many variations on both**</a:t>
            </a:r>
          </a:p>
        </p:txBody>
      </p:sp>
    </p:spTree>
    <p:extLst>
      <p:ext uri="{BB962C8B-B14F-4D97-AF65-F5344CB8AC3E}">
        <p14:creationId xmlns:p14="http://schemas.microsoft.com/office/powerpoint/2010/main" val="144506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meanings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Rectangle (sometimes w/round edges): process</a:t>
            </a:r>
            <a:endParaRPr lang="en-US" dirty="0"/>
          </a:p>
          <a:p>
            <a:r>
              <a:rPr lang="en-US" dirty="0" smtClean="0"/>
              <a:t>Diamond</a:t>
            </a:r>
            <a:r>
              <a:rPr lang="en-US" dirty="0"/>
              <a:t>: decision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Arrows: connect sequential activities</a:t>
            </a:r>
          </a:p>
          <a:p>
            <a:r>
              <a:rPr lang="en-US" dirty="0" smtClean="0"/>
              <a:t>Long, flat rectangle: Fork</a:t>
            </a:r>
          </a:p>
          <a:p>
            <a:r>
              <a:rPr lang="en-US" dirty="0" smtClean="0"/>
              <a:t>Filled</a:t>
            </a:r>
            <a:r>
              <a:rPr lang="en-US" dirty="0"/>
              <a:t>-in </a:t>
            </a:r>
            <a:r>
              <a:rPr lang="en-US" dirty="0" smtClean="0"/>
              <a:t>circle: Start</a:t>
            </a:r>
            <a:endParaRPr lang="en-US" dirty="0"/>
          </a:p>
          <a:p>
            <a:r>
              <a:rPr lang="en-US" dirty="0" smtClean="0"/>
              <a:t>Black </a:t>
            </a:r>
            <a:r>
              <a:rPr lang="en-US" dirty="0"/>
              <a:t>circle surrounded by a white </a:t>
            </a:r>
            <a:r>
              <a:rPr lang="en-US" dirty="0" smtClean="0"/>
              <a:t>circle: End</a:t>
            </a:r>
          </a:p>
          <a:p>
            <a:r>
              <a:rPr lang="en-US" dirty="0" err="1" smtClean="0"/>
              <a:t>Swimlanes</a:t>
            </a:r>
            <a:r>
              <a:rPr lang="en-US" dirty="0" smtClean="0"/>
              <a:t>: Assign responsibilities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tivity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36" y="134338"/>
            <a:ext cx="5247934" cy="56257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1906" y="4484363"/>
            <a:ext cx="146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Kendall &amp; Kendall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4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mpFlowchart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1" y="1081596"/>
            <a:ext cx="2794000" cy="3810000"/>
          </a:xfrm>
          <a:prstGeom prst="rect">
            <a:avLst/>
          </a:prstGeom>
        </p:spPr>
      </p:pic>
      <p:pic>
        <p:nvPicPr>
          <p:cNvPr id="3" name="Picture 2" descr="640px-Flowchart-templ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73" y="91633"/>
            <a:ext cx="5326846" cy="6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elements-Flow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090"/>
            <a:ext cx="9144000" cy="4244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2449" y="377004"/>
            <a:ext cx="710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More complex diagrams are possible, but out of scope for this lab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005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Activity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asking what happens first, what happens second, and so on </a:t>
            </a:r>
          </a:p>
          <a:p>
            <a:r>
              <a:rPr lang="en-US" dirty="0"/>
              <a:t>Must determine what activities are done in sequence or in parallel </a:t>
            </a:r>
          </a:p>
          <a:p>
            <a:r>
              <a:rPr lang="en-US" dirty="0"/>
              <a:t>The sequence of activities can be determined from physical data flow diagrams. </a:t>
            </a:r>
          </a:p>
          <a:p>
            <a:r>
              <a:rPr lang="en-US" dirty="0"/>
              <a:t>Can be created by examining all the scenarios for a use case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analysis and design</a:t>
            </a:r>
          </a:p>
          <a:p>
            <a:pPr lvl="1"/>
            <a:r>
              <a:rPr lang="en-US" dirty="0" smtClean="0"/>
              <a:t>Part of data curation skill-set</a:t>
            </a:r>
          </a:p>
          <a:p>
            <a:pPr lvl="1"/>
            <a:r>
              <a:rPr lang="en-US" dirty="0" smtClean="0"/>
              <a:t>Library and Archives active in research processes</a:t>
            </a:r>
          </a:p>
          <a:p>
            <a:pPr lvl="1"/>
            <a:r>
              <a:rPr lang="en-US" dirty="0" smtClean="0"/>
              <a:t>Points of important intervention for curation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9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flow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377"/>
            <a:ext cx="9144000" cy="42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9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create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helps to understand the activities of a use case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flow of control is complex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need to model workflow </a:t>
            </a:r>
          </a:p>
          <a:p>
            <a:r>
              <a:rPr lang="en-US" dirty="0" smtClean="0"/>
              <a:t>When </a:t>
            </a:r>
            <a:r>
              <a:rPr lang="en-US" dirty="0"/>
              <a:t>all scenarios for a use case need to be shown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93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Look back at your use case template. </a:t>
            </a:r>
          </a:p>
          <a:p>
            <a:r>
              <a:rPr lang="en-US" dirty="0" smtClean="0"/>
              <a:t>Create an activity diagram for your basic flow</a:t>
            </a:r>
          </a:p>
          <a:p>
            <a:pPr lvl="1"/>
            <a:r>
              <a:rPr lang="en-US" dirty="0" smtClean="0"/>
              <a:t>What additional information would you need to gather to complete this activity? </a:t>
            </a:r>
          </a:p>
          <a:p>
            <a:pPr lvl="1"/>
            <a:r>
              <a:rPr lang="en-US" dirty="0" smtClean="0"/>
              <a:t>What other kinds of activities would be important to model?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dirty="0" smtClean="0"/>
              <a:t>Pen and Paper</a:t>
            </a:r>
          </a:p>
          <a:p>
            <a:pPr lvl="1"/>
            <a:r>
              <a:rPr lang="en-US" dirty="0" smtClean="0"/>
              <a:t>Power-point</a:t>
            </a:r>
          </a:p>
          <a:p>
            <a:pPr lvl="1"/>
            <a:r>
              <a:rPr lang="en-US" dirty="0" err="1" smtClean="0"/>
              <a:t>Gliphy</a:t>
            </a:r>
            <a:r>
              <a:rPr lang="en-US" dirty="0" smtClean="0"/>
              <a:t> (</a:t>
            </a:r>
            <a:r>
              <a:rPr lang="en-US" dirty="0"/>
              <a:t>online editor): </a:t>
            </a:r>
            <a:r>
              <a:rPr lang="en-US" dirty="0">
                <a:hlinkClick r:id="rId2"/>
              </a:rPr>
              <a:t>https://www.gliffy.com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 new repository system</a:t>
            </a:r>
          </a:p>
          <a:p>
            <a:r>
              <a:rPr lang="en-US" dirty="0" smtClean="0"/>
              <a:t>Appraising existing system used in campus laboratory</a:t>
            </a:r>
          </a:p>
          <a:p>
            <a:r>
              <a:rPr lang="en-US" dirty="0" smtClean="0"/>
              <a:t>Consulting on design of new system for campus unit</a:t>
            </a:r>
          </a:p>
          <a:p>
            <a:r>
              <a:rPr lang="en-US" b="1" dirty="0" smtClean="0"/>
              <a:t>PRICING </a:t>
            </a:r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1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20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can be a science…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But, the golden rule applies: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Form meets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9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Workflow</a:t>
            </a:r>
            <a:endParaRPr lang="en-US" dirty="0"/>
          </a:p>
        </p:txBody>
      </p:sp>
      <p:pic>
        <p:nvPicPr>
          <p:cNvPr id="4" name="Picture 3" descr="Screen Shot 2015-02-08 at 4.2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" y="2505994"/>
            <a:ext cx="8505383" cy="1492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241" y="5350845"/>
            <a:ext cx="45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c/o </a:t>
            </a:r>
            <a:r>
              <a:rPr lang="en-US" dirty="0" err="1" smtClean="0"/>
              <a:t>SageCite</a:t>
            </a:r>
            <a:r>
              <a:rPr lang="en-US" dirty="0"/>
              <a:t>: http://</a:t>
            </a:r>
            <a:r>
              <a:rPr lang="en-US" dirty="0" err="1"/>
              <a:t>blogs.ukoln.ac.uk</a:t>
            </a:r>
            <a:r>
              <a:rPr lang="en-US" dirty="0"/>
              <a:t>/</a:t>
            </a:r>
            <a:r>
              <a:rPr lang="en-US" dirty="0" err="1"/>
              <a:t>sagecite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2247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08 at 4.2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" y="0"/>
            <a:ext cx="7934552" cy="56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7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data curation we </a:t>
            </a:r>
            <a:r>
              <a:rPr lang="en-US" dirty="0" smtClean="0"/>
              <a:t>want to be able to </a:t>
            </a:r>
            <a:r>
              <a:rPr lang="en-US" dirty="0" smtClean="0"/>
              <a:t>create: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Usable</a:t>
            </a:r>
            <a:r>
              <a:rPr lang="en-US" dirty="0" smtClean="0"/>
              <a:t> and</a:t>
            </a:r>
            <a:r>
              <a:rPr lang="en-US" dirty="0" smtClean="0"/>
              <a:t> </a:t>
            </a:r>
            <a:r>
              <a:rPr lang="en-US" dirty="0" smtClean="0"/>
              <a:t>reliable workflows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to </a:t>
            </a:r>
            <a:r>
              <a:rPr lang="en-US" dirty="0" smtClean="0"/>
              <a:t>document things such that our colleagues in another institution, department or college can understand them *immediately*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And reuse them indefinitely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6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Systems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8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engineering (gathering)</a:t>
            </a:r>
          </a:p>
          <a:p>
            <a:r>
              <a:rPr lang="en-US" dirty="0" smtClean="0"/>
              <a:t>Use Case Modeling</a:t>
            </a:r>
          </a:p>
          <a:p>
            <a:r>
              <a:rPr lang="en-US" dirty="0" smtClean="0"/>
              <a:t>Activity Diagramming </a:t>
            </a:r>
          </a:p>
          <a:p>
            <a:r>
              <a:rPr lang="en-US" dirty="0" smtClean="0"/>
              <a:t>Data Dictionary + Metadata Development</a:t>
            </a:r>
          </a:p>
          <a:p>
            <a:r>
              <a:rPr lang="en-US" dirty="0" smtClean="0"/>
              <a:t>Prototyping System</a:t>
            </a:r>
          </a:p>
          <a:p>
            <a:r>
              <a:rPr lang="en-US" dirty="0" smtClean="0"/>
              <a:t>Designing and Developing System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 (Formative vs. Summative)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25221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114</TotalTime>
  <Words>1045</Words>
  <Application>Microsoft Macintosh PowerPoint</Application>
  <PresentationFormat>On-screen Show (4:3)</PresentationFormat>
  <Paragraphs>166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DCWS_PPT_Theme</vt:lpstr>
      <vt:lpstr>Systems Analysis for Data Curation  </vt:lpstr>
      <vt:lpstr>Agenda</vt:lpstr>
      <vt:lpstr>Motivation</vt:lpstr>
      <vt:lpstr>Potential Activities</vt:lpstr>
      <vt:lpstr>This can be a science…  But, the golden rule applies:  Form meets function</vt:lpstr>
      <vt:lpstr>Informal Workflow</vt:lpstr>
      <vt:lpstr>PowerPoint Presentation</vt:lpstr>
      <vt:lpstr>PowerPoint Presentation</vt:lpstr>
      <vt:lpstr>Formal Systems Analysis</vt:lpstr>
      <vt:lpstr>PowerPoint Presentation</vt:lpstr>
      <vt:lpstr>Formal Systems Analysis</vt:lpstr>
      <vt:lpstr>Requirements Gathering</vt:lpstr>
      <vt:lpstr>Requirements Gathering</vt:lpstr>
      <vt:lpstr>Interview and Interaction Strategies</vt:lpstr>
      <vt:lpstr>JAD</vt:lpstr>
      <vt:lpstr>Requirements Gathering</vt:lpstr>
      <vt:lpstr>Requirements Gathering</vt:lpstr>
      <vt:lpstr>Use Cases</vt:lpstr>
      <vt:lpstr>Use Case : Basic Elements</vt:lpstr>
      <vt:lpstr>Use Case Template</vt:lpstr>
      <vt:lpstr>Use Case Template</vt:lpstr>
      <vt:lpstr>Activity Diagramming</vt:lpstr>
      <vt:lpstr>Definitions</vt:lpstr>
      <vt:lpstr>Definitions</vt:lpstr>
      <vt:lpstr>Symbol meanings</vt:lpstr>
      <vt:lpstr>PowerPoint Presentation</vt:lpstr>
      <vt:lpstr>PowerPoint Presentation</vt:lpstr>
      <vt:lpstr>PowerPoint Presentation</vt:lpstr>
      <vt:lpstr>Creating Activity Diagrams</vt:lpstr>
      <vt:lpstr>PowerPoint Presentation</vt:lpstr>
      <vt:lpstr>When to create an activity diagram</vt:lpstr>
      <vt:lpstr>Create an activity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</dc:title>
  <dc:creator>Nic Weber</dc:creator>
  <cp:lastModifiedBy>Nic Weber</cp:lastModifiedBy>
  <cp:revision>9</cp:revision>
  <dcterms:created xsi:type="dcterms:W3CDTF">2015-02-08T22:31:25Z</dcterms:created>
  <dcterms:modified xsi:type="dcterms:W3CDTF">2015-02-15T22:15:59Z</dcterms:modified>
</cp:coreProperties>
</file>