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9" r:id="rId2"/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3" r:id="rId18"/>
    <p:sldId id="28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09" autoAdjust="0"/>
  </p:normalViewPr>
  <p:slideViewPr>
    <p:cSldViewPr snapToGrid="0" snapToObjects="1">
      <p:cViewPr varScale="1">
        <p:scale>
          <a:sx n="50" d="100"/>
          <a:sy n="50" d="100"/>
        </p:scale>
        <p:origin x="-2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here at UIUC</a:t>
            </a:r>
            <a:r>
              <a:rPr lang="en-US" baseline="0" dirty="0" smtClean="0"/>
              <a:t> and Purdue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 was to create generalizable worksheets and interview techniques for libraries, cultural heritage </a:t>
            </a:r>
            <a:r>
              <a:rPr lang="en-US" baseline="0" dirty="0" err="1" smtClean="0"/>
              <a:t>instituions</a:t>
            </a:r>
            <a:r>
              <a:rPr lang="en-US" baseline="0" dirty="0" smtClean="0"/>
              <a:t> and non-profits to go out to data producers and better understand preserving their data in a repository environment.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vision, really was to that whomever conducted one of these interviews would then be able to take the answers from their subject, and create a profile for that discipline, or laboratory….and then submit that report to a centralized location where other curators can access and read the findings of the interview.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still somewhat young, but very very </a:t>
            </a:r>
            <a:r>
              <a:rPr lang="en-US" baseline="0" dirty="0" err="1" smtClean="0"/>
              <a:t>promissing</a:t>
            </a:r>
            <a:r>
              <a:rPr lang="en-US" baseline="0" dirty="0" smtClean="0"/>
              <a:t>. And it’s such low hanging fruit for curators – I think we’ll see in the next few years the repository where these are submitted really take off.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toolkit itself provides 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A6-B08E-1F47-A0F5-47F3D2D5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have you begin Module 1 of the worksheet,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you please provide me with a brief overview of the research project associated with the data that we will be discussing in this interview?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EBCD9-8B85-9F48-8957-AA05FC222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curation profile</a:t>
            </a:r>
            <a:r>
              <a:rPr lang="en-US" baseline="0" dirty="0" smtClean="0"/>
              <a:t> – the end product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 is usually about a dataset, or a laboratory with a number of datasets that an IR manager or campus</a:t>
            </a:r>
            <a:r>
              <a:rPr lang="en-US" baseline="0" dirty="0" smtClean="0"/>
              <a:t> library, or </a:t>
            </a:r>
            <a:r>
              <a:rPr lang="en-US" baseline="0" dirty="0" err="1" smtClean="0"/>
              <a:t>instistion</a:t>
            </a:r>
            <a:r>
              <a:rPr lang="en-US" baseline="0" dirty="0" smtClean="0"/>
              <a:t> might want to preserve in some way.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 of the search is about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kinds and stages is laid out, I think, quite nicely in the user manual – it specifies a generic vocabulary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intellectual property issues are interesting, because they’re so rarely used.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52EDD-C9BC-45FC-ABA2-5FADB0F755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3976-A15B-0A43-971F-C1ADE5221A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Curation Profile Toolkits &amp; the DMP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Worksheet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at beginning of the interview process</a:t>
            </a:r>
          </a:p>
          <a:p>
            <a:r>
              <a:rPr lang="en-US" dirty="0" smtClean="0"/>
              <a:t>Filled out by participant </a:t>
            </a:r>
          </a:p>
          <a:p>
            <a:r>
              <a:rPr lang="en-US" dirty="0" smtClean="0"/>
              <a:t>Acts as prompt for further inquiry</a:t>
            </a:r>
          </a:p>
          <a:p>
            <a:pPr lvl="1"/>
            <a:r>
              <a:rPr lang="en-US" dirty="0" smtClean="0"/>
              <a:t>Very difficult to do quickly, but very effective</a:t>
            </a:r>
          </a:p>
          <a:p>
            <a:pPr lvl="1"/>
            <a:r>
              <a:rPr lang="en-US" dirty="0" smtClean="0"/>
              <a:t>Why not beforehand or after?</a:t>
            </a:r>
          </a:p>
          <a:p>
            <a:pPr lvl="2"/>
            <a:r>
              <a:rPr lang="en-US" dirty="0" smtClean="0"/>
              <a:t>critical incident technique </a:t>
            </a:r>
          </a:p>
        </p:txBody>
      </p:sp>
    </p:spTree>
    <p:extLst>
      <p:ext uri="{BB962C8B-B14F-4D97-AF65-F5344CB8AC3E}">
        <p14:creationId xmlns:p14="http://schemas.microsoft.com/office/powerpoint/2010/main" val="179757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place on 2 separate dates</a:t>
            </a:r>
          </a:p>
          <a:p>
            <a:pPr lvl="1"/>
            <a:r>
              <a:rPr lang="en-US" dirty="0" smtClean="0"/>
              <a:t>Interview one – complete worksheet, and first four modules of interview</a:t>
            </a:r>
          </a:p>
          <a:p>
            <a:pPr lvl="1"/>
            <a:r>
              <a:rPr lang="en-US" dirty="0" smtClean="0"/>
              <a:t>Interview two – develop follow-up questions to worksheet and finish modules.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Modules will map to Profile template</a:t>
            </a:r>
          </a:p>
        </p:txBody>
      </p:sp>
    </p:spTree>
    <p:extLst>
      <p:ext uri="{BB962C8B-B14F-4D97-AF65-F5344CB8AC3E}">
        <p14:creationId xmlns:p14="http://schemas.microsoft.com/office/powerpoint/2010/main" val="153372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031" y="1450356"/>
            <a:ext cx="8686800" cy="607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Summary of data curation needs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Overview of the research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Data kinds and stages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Intellectual property context and information  - owner</a:t>
            </a:r>
            <a:r>
              <a:rPr lang="en-US" sz="3200" dirty="0"/>
              <a:t>s</a:t>
            </a:r>
            <a:r>
              <a:rPr lang="en-US" sz="3200" dirty="0" smtClean="0"/>
              <a:t>, terms of use, attribution</a:t>
            </a:r>
          </a:p>
          <a:p>
            <a:endParaRPr lang="en-US" sz="1500" dirty="0" smtClean="0"/>
          </a:p>
          <a:p>
            <a:endParaRPr lang="en-US" dirty="0" smtClean="0"/>
          </a:p>
          <a:p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Profile (1 of 3)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09BD-EC82-CB40-A8E1-30EBF40182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(2 of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and description of data</a:t>
            </a:r>
          </a:p>
          <a:p>
            <a:r>
              <a:rPr lang="en-US" dirty="0" smtClean="0"/>
              <a:t>Ingest and transfer</a:t>
            </a:r>
          </a:p>
          <a:p>
            <a:r>
              <a:rPr lang="en-US" dirty="0" smtClean="0"/>
              <a:t>Sharing and access</a:t>
            </a:r>
          </a:p>
          <a:p>
            <a:r>
              <a:rPr lang="en-US" dirty="0" smtClean="0"/>
              <a:t>Discovery </a:t>
            </a:r>
          </a:p>
          <a:p>
            <a:r>
              <a:rPr lang="en-US" dirty="0" smtClean="0"/>
              <a:t>Tools (used)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impact</a:t>
            </a:r>
          </a:p>
          <a:p>
            <a:pPr lvl="1"/>
            <a:r>
              <a:rPr lang="en-US" dirty="0" smtClean="0"/>
              <a:t>What does researcher want to know about how their data is used? What is valuable idea of impact?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Preservation </a:t>
            </a:r>
          </a:p>
          <a:p>
            <a:r>
              <a:rPr lang="en-US" dirty="0" smtClean="0"/>
              <a:t>Personnel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Examples of Completed Profiles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Architectural history, seismology, biophysics, sociology / demographics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interview worksheet first, then completed profile – think in terms of research design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5" name="Picture 4" descr="Screen Shot 2013-02-04 at 3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5330513"/>
            <a:ext cx="9144000" cy="15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Discussion, small groups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seems missing?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seems hard, easy, or </a:t>
            </a:r>
            <a:r>
              <a:rPr lang="en-US" dirty="0" smtClean="0"/>
              <a:t>confusing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isn’t on </a:t>
            </a:r>
            <a:r>
              <a:rPr lang="en-US" dirty="0" smtClean="0"/>
              <a:t>the worksheet that </a:t>
            </a:r>
            <a:r>
              <a:rPr lang="en-US" dirty="0"/>
              <a:t>we might also </a:t>
            </a:r>
            <a:r>
              <a:rPr lang="en-US" dirty="0" smtClean="0"/>
              <a:t>want </a:t>
            </a:r>
            <a:r>
              <a:rPr lang="en-US" dirty="0"/>
              <a:t>to include on questionnaire?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</a:t>
            </a:r>
            <a:r>
              <a:rPr lang="en-US" dirty="0" smtClean="0"/>
              <a:t>20 </a:t>
            </a:r>
            <a:r>
              <a:rPr lang="en-US" dirty="0" smtClean="0"/>
              <a:t>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lieu of people, we will profile public datasets</a:t>
            </a:r>
          </a:p>
          <a:p>
            <a:r>
              <a:rPr lang="en-US" dirty="0" smtClean="0"/>
              <a:t>Navigate to the “Curation Profiles Data” folder, and open “</a:t>
            </a:r>
            <a:r>
              <a:rPr lang="en-US" dirty="0" err="1" smtClean="0"/>
              <a:t>datasetWorksheet.doc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this to profile </a:t>
            </a:r>
            <a:r>
              <a:rPr lang="en-US" dirty="0" smtClean="0"/>
              <a:t>one of the</a:t>
            </a:r>
            <a:r>
              <a:rPr lang="en-US" dirty="0" smtClean="0"/>
              <a:t> datasets </a:t>
            </a:r>
            <a:r>
              <a:rPr lang="en-US" dirty="0" smtClean="0"/>
              <a:t>linked in your workbook</a:t>
            </a:r>
          </a:p>
        </p:txBody>
      </p:sp>
    </p:spTree>
    <p:extLst>
      <p:ext uri="{BB962C8B-B14F-4D97-AF65-F5344CB8AC3E}">
        <p14:creationId xmlns:p14="http://schemas.microsoft.com/office/powerpoint/2010/main" val="245294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could interview these </a:t>
            </a:r>
            <a:r>
              <a:rPr lang="en-US" dirty="0" err="1" smtClean="0"/>
              <a:t>datasets’</a:t>
            </a:r>
            <a:r>
              <a:rPr lang="en-US" dirty="0" smtClean="0"/>
              <a:t> creators, what </a:t>
            </a:r>
            <a:r>
              <a:rPr lang="en-US" dirty="0"/>
              <a:t>further questions would you ask?</a:t>
            </a:r>
          </a:p>
          <a:p>
            <a:r>
              <a:rPr lang="en-US" dirty="0"/>
              <a:t>What additional information would you </a:t>
            </a:r>
            <a:r>
              <a:rPr lang="en-US" dirty="0" smtClean="0"/>
              <a:t>need to create a full profile?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9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Developed by California Digital Libraries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tool to help librarians and researchers create data management plans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55" y="262716"/>
            <a:ext cx="547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Data Curation Profile is a tool that can be used to provide a foundational base of information about a particular set of data that may be curated by an academic library or other institution.”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(Carlson and Witt, 2010)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8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dmptool.org</a:t>
            </a:r>
            <a:r>
              <a:rPr lang="en-US" dirty="0" smtClean="0"/>
              <a:t>, click “log in”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0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“not in list”, create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781"/>
            <a:ext cx="9144000" cy="37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“Create a New DMP”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mptool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889"/>
            <a:ext cx="9144000" cy="42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DMP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selecting different templates – what are the differences?  What could be used in your work?</a:t>
            </a:r>
          </a:p>
          <a:p>
            <a:r>
              <a:rPr lang="en-US" dirty="0" smtClean="0"/>
              <a:t>Try copying existing templates – when would these be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Activity: Make a DMP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worksheet from the last activity, make a Data Management Plan using the DMP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the worksheet provide you with enough information to write a DMP?</a:t>
            </a:r>
            <a:endParaRPr lang="en-US" dirty="0"/>
          </a:p>
          <a:p>
            <a:r>
              <a:rPr lang="en-US" dirty="0" smtClean="0"/>
              <a:t>How would you use this tool in your work?</a:t>
            </a:r>
          </a:p>
          <a:p>
            <a:r>
              <a:rPr lang="en-US" dirty="0" smtClean="0"/>
              <a:t>Would you be interested in creating templates with the </a:t>
            </a:r>
            <a:r>
              <a:rPr lang="en-US" dirty="0" err="1" smtClean="0"/>
              <a:t>DMPTool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 for “investigating what data researchers are willing to share, when and with whom, and researchers’ needs and requirements for sharing those data through an IR” (or other archive)</a:t>
            </a:r>
          </a:p>
          <a:p>
            <a:pPr lvl="1"/>
            <a:r>
              <a:rPr lang="en-US" dirty="0" smtClean="0"/>
              <a:t>Template for generating final report (profile)</a:t>
            </a:r>
          </a:p>
          <a:p>
            <a:pPr lvl="2"/>
            <a:r>
              <a:rPr lang="en-US" dirty="0" smtClean="0"/>
              <a:t>Offers definitions and general explanations about how to generalize from interview worksheets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3-02-03 at 5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777"/>
            <a:ext cx="8333772" cy="1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Contain two types of information about data: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Standardized description </a:t>
            </a:r>
            <a:r>
              <a:rPr lang="en-US" dirty="0"/>
              <a:t>of a dataset (or series of data)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60375" indent="-460375">
              <a:buNone/>
            </a:pPr>
            <a:r>
              <a:rPr lang="en-US" dirty="0" smtClean="0"/>
              <a:t>2</a:t>
            </a:r>
            <a:r>
              <a:rPr lang="en-US" dirty="0"/>
              <a:t>. Description of a researchers needs surrounding the data, including how and when the data can be shared</a:t>
            </a:r>
            <a:r>
              <a:rPr lang="en-US" dirty="0" smtClean="0"/>
              <a:t>, the metadata </a:t>
            </a:r>
            <a:r>
              <a:rPr lang="en-US" dirty="0"/>
              <a:t>and documentation that should be </a:t>
            </a:r>
            <a:r>
              <a:rPr lang="en-US" dirty="0" smtClean="0"/>
              <a:t>created or captured, </a:t>
            </a:r>
            <a:r>
              <a:rPr lang="en-US" dirty="0"/>
              <a:t>and details about current preservation practices. </a:t>
            </a:r>
          </a:p>
        </p:txBody>
      </p:sp>
    </p:spTree>
    <p:extLst>
      <p:ext uri="{BB962C8B-B14F-4D97-AF65-F5344CB8AC3E}">
        <p14:creationId xmlns:p14="http://schemas.microsoft.com/office/powerpoint/2010/main" val="12395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profiles </a:t>
            </a:r>
            <a:r>
              <a:rPr lang="en-US" dirty="0" smtClean="0"/>
              <a:t>do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Individually: </a:t>
            </a:r>
            <a:r>
              <a:rPr lang="en-US" sz="2600" dirty="0"/>
              <a:t>provide a structure for a </a:t>
            </a:r>
            <a:r>
              <a:rPr lang="en-US" sz="2600" i="1" dirty="0"/>
              <a:t>data interview </a:t>
            </a:r>
            <a:r>
              <a:rPr lang="en-US" sz="2600" dirty="0"/>
              <a:t>between </a:t>
            </a:r>
            <a:r>
              <a:rPr lang="en-US" sz="2600" dirty="0" smtClean="0"/>
              <a:t>library / archive </a:t>
            </a:r>
            <a:r>
              <a:rPr lang="en-US" sz="2600" dirty="0"/>
              <a:t>and lab, or within </a:t>
            </a:r>
            <a:r>
              <a:rPr lang="en-US" sz="2600" dirty="0" smtClean="0"/>
              <a:t>lab.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Institutionally: </a:t>
            </a:r>
            <a:r>
              <a:rPr lang="en-US" sz="2600" dirty="0"/>
              <a:t>guide management and curation of data in repository setting, </a:t>
            </a:r>
            <a:r>
              <a:rPr lang="en-US" sz="2600" dirty="0" smtClean="0"/>
              <a:t>provide </a:t>
            </a:r>
            <a:r>
              <a:rPr lang="en-US" sz="2600" dirty="0"/>
              <a:t>shareable documentation across </a:t>
            </a:r>
            <a:r>
              <a:rPr lang="en-US" sz="2600" dirty="0" smtClean="0"/>
              <a:t>staff &amp; </a:t>
            </a:r>
            <a:r>
              <a:rPr lang="en-US" sz="2600" dirty="0"/>
              <a:t>use cases for systems development 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Globally: guide development of </a:t>
            </a:r>
            <a:r>
              <a:rPr lang="en-US" sz="2600" dirty="0"/>
              <a:t>generic adaptable research services at new </a:t>
            </a:r>
            <a:r>
              <a:rPr lang="en-US" sz="2600" dirty="0" smtClean="0"/>
              <a:t>institutions. 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352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shouldn’t profiles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nventory </a:t>
            </a:r>
            <a:r>
              <a:rPr lang="en-US" dirty="0"/>
              <a:t>a </a:t>
            </a:r>
            <a:r>
              <a:rPr lang="en-US" dirty="0" smtClean="0"/>
              <a:t>lab/individual’s holdings</a:t>
            </a:r>
            <a:r>
              <a:rPr lang="en-US" dirty="0"/>
              <a:t> </a:t>
            </a:r>
            <a:r>
              <a:rPr lang="en-US" dirty="0" smtClean="0"/>
              <a:t>- profiles provide depth, </a:t>
            </a:r>
            <a:r>
              <a:rPr lang="en-US" dirty="0"/>
              <a:t>not </a:t>
            </a:r>
            <a:r>
              <a:rPr lang="en-US" dirty="0" smtClean="0"/>
              <a:t>breadth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interpreted as permanent: needs for a dataset will </a:t>
            </a:r>
            <a:r>
              <a:rPr lang="en-US" dirty="0"/>
              <a:t>shift, </a:t>
            </a:r>
            <a:r>
              <a:rPr lang="en-US" dirty="0" smtClean="0"/>
              <a:t>and use </a:t>
            </a:r>
            <a:r>
              <a:rPr lang="en-US" dirty="0"/>
              <a:t>of a dataset will likely change.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Profiles are snapshots, and should be viewed </a:t>
            </a:r>
            <a:r>
              <a:rPr lang="en-US" dirty="0" smtClean="0"/>
              <a:t>through narrow </a:t>
            </a:r>
            <a:r>
              <a:rPr lang="en-US" dirty="0"/>
              <a:t>time windows of relevance.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But </a:t>
            </a:r>
            <a:r>
              <a:rPr lang="en-US" dirty="0"/>
              <a:t>longitudinally they are very helpful guides.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data that are "typical" and well understood by </a:t>
            </a:r>
            <a:r>
              <a:rPr lang="en-US" dirty="0" smtClean="0"/>
              <a:t>participant.</a:t>
            </a:r>
          </a:p>
          <a:p>
            <a:endParaRPr lang="en-US" dirty="0"/>
          </a:p>
          <a:p>
            <a:r>
              <a:rPr lang="en-US" dirty="0" smtClean="0"/>
              <a:t>Extensive background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person operation.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Interviewer’s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instructions on on how to conduct a data interview, including a very thorough questionnaire (“Ask this…”)</a:t>
            </a:r>
          </a:p>
          <a:p>
            <a:r>
              <a:rPr lang="en-US" dirty="0" smtClean="0"/>
              <a:t>Maps responses to final report template</a:t>
            </a:r>
          </a:p>
          <a:p>
            <a:r>
              <a:rPr lang="en-US" dirty="0" smtClean="0"/>
              <a:t>Provides context for data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590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555</TotalTime>
  <Words>1043</Words>
  <Application>Microsoft Macintosh PowerPoint</Application>
  <PresentationFormat>On-screen Show (4:3)</PresentationFormat>
  <Paragraphs>140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DCWS_PPT_Theme</vt:lpstr>
      <vt:lpstr>Lab: Curation Profile Toolkits &amp; the DMP Tool</vt:lpstr>
      <vt:lpstr>What is a profile?</vt:lpstr>
      <vt:lpstr>PowerPoint Presentation</vt:lpstr>
      <vt:lpstr>Completed profiles </vt:lpstr>
      <vt:lpstr>What can profiles do? </vt:lpstr>
      <vt:lpstr>What shouldn’t profiles do?</vt:lpstr>
      <vt:lpstr>PowerPoint Presentation</vt:lpstr>
      <vt:lpstr>What makes a good profile?</vt:lpstr>
      <vt:lpstr>Interviewer’s Manual</vt:lpstr>
      <vt:lpstr>Interview Worksheet </vt:lpstr>
      <vt:lpstr>Interview</vt:lpstr>
      <vt:lpstr>Finished Profile (1 of 3) </vt:lpstr>
      <vt:lpstr>Finished Profile (2 of 3)</vt:lpstr>
      <vt:lpstr>Finished Profile (3 of 3)</vt:lpstr>
      <vt:lpstr>Four Examples of Completed Profiles</vt:lpstr>
      <vt:lpstr>Discussion, small groups (15 min)</vt:lpstr>
      <vt:lpstr>Activity (20 min)</vt:lpstr>
      <vt:lpstr>Discussion</vt:lpstr>
      <vt:lpstr>PowerPoint Presentation</vt:lpstr>
      <vt:lpstr>Go to dmptool.org, click “log in”</vt:lpstr>
      <vt:lpstr>Select “not in list”, create an account</vt:lpstr>
      <vt:lpstr>Select “Create a New DMP”</vt:lpstr>
      <vt:lpstr>Exploring the DMP Tool</vt:lpstr>
      <vt:lpstr>Activity: Make a DMP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andrea thomer</cp:lastModifiedBy>
  <cp:revision>22</cp:revision>
  <dcterms:created xsi:type="dcterms:W3CDTF">2015-01-25T18:46:42Z</dcterms:created>
  <dcterms:modified xsi:type="dcterms:W3CDTF">2015-02-15T21:54:05Z</dcterms:modified>
</cp:coreProperties>
</file>