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9" r:id="rId3"/>
    <p:sldId id="257" r:id="rId4"/>
    <p:sldId id="258" r:id="rId5"/>
    <p:sldId id="260" r:id="rId6"/>
    <p:sldId id="261" r:id="rId7"/>
    <p:sldId id="262" r:id="rId8"/>
    <p:sldId id="263" r:id="rId9"/>
    <p:sldId id="264" r:id="rId10"/>
    <p:sldId id="277" r:id="rId11"/>
    <p:sldId id="269" r:id="rId12"/>
    <p:sldId id="270" r:id="rId13"/>
    <p:sldId id="271" r:id="rId14"/>
    <p:sldId id="265" r:id="rId15"/>
    <p:sldId id="266" r:id="rId16"/>
    <p:sldId id="267" r:id="rId17"/>
    <p:sldId id="272" r:id="rId18"/>
    <p:sldId id="268" r:id="rId19"/>
    <p:sldId id="273" r:id="rId20"/>
    <p:sldId id="278" r:id="rId21"/>
    <p:sldId id="274" r:id="rId22"/>
    <p:sldId id="279" r:id="rId23"/>
    <p:sldId id="280" r:id="rId24"/>
    <p:sldId id="281" r:id="rId25"/>
    <p:sldId id="282" r:id="rId26"/>
    <p:sldId id="275" r:id="rId27"/>
    <p:sldId id="27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76" autoAdjust="0"/>
  </p:normalViewPr>
  <p:slideViewPr>
    <p:cSldViewPr snapToGrid="0" snapToObjects="1">
      <p:cViewPr>
        <p:scale>
          <a:sx n="90" d="100"/>
          <a:sy n="90" d="100"/>
        </p:scale>
        <p:origin x="-976" y="4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6E77-3283-344D-9AC2-FD5DD182305F}" type="datetimeFigureOut">
              <a:rPr lang="en-US" smtClean="0"/>
              <a:t>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A4C59-9997-D64D-B418-4F4AB05D75FD}" type="slidenum">
              <a:rPr lang="en-US" smtClean="0"/>
              <a:t>‹#›</a:t>
            </a:fld>
            <a:endParaRPr lang="en-US"/>
          </a:p>
        </p:txBody>
      </p:sp>
    </p:spTree>
    <p:extLst>
      <p:ext uri="{BB962C8B-B14F-4D97-AF65-F5344CB8AC3E}">
        <p14:creationId xmlns:p14="http://schemas.microsoft.com/office/powerpoint/2010/main" val="2482587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3</a:t>
            </a:fld>
            <a:endParaRPr lang="en-US"/>
          </a:p>
        </p:txBody>
      </p:sp>
    </p:spTree>
    <p:extLst>
      <p:ext uri="{BB962C8B-B14F-4D97-AF65-F5344CB8AC3E}">
        <p14:creationId xmlns:p14="http://schemas.microsoft.com/office/powerpoint/2010/main" val="239088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Switching to the records view gives</a:t>
            </a:r>
            <a:r>
              <a:rPr lang="en-US" baseline="0" dirty="0" smtClean="0"/>
              <a:t> you the flexibility of gathering multiple rows together under the same ID.</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13</a:t>
            </a:fld>
            <a:endParaRPr lang="en-US"/>
          </a:p>
        </p:txBody>
      </p:sp>
    </p:spTree>
    <p:extLst>
      <p:ext uri="{BB962C8B-B14F-4D97-AF65-F5344CB8AC3E}">
        <p14:creationId xmlns:p14="http://schemas.microsoft.com/office/powerpoint/2010/main" val="42318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Navigation to “Facet</a:t>
            </a:r>
            <a:r>
              <a:rPr lang="en-US" baseline="0" dirty="0" smtClean="0"/>
              <a:t> </a:t>
            </a:r>
            <a:r>
              <a:rPr lang="en-US" baseline="0" dirty="0" smtClean="0">
                <a:sym typeface="Wingdings"/>
              </a:rPr>
              <a:t> Text facet”</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14</a:t>
            </a:fld>
            <a:endParaRPr lang="en-US"/>
          </a:p>
        </p:txBody>
      </p:sp>
    </p:spTree>
    <p:extLst>
      <p:ext uri="{BB962C8B-B14F-4D97-AF65-F5344CB8AC3E}">
        <p14:creationId xmlns:p14="http://schemas.microsoft.com/office/powerpoint/2010/main" val="16078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Click</a:t>
            </a:r>
            <a:r>
              <a:rPr lang="en-US" baseline="0" dirty="0" smtClean="0"/>
              <a:t> “Cluster”</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15</a:t>
            </a:fld>
            <a:endParaRPr lang="en-US"/>
          </a:p>
        </p:txBody>
      </p:sp>
    </p:spTree>
    <p:extLst>
      <p:ext uri="{BB962C8B-B14F-4D97-AF65-F5344CB8AC3E}">
        <p14:creationId xmlns:p14="http://schemas.microsoft.com/office/powerpoint/2010/main" val="590469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For each cluster, review</a:t>
            </a:r>
            <a:r>
              <a:rPr lang="en-US" baseline="0" dirty="0" smtClean="0"/>
              <a:t> the values in the cluster, and (where needed) determine the preferred cell value.</a:t>
            </a:r>
          </a:p>
          <a:p>
            <a:r>
              <a:rPr lang="en-US" baseline="0" dirty="0" smtClean="0"/>
              <a:t>-- Select the “Merge?” check box</a:t>
            </a:r>
          </a:p>
          <a:p>
            <a:r>
              <a:rPr lang="en-US" baseline="0" dirty="0" smtClean="0"/>
              <a:t>-- Then select “Merge Selected and Re-Cluster”</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16</a:t>
            </a:fld>
            <a:endParaRPr lang="en-US"/>
          </a:p>
        </p:txBody>
      </p:sp>
    </p:spTree>
    <p:extLst>
      <p:ext uri="{BB962C8B-B14F-4D97-AF65-F5344CB8AC3E}">
        <p14:creationId xmlns:p14="http://schemas.microsoft.com/office/powerpoint/2010/main" val="1833629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because their</a:t>
            </a:r>
            <a:r>
              <a:rPr lang="en-US" baseline="0" dirty="0" smtClean="0"/>
              <a:t> names are similar doesn’t mean they’re the same!</a:t>
            </a:r>
          </a:p>
          <a:p>
            <a:r>
              <a:rPr lang="en-US" baseline="0" dirty="0" smtClean="0"/>
              <a:t>-- Today the Hotel Savoy is an Apple Store. The Savoy Hotel is still in operation.</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18</a:t>
            </a:fld>
            <a:endParaRPr lang="en-US"/>
          </a:p>
        </p:txBody>
      </p:sp>
    </p:spTree>
    <p:extLst>
      <p:ext uri="{BB962C8B-B14F-4D97-AF65-F5344CB8AC3E}">
        <p14:creationId xmlns:p14="http://schemas.microsoft.com/office/powerpoint/2010/main" val="350598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Note that it runs on desktop but opens in browser.</a:t>
            </a:r>
          </a:p>
          <a:p>
            <a:endParaRPr lang="en-US" baseline="0" dirty="0" smtClean="0"/>
          </a:p>
          <a:p>
            <a:r>
              <a:rPr lang="en-US" baseline="0" dirty="0" smtClean="0"/>
              <a:t>-- Demonstrate how to create a new project; how to do basic normalization; how to facet and cluster</a:t>
            </a:r>
          </a:p>
          <a:p>
            <a:endParaRPr lang="en-US" baseline="0" dirty="0" smtClean="0"/>
          </a:p>
          <a:p>
            <a:r>
              <a:rPr lang="en-US" baseline="0" dirty="0" smtClean="0"/>
              <a:t>-- Hands on exercise for 15 minutes (if there are advanced users, start a break-out discussion group)</a:t>
            </a:r>
            <a:endParaRPr lang="en-US" dirty="0" smtClean="0"/>
          </a:p>
          <a:p>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5</a:t>
            </a:fld>
            <a:endParaRPr lang="en-US"/>
          </a:p>
        </p:txBody>
      </p:sp>
    </p:spTree>
    <p:extLst>
      <p:ext uri="{BB962C8B-B14F-4D97-AF65-F5344CB8AC3E}">
        <p14:creationId xmlns:p14="http://schemas.microsoft.com/office/powerpoint/2010/main" val="398808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Choose create project (notice that you can also open projects</a:t>
            </a:r>
            <a:r>
              <a:rPr lang="en-US" baseline="0" dirty="0" smtClean="0"/>
              <a:t> you’ve worked on previously or import projects.  The import feature is especially useful for collaboration)</a:t>
            </a:r>
          </a:p>
          <a:p>
            <a:r>
              <a:rPr lang="en-US" baseline="0" dirty="0" smtClean="0"/>
              <a:t>-- Upload “</a:t>
            </a:r>
            <a:r>
              <a:rPr lang="en-US" baseline="0" dirty="0" err="1" smtClean="0"/>
              <a:t>Menu.csv</a:t>
            </a:r>
            <a:r>
              <a:rPr lang="en-US" baseline="0" dirty="0" smtClean="0"/>
              <a:t>”.  Caveat:  the other files are very large.  It’s possible to allocate additional memory to Open Refine when working with large datasets, but not for the purposes of this demo.  If this is important to you, we can discuss it during the hands-on session.</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6</a:t>
            </a:fld>
            <a:endParaRPr lang="en-US"/>
          </a:p>
        </p:txBody>
      </p:sp>
    </p:spTree>
    <p:extLst>
      <p:ext uri="{BB962C8B-B14F-4D97-AF65-F5344CB8AC3E}">
        <p14:creationId xmlns:p14="http://schemas.microsoft.com/office/powerpoint/2010/main" val="1296508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Use the preview window to review</a:t>
            </a:r>
            <a:r>
              <a:rPr lang="en-US" baseline="0" dirty="0" smtClean="0"/>
              <a:t> the data </a:t>
            </a:r>
          </a:p>
          <a:p>
            <a:r>
              <a:rPr lang="en-US" baseline="0" dirty="0" smtClean="0"/>
              <a:t>-- Notice the parse options</a:t>
            </a:r>
          </a:p>
          <a:p>
            <a:r>
              <a:rPr lang="en-US" baseline="0" dirty="0" smtClean="0"/>
              <a:t>-- for this data set, be sure that character encoding is UTF-8, Columns are set as CSV, and first line is parsed as a header</a:t>
            </a:r>
          </a:p>
          <a:p>
            <a:r>
              <a:rPr lang="en-US" baseline="0" dirty="0" smtClean="0"/>
              <a:t>-- note quotation marks option.  In this case, we have it checked, but it you use quotations in your data set for other purposes it may cause parsing issues</a:t>
            </a:r>
          </a:p>
          <a:p>
            <a:r>
              <a:rPr lang="en-US" baseline="0" dirty="0" smtClean="0"/>
              <a:t>-- When you selected among options, click “update preview”, review again, and if all looks well, choose a project name and click “create project”</a:t>
            </a:r>
          </a:p>
        </p:txBody>
      </p:sp>
      <p:sp>
        <p:nvSpPr>
          <p:cNvPr id="4" name="Slide Number Placeholder 3"/>
          <p:cNvSpPr>
            <a:spLocks noGrp="1"/>
          </p:cNvSpPr>
          <p:nvPr>
            <p:ph type="sldNum" sz="quarter" idx="10"/>
          </p:nvPr>
        </p:nvSpPr>
        <p:spPr/>
        <p:txBody>
          <a:bodyPr/>
          <a:lstStyle/>
          <a:p>
            <a:fld id="{0B16D777-8C63-864C-B683-9084BCCD835E}" type="slidenum">
              <a:rPr lang="en-US" smtClean="0"/>
              <a:t>7</a:t>
            </a:fld>
            <a:endParaRPr lang="en-US"/>
          </a:p>
        </p:txBody>
      </p:sp>
    </p:spTree>
    <p:extLst>
      <p:ext uri="{BB962C8B-B14F-4D97-AF65-F5344CB8AC3E}">
        <p14:creationId xmlns:p14="http://schemas.microsoft.com/office/powerpoint/2010/main" val="204549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click the arrow to the left of sponsor for</a:t>
            </a:r>
            <a:r>
              <a:rPr lang="en-US" baseline="0" dirty="0" smtClean="0"/>
              <a:t> a drop-down menu (notice the option your menu options)</a:t>
            </a:r>
          </a:p>
          <a:p>
            <a:r>
              <a:rPr lang="en-US" baseline="0" dirty="0" smtClean="0"/>
              <a:t>-- choose edit cells</a:t>
            </a:r>
          </a:p>
          <a:p>
            <a:r>
              <a:rPr lang="en-US" baseline="0" dirty="0" smtClean="0"/>
              <a:t>-- choose common transforms</a:t>
            </a:r>
          </a:p>
          <a:p>
            <a:r>
              <a:rPr lang="en-US" baseline="0" dirty="0" smtClean="0"/>
              <a:t>-- start by trimming whitespace (you’ll notice that 14 cells were effected)</a:t>
            </a:r>
          </a:p>
          <a:p>
            <a:r>
              <a:rPr lang="en-US" baseline="0" dirty="0" smtClean="0"/>
              <a:t>-- collapsing whitespace effects another 126 cells.  Computers are better than humans at detecting white space.</a:t>
            </a:r>
          </a:p>
          <a:p>
            <a:r>
              <a:rPr lang="en-US" baseline="0" dirty="0" smtClean="0"/>
              <a:t>-- also play with uniformly setting the cases</a:t>
            </a:r>
          </a:p>
          <a:p>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8</a:t>
            </a:fld>
            <a:endParaRPr lang="en-US"/>
          </a:p>
        </p:txBody>
      </p:sp>
    </p:spTree>
    <p:extLst>
      <p:ext uri="{BB962C8B-B14F-4D97-AF65-F5344CB8AC3E}">
        <p14:creationId xmlns:p14="http://schemas.microsoft.com/office/powerpoint/2010/main" val="1173954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Caveat: if you choose</a:t>
            </a:r>
            <a:r>
              <a:rPr lang="en-US" baseline="0" dirty="0" smtClean="0"/>
              <a:t> to </a:t>
            </a:r>
            <a:r>
              <a:rPr lang="en-US" dirty="0" smtClean="0"/>
              <a:t>navigate backward</a:t>
            </a:r>
            <a:r>
              <a:rPr lang="en-US" baseline="0" dirty="0" smtClean="0"/>
              <a:t> in your project history, you won’t be able to access any steps you’d taken after that point once you’ve made another change.</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9</a:t>
            </a:fld>
            <a:endParaRPr lang="en-US"/>
          </a:p>
        </p:txBody>
      </p:sp>
    </p:spTree>
    <p:extLst>
      <p:ext uri="{BB962C8B-B14F-4D97-AF65-F5344CB8AC3E}">
        <p14:creationId xmlns:p14="http://schemas.microsoft.com/office/powerpoint/2010/main" val="2832085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10</a:t>
            </a:fld>
            <a:endParaRPr lang="en-US"/>
          </a:p>
        </p:txBody>
      </p:sp>
    </p:spTree>
    <p:extLst>
      <p:ext uri="{BB962C8B-B14F-4D97-AF65-F5344CB8AC3E}">
        <p14:creationId xmlns:p14="http://schemas.microsoft.com/office/powerpoint/2010/main" val="2832085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 review the different between records and rows, beginning by splitting some multi-valued cells</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11</a:t>
            </a:fld>
            <a:endParaRPr lang="en-US"/>
          </a:p>
        </p:txBody>
      </p:sp>
    </p:spTree>
    <p:extLst>
      <p:ext uri="{BB962C8B-B14F-4D97-AF65-F5344CB8AC3E}">
        <p14:creationId xmlns:p14="http://schemas.microsoft.com/office/powerpoint/2010/main" val="4217131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good if</a:t>
            </a:r>
            <a:r>
              <a:rPr lang="en-US" baseline="0" dirty="0" smtClean="0"/>
              <a:t> you’re only interested in specific values from the physical description, like whether or not menus are illustrated.  </a:t>
            </a:r>
          </a:p>
          <a:p>
            <a:r>
              <a:rPr lang="en-US" baseline="0" dirty="0" smtClean="0"/>
              <a:t>BUT, notice how the rest of rows 5, 6, and 7 are blank </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12</a:t>
            </a:fld>
            <a:endParaRPr lang="en-US"/>
          </a:p>
        </p:txBody>
      </p:sp>
    </p:spTree>
    <p:extLst>
      <p:ext uri="{BB962C8B-B14F-4D97-AF65-F5344CB8AC3E}">
        <p14:creationId xmlns:p14="http://schemas.microsoft.com/office/powerpoint/2010/main" val="373116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fontScale="90000"/>
          </a:bodyPr>
          <a:lstStyle/>
          <a:p>
            <a:r>
              <a:rPr lang="en-US" b="1" dirty="0" smtClean="0"/>
              <a:t>Lab: </a:t>
            </a:r>
            <a:br>
              <a:rPr lang="en-US" b="1" dirty="0" smtClean="0"/>
            </a:br>
            <a:r>
              <a:rPr lang="en-US" dirty="0" smtClean="0"/>
              <a:t>Data markup, </a:t>
            </a:r>
            <a:r>
              <a:rPr lang="en-US" dirty="0"/>
              <a:t>c</a:t>
            </a:r>
            <a:r>
              <a:rPr lang="en-US" dirty="0" smtClean="0"/>
              <a:t>leaning and transformation with </a:t>
            </a:r>
            <a:r>
              <a:rPr lang="en-US" b="1" dirty="0" smtClean="0"/>
              <a:t>Open Refine</a:t>
            </a:r>
            <a:endParaRPr lang="en-US" b="1"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578160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Extract and Apply!</a:t>
            </a:r>
            <a:endParaRPr lang="en-US" dirty="0"/>
          </a:p>
        </p:txBody>
      </p:sp>
      <p:pic>
        <p:nvPicPr>
          <p:cNvPr id="4" name="Picture 3" descr="Screen Shot 2014-06-25 at 1.4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793"/>
            <a:ext cx="8228350" cy="3938529"/>
          </a:xfrm>
          <a:prstGeom prst="rect">
            <a:avLst/>
          </a:prstGeom>
          <a:ln>
            <a:solidFill>
              <a:srgbClr val="808DA0"/>
            </a:solidFill>
          </a:ln>
        </p:spPr>
      </p:pic>
      <p:cxnSp>
        <p:nvCxnSpPr>
          <p:cNvPr id="5" name="Straight Arrow Connector 4"/>
          <p:cNvCxnSpPr/>
          <p:nvPr/>
        </p:nvCxnSpPr>
        <p:spPr>
          <a:xfrm flipV="1">
            <a:off x="1551283" y="2243539"/>
            <a:ext cx="438492" cy="393073"/>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6322" y="5729806"/>
            <a:ext cx="8977677" cy="1200329"/>
          </a:xfrm>
          <a:prstGeom prst="rect">
            <a:avLst/>
          </a:prstGeom>
          <a:noFill/>
        </p:spPr>
        <p:txBody>
          <a:bodyPr wrap="square" rtlCol="0">
            <a:spAutoFit/>
          </a:bodyPr>
          <a:lstStyle/>
          <a:p>
            <a:r>
              <a:rPr lang="en-US" dirty="0" smtClean="0"/>
              <a:t>Don’t be afraid to make mistakes!</a:t>
            </a:r>
          </a:p>
          <a:p>
            <a:endParaRPr lang="en-US" dirty="0"/>
          </a:p>
          <a:p>
            <a:pPr algn="r"/>
            <a:r>
              <a:rPr lang="en-US" dirty="0" smtClean="0"/>
              <a:t>…you can always use the Undo/Redo tab to navigate to earlier stages in your project.</a:t>
            </a:r>
          </a:p>
          <a:p>
            <a:endParaRPr lang="en-US" dirty="0"/>
          </a:p>
        </p:txBody>
      </p:sp>
    </p:spTree>
    <p:extLst>
      <p:ext uri="{BB962C8B-B14F-4D97-AF65-F5344CB8AC3E}">
        <p14:creationId xmlns:p14="http://schemas.microsoft.com/office/powerpoint/2010/main" val="2701872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 vs. Rows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endParaRPr lang="en-US" dirty="0"/>
          </a:p>
        </p:txBody>
      </p:sp>
      <p:pic>
        <p:nvPicPr>
          <p:cNvPr id="5" name="Picture 4" descr="Screen Shot 2014-07-05 at 3.12.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25" y="1723284"/>
            <a:ext cx="8686800" cy="3892182"/>
          </a:xfrm>
          <a:prstGeom prst="rect">
            <a:avLst/>
          </a:prstGeom>
          <a:ln>
            <a:solidFill>
              <a:srgbClr val="808DA0"/>
            </a:solidFill>
          </a:ln>
        </p:spPr>
      </p:pic>
      <p:sp>
        <p:nvSpPr>
          <p:cNvPr id="8" name="Rectangular Callout 7"/>
          <p:cNvSpPr/>
          <p:nvPr/>
        </p:nvSpPr>
        <p:spPr>
          <a:xfrm>
            <a:off x="2732137" y="4041196"/>
            <a:ext cx="2462771" cy="1027930"/>
          </a:xfrm>
          <a:prstGeom prst="wedgeRectCallout">
            <a:avLst>
              <a:gd name="adj1" fmla="val 64760"/>
              <a:gd name="adj2" fmla="val -69758"/>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4-07-05 at 3.15.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8540" y="4098928"/>
            <a:ext cx="2308648" cy="912466"/>
          </a:xfrm>
          <a:prstGeom prst="rect">
            <a:avLst/>
          </a:prstGeom>
        </p:spPr>
      </p:pic>
    </p:spTree>
    <p:extLst>
      <p:ext uri="{BB962C8B-B14F-4D97-AF65-F5344CB8AC3E}">
        <p14:creationId xmlns:p14="http://schemas.microsoft.com/office/powerpoint/2010/main" val="15727966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Values, Multiple Rows</a:t>
            </a:r>
            <a:endParaRPr lang="en-US" dirty="0"/>
          </a:p>
        </p:txBody>
      </p:sp>
      <p:pic>
        <p:nvPicPr>
          <p:cNvPr id="4" name="Picture 3" descr="Screen Shot 2014-07-05 at 3.16.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26" y="1778045"/>
            <a:ext cx="8686800" cy="4329742"/>
          </a:xfrm>
          <a:prstGeom prst="rect">
            <a:avLst/>
          </a:prstGeom>
          <a:ln>
            <a:solidFill>
              <a:schemeClr val="accent5"/>
            </a:solidFill>
          </a:ln>
        </p:spPr>
      </p:pic>
      <p:cxnSp>
        <p:nvCxnSpPr>
          <p:cNvPr id="5" name="Straight Arrow Connector 4"/>
          <p:cNvCxnSpPr/>
          <p:nvPr/>
        </p:nvCxnSpPr>
        <p:spPr>
          <a:xfrm flipH="1">
            <a:off x="3209022" y="1866644"/>
            <a:ext cx="408246" cy="380353"/>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6781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Record, Multiple Rows</a:t>
            </a:r>
            <a:endParaRPr lang="en-US" dirty="0"/>
          </a:p>
        </p:txBody>
      </p:sp>
      <p:pic>
        <p:nvPicPr>
          <p:cNvPr id="3" name="Picture 2" descr="Screen Shot 2014-07-05 at 3.20.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45" y="1591762"/>
            <a:ext cx="8686800" cy="4291978"/>
          </a:xfrm>
          <a:prstGeom prst="rect">
            <a:avLst/>
          </a:prstGeom>
          <a:ln>
            <a:solidFill>
              <a:srgbClr val="808DA0"/>
            </a:solidFill>
          </a:ln>
        </p:spPr>
      </p:pic>
    </p:spTree>
    <p:extLst>
      <p:ext uri="{BB962C8B-B14F-4D97-AF65-F5344CB8AC3E}">
        <p14:creationId xmlns:p14="http://schemas.microsoft.com/office/powerpoint/2010/main" val="7462916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Faceting and Clustering</a:t>
            </a:r>
            <a:endParaRPr lang="en-US" dirty="0"/>
          </a:p>
        </p:txBody>
      </p:sp>
      <p:pic>
        <p:nvPicPr>
          <p:cNvPr id="4" name="Picture 3" descr="Screen Shot 2014-06-25 at 2.35.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66" y="1672747"/>
            <a:ext cx="8686800" cy="4179364"/>
          </a:xfrm>
          <a:prstGeom prst="rect">
            <a:avLst/>
          </a:prstGeom>
          <a:ln>
            <a:solidFill>
              <a:srgbClr val="808DA0"/>
            </a:solidFill>
          </a:ln>
        </p:spPr>
      </p:pic>
      <p:cxnSp>
        <p:nvCxnSpPr>
          <p:cNvPr id="5" name="Straight Arrow Connector 4"/>
          <p:cNvCxnSpPr/>
          <p:nvPr/>
        </p:nvCxnSpPr>
        <p:spPr>
          <a:xfrm flipH="1" flipV="1">
            <a:off x="5035063" y="2675926"/>
            <a:ext cx="650170" cy="166298"/>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490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Faceting and Clustering</a:t>
            </a:r>
            <a:endParaRPr lang="en-US" dirty="0"/>
          </a:p>
        </p:txBody>
      </p:sp>
      <p:pic>
        <p:nvPicPr>
          <p:cNvPr id="3" name="Picture 2" descr="Screen Shot 2014-06-25 at 2.39.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86" y="1640093"/>
            <a:ext cx="8686800" cy="4161980"/>
          </a:xfrm>
          <a:prstGeom prst="rect">
            <a:avLst/>
          </a:prstGeom>
          <a:ln>
            <a:solidFill>
              <a:srgbClr val="808DA0"/>
            </a:solidFill>
          </a:ln>
        </p:spPr>
      </p:pic>
      <p:cxnSp>
        <p:nvCxnSpPr>
          <p:cNvPr id="4" name="Straight Arrow Connector 3"/>
          <p:cNvCxnSpPr/>
          <p:nvPr/>
        </p:nvCxnSpPr>
        <p:spPr>
          <a:xfrm flipH="1" flipV="1">
            <a:off x="2056362" y="2827108"/>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1042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Faceting and Clustering</a:t>
            </a:r>
            <a:endParaRPr lang="en-US" dirty="0"/>
          </a:p>
        </p:txBody>
      </p:sp>
      <p:pic>
        <p:nvPicPr>
          <p:cNvPr id="4" name="Picture 3" descr="Screen Shot 2014-06-25 at 2.50.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84" y="1660064"/>
            <a:ext cx="8686800" cy="4657725"/>
          </a:xfrm>
          <a:prstGeom prst="rect">
            <a:avLst/>
          </a:prstGeom>
          <a:ln>
            <a:solidFill>
              <a:srgbClr val="808DA0"/>
            </a:solidFill>
          </a:ln>
        </p:spPr>
      </p:pic>
      <p:cxnSp>
        <p:nvCxnSpPr>
          <p:cNvPr id="5" name="Straight Arrow Connector 4"/>
          <p:cNvCxnSpPr/>
          <p:nvPr/>
        </p:nvCxnSpPr>
        <p:spPr>
          <a:xfrm flipH="1" flipV="1">
            <a:off x="4596572" y="3189944"/>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flipV="1">
            <a:off x="5609632" y="3250417"/>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4520973" y="5563504"/>
            <a:ext cx="408246" cy="408191"/>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17690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clustering</a:t>
            </a:r>
            <a:endParaRPr lang="en-US" dirty="0"/>
          </a:p>
        </p:txBody>
      </p:sp>
      <p:sp>
        <p:nvSpPr>
          <p:cNvPr id="3" name="Content Placeholder 2"/>
          <p:cNvSpPr>
            <a:spLocks noGrp="1"/>
          </p:cNvSpPr>
          <p:nvPr>
            <p:ph idx="1"/>
          </p:nvPr>
        </p:nvSpPr>
        <p:spPr/>
        <p:txBody>
          <a:bodyPr/>
          <a:lstStyle/>
          <a:p>
            <a:r>
              <a:rPr lang="en-US" dirty="0" smtClean="0"/>
              <a:t>Key collision (fastest, safest)</a:t>
            </a:r>
          </a:p>
          <a:p>
            <a:pPr lvl="1"/>
            <a:r>
              <a:rPr lang="en-US" dirty="0" smtClean="0"/>
              <a:t>Fingerprint, </a:t>
            </a:r>
            <a:r>
              <a:rPr lang="en-US" dirty="0" err="1" smtClean="0"/>
              <a:t>Ngram</a:t>
            </a:r>
            <a:r>
              <a:rPr lang="en-US" dirty="0" smtClean="0"/>
              <a:t> Fingerprint = defaults</a:t>
            </a:r>
          </a:p>
          <a:p>
            <a:pPr lvl="2"/>
            <a:r>
              <a:rPr lang="en-US" dirty="0" smtClean="0"/>
              <a:t>Match normalized strings in different ways</a:t>
            </a:r>
          </a:p>
          <a:p>
            <a:pPr lvl="1"/>
            <a:r>
              <a:rPr lang="en-US" dirty="0" err="1" smtClean="0"/>
              <a:t>Metaphone</a:t>
            </a:r>
            <a:r>
              <a:rPr lang="en-US" dirty="0" smtClean="0"/>
              <a:t> = </a:t>
            </a:r>
            <a:r>
              <a:rPr lang="en-US" dirty="0" err="1" smtClean="0"/>
              <a:t>english</a:t>
            </a:r>
            <a:r>
              <a:rPr lang="en-US" dirty="0" smtClean="0"/>
              <a:t> pronunciation</a:t>
            </a:r>
          </a:p>
          <a:p>
            <a:r>
              <a:rPr lang="en-US" dirty="0" smtClean="0"/>
              <a:t>Nearest Neighbor</a:t>
            </a:r>
          </a:p>
          <a:p>
            <a:pPr lvl="1"/>
            <a:r>
              <a:rPr lang="en-US" dirty="0" smtClean="0"/>
              <a:t>PPM = Partial matching</a:t>
            </a:r>
          </a:p>
          <a:p>
            <a:pPr lvl="1"/>
            <a:r>
              <a:rPr lang="en-US" dirty="0" err="1" smtClean="0"/>
              <a:t>Levenshtein</a:t>
            </a:r>
            <a:r>
              <a:rPr lang="en-US" dirty="0" smtClean="0"/>
              <a:t> = edit distance</a:t>
            </a:r>
          </a:p>
          <a:p>
            <a:endParaRPr lang="en-US" dirty="0"/>
          </a:p>
        </p:txBody>
      </p:sp>
    </p:spTree>
    <p:extLst>
      <p:ext uri="{BB962C8B-B14F-4D97-AF65-F5344CB8AC3E}">
        <p14:creationId xmlns:p14="http://schemas.microsoft.com/office/powerpoint/2010/main" val="266669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clusters!</a:t>
            </a:r>
            <a:endParaRPr lang="en-US" dirty="0"/>
          </a:p>
        </p:txBody>
      </p:sp>
      <p:pic>
        <p:nvPicPr>
          <p:cNvPr id="4" name="Picture 3" descr="Screen Shot 2014-06-25 at 2.55.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876" y="1474387"/>
            <a:ext cx="5261868" cy="2799972"/>
          </a:xfrm>
          <a:prstGeom prst="rect">
            <a:avLst/>
          </a:prstGeom>
          <a:ln>
            <a:solidFill>
              <a:srgbClr val="93A299"/>
            </a:solidFill>
          </a:ln>
        </p:spPr>
      </p:pic>
      <p:pic>
        <p:nvPicPr>
          <p:cNvPr id="5" name="Picture 4"/>
          <p:cNvPicPr>
            <a:picLocks noChangeAspect="1"/>
          </p:cNvPicPr>
          <p:nvPr/>
        </p:nvPicPr>
        <p:blipFill>
          <a:blip r:embed="rId4"/>
          <a:stretch>
            <a:fillRect/>
          </a:stretch>
        </p:blipFill>
        <p:spPr>
          <a:xfrm>
            <a:off x="2437988" y="4542862"/>
            <a:ext cx="2657409" cy="1932661"/>
          </a:xfrm>
          <a:prstGeom prst="rect">
            <a:avLst/>
          </a:prstGeom>
          <a:ln>
            <a:solidFill>
              <a:srgbClr val="D2533C"/>
            </a:solidFill>
          </a:ln>
        </p:spPr>
      </p:pic>
      <p:pic>
        <p:nvPicPr>
          <p:cNvPr id="6" name="Picture 5"/>
          <p:cNvPicPr>
            <a:picLocks noChangeAspect="1"/>
          </p:cNvPicPr>
          <p:nvPr/>
        </p:nvPicPr>
        <p:blipFill>
          <a:blip r:embed="rId5"/>
          <a:stretch>
            <a:fillRect/>
          </a:stretch>
        </p:blipFill>
        <p:spPr>
          <a:xfrm>
            <a:off x="6720825" y="4545123"/>
            <a:ext cx="1676400" cy="1930400"/>
          </a:xfrm>
          <a:prstGeom prst="rect">
            <a:avLst/>
          </a:prstGeom>
          <a:ln>
            <a:solidFill>
              <a:srgbClr val="D2533C"/>
            </a:solidFill>
          </a:ln>
        </p:spPr>
      </p:pic>
      <p:sp>
        <p:nvSpPr>
          <p:cNvPr id="7" name="Rectangle 6"/>
          <p:cNvSpPr/>
          <p:nvPr/>
        </p:nvSpPr>
        <p:spPr>
          <a:xfrm>
            <a:off x="4121150" y="2486782"/>
            <a:ext cx="2959100" cy="279400"/>
          </a:xfrm>
          <a:prstGeom prst="rect">
            <a:avLst/>
          </a:prstGeom>
          <a:noFill/>
          <a:ln w="381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7" idx="2"/>
            <a:endCxn id="5" idx="0"/>
          </p:cNvCxnSpPr>
          <p:nvPr/>
        </p:nvCxnSpPr>
        <p:spPr>
          <a:xfrm flipH="1">
            <a:off x="3766693" y="2766182"/>
            <a:ext cx="1834007" cy="1776680"/>
          </a:xfrm>
          <a:prstGeom prst="straightConnector1">
            <a:avLst/>
          </a:prstGeom>
          <a:ln w="38100" cmpd="sng">
            <a:solidFill>
              <a:srgbClr val="D2533C"/>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a:endCxn id="6" idx="0"/>
          </p:cNvCxnSpPr>
          <p:nvPr/>
        </p:nvCxnSpPr>
        <p:spPr>
          <a:xfrm>
            <a:off x="5600700" y="2766182"/>
            <a:ext cx="1958325" cy="1778941"/>
          </a:xfrm>
          <a:prstGeom prst="straightConnector1">
            <a:avLst/>
          </a:prstGeom>
          <a:ln w="38100" cmpd="sng">
            <a:solidFill>
              <a:srgbClr val="D2533C"/>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7500" y="1689100"/>
            <a:ext cx="2263285" cy="2308324"/>
          </a:xfrm>
          <a:prstGeom prst="rect">
            <a:avLst/>
          </a:prstGeom>
          <a:noFill/>
        </p:spPr>
        <p:txBody>
          <a:bodyPr wrap="none" rtlCol="0">
            <a:spAutoFit/>
          </a:bodyPr>
          <a:lstStyle/>
          <a:p>
            <a:r>
              <a:rPr lang="en-US" dirty="0" smtClean="0"/>
              <a:t>Hotel Savoy</a:t>
            </a:r>
          </a:p>
          <a:p>
            <a:r>
              <a:rPr lang="en-US" dirty="0" smtClean="0"/>
              <a:t>59</a:t>
            </a:r>
            <a:r>
              <a:rPr lang="en-US" baseline="30000" dirty="0" smtClean="0"/>
              <a:t>th</a:t>
            </a:r>
            <a:r>
              <a:rPr lang="en-US" dirty="0" smtClean="0"/>
              <a:t> St. &amp; 5</a:t>
            </a:r>
            <a:r>
              <a:rPr lang="en-US" baseline="30000" dirty="0" smtClean="0"/>
              <a:t>th</a:t>
            </a:r>
            <a:r>
              <a:rPr lang="en-US" dirty="0" smtClean="0"/>
              <a:t> Ave.</a:t>
            </a:r>
          </a:p>
          <a:p>
            <a:r>
              <a:rPr lang="en-US" dirty="0" smtClean="0"/>
              <a:t>New York, New York</a:t>
            </a:r>
          </a:p>
          <a:p>
            <a:endParaRPr lang="en-US" dirty="0"/>
          </a:p>
          <a:p>
            <a:r>
              <a:rPr lang="en-US" dirty="0" smtClean="0"/>
              <a:t>Savoy Hotel</a:t>
            </a:r>
          </a:p>
          <a:p>
            <a:r>
              <a:rPr lang="en-US" dirty="0" smtClean="0"/>
              <a:t>Strand</a:t>
            </a:r>
          </a:p>
          <a:p>
            <a:r>
              <a:rPr lang="en-US" dirty="0" smtClean="0"/>
              <a:t>London WC2R 0EU</a:t>
            </a:r>
          </a:p>
          <a:p>
            <a:r>
              <a:rPr lang="en-US" dirty="0" smtClean="0"/>
              <a:t>United Kingdom</a:t>
            </a:r>
            <a:endParaRPr lang="en-US" dirty="0"/>
          </a:p>
        </p:txBody>
      </p:sp>
    </p:spTree>
    <p:extLst>
      <p:ext uri="{BB962C8B-B14F-4D97-AF65-F5344CB8AC3E}">
        <p14:creationId xmlns:p14="http://schemas.microsoft.com/office/powerpoint/2010/main" val="215615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Explore Open Refine	</a:t>
            </a:r>
            <a:endParaRPr lang="en-US" dirty="0"/>
          </a:p>
        </p:txBody>
      </p:sp>
      <p:sp>
        <p:nvSpPr>
          <p:cNvPr id="3" name="Content Placeholder 2"/>
          <p:cNvSpPr>
            <a:spLocks noGrp="1"/>
          </p:cNvSpPr>
          <p:nvPr>
            <p:ph idx="1"/>
          </p:nvPr>
        </p:nvSpPr>
        <p:spPr/>
        <p:txBody>
          <a:bodyPr/>
          <a:lstStyle/>
          <a:p>
            <a:r>
              <a:rPr lang="en-US" dirty="0" smtClean="0"/>
              <a:t>Using the NYPL dataset, try clustering and cleaning your data</a:t>
            </a:r>
          </a:p>
          <a:p>
            <a:r>
              <a:rPr lang="en-US" dirty="0" smtClean="0"/>
              <a:t>What transformations need to be made?</a:t>
            </a:r>
          </a:p>
          <a:p>
            <a:r>
              <a:rPr lang="en-US" dirty="0" smtClean="0"/>
              <a:t>What clustering methods work best?</a:t>
            </a:r>
          </a:p>
          <a:p>
            <a:endParaRPr lang="en-US" dirty="0" smtClean="0"/>
          </a:p>
          <a:p>
            <a:endParaRPr lang="en-US" dirty="0"/>
          </a:p>
        </p:txBody>
      </p:sp>
    </p:spTree>
    <p:extLst>
      <p:ext uri="{BB962C8B-B14F-4D97-AF65-F5344CB8AC3E}">
        <p14:creationId xmlns:p14="http://schemas.microsoft.com/office/powerpoint/2010/main" val="12537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data</a:t>
            </a:r>
            <a:endParaRPr lang="en-US" dirty="0"/>
          </a:p>
        </p:txBody>
      </p:sp>
      <p:sp>
        <p:nvSpPr>
          <p:cNvPr id="3" name="Content Placeholder 2"/>
          <p:cNvSpPr>
            <a:spLocks noGrp="1"/>
          </p:cNvSpPr>
          <p:nvPr>
            <p:ph idx="1"/>
          </p:nvPr>
        </p:nvSpPr>
        <p:spPr/>
        <p:txBody>
          <a:bodyPr/>
          <a:lstStyle/>
          <a:p>
            <a:r>
              <a:rPr lang="en-US" dirty="0" smtClean="0"/>
              <a:t>Data </a:t>
            </a:r>
            <a:r>
              <a:rPr lang="en-US" b="1" i="1" dirty="0" smtClean="0"/>
              <a:t>changes</a:t>
            </a:r>
            <a:r>
              <a:rPr lang="en-US" dirty="0" smtClean="0"/>
              <a:t> throughout its lifecycle</a:t>
            </a:r>
          </a:p>
          <a:p>
            <a:pPr lvl="1"/>
            <a:r>
              <a:rPr lang="en-US" dirty="0" smtClean="0"/>
              <a:t>Different users have different needs</a:t>
            </a:r>
          </a:p>
          <a:p>
            <a:pPr lvl="1"/>
            <a:r>
              <a:rPr lang="en-US" dirty="0" smtClean="0"/>
              <a:t>Different repositories have different formats</a:t>
            </a:r>
          </a:p>
          <a:p>
            <a:r>
              <a:rPr lang="en-US" dirty="0" smtClean="0"/>
              <a:t>Data needs to be </a:t>
            </a:r>
            <a:r>
              <a:rPr lang="en-US" b="1" i="1" dirty="0" smtClean="0"/>
              <a:t>normalized</a:t>
            </a:r>
            <a:r>
              <a:rPr lang="en-US" dirty="0" smtClean="0"/>
              <a:t>, or </a:t>
            </a:r>
            <a:r>
              <a:rPr lang="en-US" b="1" i="1" dirty="0" smtClean="0"/>
              <a:t>cleaned</a:t>
            </a:r>
            <a:r>
              <a:rPr lang="en-US" dirty="0" smtClean="0"/>
              <a:t> for integration, publication and sharing</a:t>
            </a:r>
          </a:p>
          <a:p>
            <a:r>
              <a:rPr lang="en-US" dirty="0" smtClean="0"/>
              <a:t>Excel is no good for this!</a:t>
            </a:r>
            <a:endParaRPr lang="en-US" dirty="0"/>
          </a:p>
        </p:txBody>
      </p:sp>
    </p:spTree>
    <p:extLst>
      <p:ext uri="{BB962C8B-B14F-4D97-AF65-F5344CB8AC3E}">
        <p14:creationId xmlns:p14="http://schemas.microsoft.com/office/powerpoint/2010/main" val="2137344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Explore Open Refine	</a:t>
            </a:r>
            <a:endParaRPr lang="en-US" dirty="0"/>
          </a:p>
        </p:txBody>
      </p:sp>
      <p:sp>
        <p:nvSpPr>
          <p:cNvPr id="3" name="Content Placeholder 2"/>
          <p:cNvSpPr>
            <a:spLocks noGrp="1"/>
          </p:cNvSpPr>
          <p:nvPr>
            <p:ph idx="1"/>
          </p:nvPr>
        </p:nvSpPr>
        <p:spPr/>
        <p:txBody>
          <a:bodyPr/>
          <a:lstStyle/>
          <a:p>
            <a:r>
              <a:rPr lang="en-US" dirty="0" smtClean="0"/>
              <a:t>Try extracting your operations</a:t>
            </a:r>
          </a:p>
          <a:p>
            <a:endParaRPr lang="en-US" dirty="0" smtClean="0"/>
          </a:p>
          <a:p>
            <a:endParaRPr lang="en-US" dirty="0"/>
          </a:p>
        </p:txBody>
      </p:sp>
    </p:spTree>
    <p:extLst>
      <p:ext uri="{BB962C8B-B14F-4D97-AF65-F5344CB8AC3E}">
        <p14:creationId xmlns:p14="http://schemas.microsoft.com/office/powerpoint/2010/main" val="4057128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Reconciliation</a:t>
            </a:r>
            <a:endParaRPr lang="en-US" dirty="0"/>
          </a:p>
        </p:txBody>
      </p:sp>
      <p:sp>
        <p:nvSpPr>
          <p:cNvPr id="3" name="Content Placeholder 2"/>
          <p:cNvSpPr>
            <a:spLocks noGrp="1"/>
          </p:cNvSpPr>
          <p:nvPr>
            <p:ph idx="1"/>
          </p:nvPr>
        </p:nvSpPr>
        <p:spPr/>
        <p:txBody>
          <a:bodyPr/>
          <a:lstStyle/>
          <a:p>
            <a:r>
              <a:rPr lang="en-US" dirty="0" smtClean="0"/>
              <a:t>For this example, we’ll use the “</a:t>
            </a:r>
            <a:r>
              <a:rPr lang="en-US" dirty="0" err="1" smtClean="0"/>
              <a:t>biodiversity.txt</a:t>
            </a:r>
            <a:r>
              <a:rPr lang="en-US" dirty="0" smtClean="0"/>
              <a:t>” dataset</a:t>
            </a:r>
          </a:p>
          <a:p>
            <a:r>
              <a:rPr lang="en-US" dirty="0" smtClean="0"/>
              <a:t>Load “</a:t>
            </a:r>
            <a:r>
              <a:rPr lang="en-US" dirty="0" err="1" smtClean="0"/>
              <a:t>biodiversity.txt</a:t>
            </a:r>
            <a:r>
              <a:rPr lang="en-US" dirty="0" smtClean="0"/>
              <a:t>” into Open Refine</a:t>
            </a:r>
          </a:p>
          <a:p>
            <a:endParaRPr lang="en-US" dirty="0"/>
          </a:p>
        </p:txBody>
      </p:sp>
    </p:spTree>
    <p:extLst>
      <p:ext uri="{BB962C8B-B14F-4D97-AF65-F5344CB8AC3E}">
        <p14:creationId xmlns:p14="http://schemas.microsoft.com/office/powerpoint/2010/main" val="3684179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clean the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2732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Reconciliation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6822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Georeferencing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58132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III. Open Refine for publishing XML-formatted metadata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20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Strengths:</a:t>
            </a:r>
          </a:p>
          <a:p>
            <a:pPr lvl="1"/>
            <a:r>
              <a:rPr lang="en-US" dirty="0" smtClean="0"/>
              <a:t>Open source,</a:t>
            </a:r>
          </a:p>
          <a:p>
            <a:pPr lvl="1"/>
            <a:r>
              <a:rPr lang="en-US" dirty="0" smtClean="0"/>
              <a:t>Much more powerful than excel (some functions easier to use)</a:t>
            </a:r>
          </a:p>
          <a:p>
            <a:pPr lvl="1"/>
            <a:r>
              <a:rPr lang="en-US" dirty="0" smtClean="0"/>
              <a:t>Platform independent</a:t>
            </a:r>
          </a:p>
          <a:p>
            <a:pPr lvl="1"/>
            <a:r>
              <a:rPr lang="en-US" dirty="0" smtClean="0"/>
              <a:t>Great history tracking (provenance!)</a:t>
            </a:r>
          </a:p>
          <a:p>
            <a:pPr lvl="1"/>
            <a:r>
              <a:rPr lang="en-US" dirty="0" smtClean="0"/>
              <a:t>Can export commonly used functions for reuse (more provenance!)</a:t>
            </a:r>
          </a:p>
        </p:txBody>
      </p:sp>
    </p:spTree>
    <p:extLst>
      <p:ext uri="{BB962C8B-B14F-4D97-AF65-F5344CB8AC3E}">
        <p14:creationId xmlns:p14="http://schemas.microsoft.com/office/powerpoint/2010/main" val="493351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Weaknesses:</a:t>
            </a:r>
          </a:p>
          <a:p>
            <a:pPr lvl="1"/>
            <a:r>
              <a:rPr lang="en-US" dirty="0"/>
              <a:t>Can be a little unstable at times </a:t>
            </a:r>
          </a:p>
          <a:p>
            <a:pPr lvl="1"/>
            <a:r>
              <a:rPr lang="en-US" dirty="0"/>
              <a:t>Relies on many external </a:t>
            </a:r>
            <a:r>
              <a:rPr lang="en-US" dirty="0" smtClean="0"/>
              <a:t>services</a:t>
            </a:r>
          </a:p>
          <a:p>
            <a:pPr lvl="1"/>
            <a:r>
              <a:rPr lang="en-US" dirty="0" smtClean="0"/>
              <a:t>Some methods require light programming knowledge</a:t>
            </a:r>
          </a:p>
          <a:p>
            <a:pPr lvl="1"/>
            <a:r>
              <a:rPr lang="en-US" dirty="0" smtClean="0"/>
              <a:t>More advanced functions are possibly biased toward English/Western languages (unfortunately a common problem in text processing)</a:t>
            </a:r>
            <a:endParaRPr lang="en-US" dirty="0"/>
          </a:p>
          <a:p>
            <a:endParaRPr lang="en-US" dirty="0"/>
          </a:p>
        </p:txBody>
      </p:sp>
    </p:spTree>
    <p:extLst>
      <p:ext uri="{BB962C8B-B14F-4D97-AF65-F5344CB8AC3E}">
        <p14:creationId xmlns:p14="http://schemas.microsoft.com/office/powerpoint/2010/main" val="220077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Refine</a:t>
            </a:r>
            <a:endParaRPr lang="en-US" dirty="0"/>
          </a:p>
        </p:txBody>
      </p:sp>
      <p:sp>
        <p:nvSpPr>
          <p:cNvPr id="3" name="Content Placeholder 2"/>
          <p:cNvSpPr>
            <a:spLocks noGrp="1"/>
          </p:cNvSpPr>
          <p:nvPr>
            <p:ph idx="1"/>
          </p:nvPr>
        </p:nvSpPr>
        <p:spPr/>
        <p:txBody>
          <a:bodyPr/>
          <a:lstStyle/>
          <a:p>
            <a:r>
              <a:rPr lang="en-US" dirty="0" smtClean="0"/>
              <a:t>A powerful tool for manipulating and cleaning data</a:t>
            </a:r>
          </a:p>
          <a:p>
            <a:r>
              <a:rPr lang="en-US" dirty="0" smtClean="0"/>
              <a:t>Looks like a spreadsheet (Excel), acts like a database</a:t>
            </a:r>
          </a:p>
          <a:p>
            <a:r>
              <a:rPr lang="en-US" dirty="0" smtClean="0"/>
              <a:t>Great, free, open tool for data curation!</a:t>
            </a:r>
            <a:endParaRPr lang="en-US" dirty="0"/>
          </a:p>
        </p:txBody>
      </p:sp>
    </p:spTree>
    <p:extLst>
      <p:ext uri="{BB962C8B-B14F-4D97-AF65-F5344CB8AC3E}">
        <p14:creationId xmlns:p14="http://schemas.microsoft.com/office/powerpoint/2010/main" val="146046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lab</a:t>
            </a:r>
            <a:endParaRPr lang="en-US" dirty="0"/>
          </a:p>
        </p:txBody>
      </p:sp>
      <p:sp>
        <p:nvSpPr>
          <p:cNvPr id="3" name="Content Placeholder 2"/>
          <p:cNvSpPr>
            <a:spLocks noGrp="1"/>
          </p:cNvSpPr>
          <p:nvPr>
            <p:ph idx="1"/>
          </p:nvPr>
        </p:nvSpPr>
        <p:spPr/>
        <p:txBody>
          <a:bodyPr/>
          <a:lstStyle/>
          <a:p>
            <a:r>
              <a:rPr lang="en-US" dirty="0" smtClean="0"/>
              <a:t>We’ll learn:</a:t>
            </a:r>
          </a:p>
          <a:p>
            <a:pPr lvl="1"/>
            <a:r>
              <a:rPr lang="en-US" dirty="0" smtClean="0"/>
              <a:t>The basics of Open Refine</a:t>
            </a:r>
          </a:p>
          <a:p>
            <a:pPr lvl="2"/>
            <a:r>
              <a:rPr lang="en-US" dirty="0" smtClean="0"/>
              <a:t>Creating a project, basic faceting and normalization</a:t>
            </a:r>
          </a:p>
          <a:p>
            <a:pPr lvl="1"/>
            <a:r>
              <a:rPr lang="en-US" dirty="0" smtClean="0"/>
              <a:t>Reconciliation</a:t>
            </a:r>
          </a:p>
          <a:p>
            <a:pPr lvl="2"/>
            <a:r>
              <a:rPr lang="en-US" dirty="0" smtClean="0"/>
              <a:t>Introduction to linking to linked data</a:t>
            </a:r>
          </a:p>
          <a:p>
            <a:pPr lvl="1"/>
            <a:r>
              <a:rPr lang="en-US" dirty="0" smtClean="0"/>
              <a:t>Publishing XML metadata with Refine</a:t>
            </a:r>
          </a:p>
          <a:p>
            <a:pPr lvl="2"/>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07171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Open Refine Basics</a:t>
            </a:r>
            <a:endParaRPr lang="en-US" dirty="0"/>
          </a:p>
        </p:txBody>
      </p:sp>
      <p:sp>
        <p:nvSpPr>
          <p:cNvPr id="3" name="Content Placeholder 2"/>
          <p:cNvSpPr>
            <a:spLocks noGrp="1"/>
          </p:cNvSpPr>
          <p:nvPr>
            <p:ph idx="1"/>
          </p:nvPr>
        </p:nvSpPr>
        <p:spPr>
          <a:xfrm>
            <a:off x="887036" y="1650759"/>
            <a:ext cx="7547107" cy="4816469"/>
          </a:xfrm>
        </p:spPr>
        <p:txBody>
          <a:bodyPr>
            <a:normAutofit/>
          </a:bodyPr>
          <a:lstStyle/>
          <a:p>
            <a:pPr>
              <a:buFont typeface="Wingdings" charset="2"/>
              <a:buChar char="ü"/>
            </a:pPr>
            <a:r>
              <a:rPr lang="en-US" sz="3200" dirty="0" smtClean="0"/>
              <a:t>  Creating a </a:t>
            </a:r>
            <a:r>
              <a:rPr lang="en-US" sz="3200" dirty="0" smtClean="0"/>
              <a:t>New Project</a:t>
            </a:r>
            <a:endParaRPr lang="en-US" sz="3200" dirty="0" smtClean="0"/>
          </a:p>
          <a:p>
            <a:pPr>
              <a:buFont typeface="Wingdings" charset="2"/>
              <a:buChar char="ü"/>
            </a:pPr>
            <a:r>
              <a:rPr lang="en-US" sz="3200" dirty="0"/>
              <a:t> </a:t>
            </a:r>
            <a:r>
              <a:rPr lang="en-US" sz="3200" dirty="0" smtClean="0"/>
              <a:t> Basic </a:t>
            </a:r>
            <a:r>
              <a:rPr lang="en-US" sz="3200" dirty="0" smtClean="0"/>
              <a:t>Normalization</a:t>
            </a:r>
            <a:endParaRPr lang="en-US" sz="3200" dirty="0" smtClean="0"/>
          </a:p>
          <a:p>
            <a:pPr>
              <a:buFont typeface="Wingdings" charset="2"/>
              <a:buChar char="ü"/>
            </a:pPr>
            <a:r>
              <a:rPr lang="en-US" sz="3200" dirty="0"/>
              <a:t> </a:t>
            </a:r>
            <a:r>
              <a:rPr lang="en-US" sz="3200" dirty="0" smtClean="0"/>
              <a:t> Faceting and </a:t>
            </a:r>
            <a:r>
              <a:rPr lang="en-US" sz="3200" dirty="0" smtClean="0"/>
              <a:t>Clustering</a:t>
            </a:r>
            <a:endParaRPr lang="en-US" sz="3200" dirty="0" smtClean="0"/>
          </a:p>
          <a:p>
            <a:pPr>
              <a:buFont typeface="Wingdings" charset="2"/>
              <a:buChar char="ü"/>
            </a:pPr>
            <a:r>
              <a:rPr lang="en-US" sz="3200" dirty="0" smtClean="0"/>
              <a:t>  Records vs. </a:t>
            </a:r>
            <a:r>
              <a:rPr lang="en-US" sz="3200" dirty="0" smtClean="0"/>
              <a:t>Rows</a:t>
            </a:r>
            <a:endParaRPr lang="en-US" sz="3200" dirty="0"/>
          </a:p>
          <a:p>
            <a:pPr>
              <a:buFont typeface="Wingdings" charset="2"/>
              <a:buChar char="ü"/>
            </a:pPr>
            <a:r>
              <a:rPr lang="en-US" sz="3200" dirty="0" smtClean="0"/>
              <a:t>  Advanced Transformations </a:t>
            </a:r>
            <a:endParaRPr lang="en-US" sz="3200" dirty="0"/>
          </a:p>
        </p:txBody>
      </p:sp>
    </p:spTree>
    <p:extLst>
      <p:ext uri="{BB962C8B-B14F-4D97-AF65-F5344CB8AC3E}">
        <p14:creationId xmlns:p14="http://schemas.microsoft.com/office/powerpoint/2010/main" val="13316464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06-25 at 12.52.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86" y="1559626"/>
            <a:ext cx="7935677" cy="4865612"/>
          </a:xfrm>
          <a:prstGeom prst="rect">
            <a:avLst/>
          </a:prstGeom>
          <a:ln>
            <a:solidFill>
              <a:schemeClr val="accent5"/>
            </a:solidFill>
          </a:ln>
        </p:spPr>
      </p:pic>
      <p:sp>
        <p:nvSpPr>
          <p:cNvPr id="2" name="Title 1"/>
          <p:cNvSpPr>
            <a:spLocks noGrp="1"/>
          </p:cNvSpPr>
          <p:nvPr>
            <p:ph type="title"/>
          </p:nvPr>
        </p:nvSpPr>
        <p:spPr/>
        <p:txBody>
          <a:bodyPr/>
          <a:lstStyle/>
          <a:p>
            <a:r>
              <a:rPr lang="en-US" dirty="0" smtClean="0"/>
              <a:t>Creating a Project</a:t>
            </a:r>
            <a:endParaRPr lang="en-US" dirty="0"/>
          </a:p>
        </p:txBody>
      </p:sp>
      <p:cxnSp>
        <p:nvCxnSpPr>
          <p:cNvPr id="6" name="Straight Arrow Connector 5"/>
          <p:cNvCxnSpPr/>
          <p:nvPr/>
        </p:nvCxnSpPr>
        <p:spPr>
          <a:xfrm flipH="1" flipV="1">
            <a:off x="4520972" y="2963172"/>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2952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Project</a:t>
            </a:r>
            <a:endParaRPr lang="en-US" dirty="0"/>
          </a:p>
        </p:txBody>
      </p:sp>
      <p:pic>
        <p:nvPicPr>
          <p:cNvPr id="15" name="Picture 14" descr="Screen Shot 2014-06-25 at 1.20.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80" y="1662424"/>
            <a:ext cx="8074239" cy="4506391"/>
          </a:xfrm>
          <a:prstGeom prst="rect">
            <a:avLst/>
          </a:prstGeom>
          <a:ln>
            <a:solidFill>
              <a:srgbClr val="808DA0"/>
            </a:solidFill>
          </a:ln>
        </p:spPr>
      </p:pic>
      <p:cxnSp>
        <p:nvCxnSpPr>
          <p:cNvPr id="7" name="Straight Arrow Connector 6"/>
          <p:cNvCxnSpPr/>
          <p:nvPr/>
        </p:nvCxnSpPr>
        <p:spPr>
          <a:xfrm>
            <a:off x="3780071" y="3734200"/>
            <a:ext cx="468734" cy="483785"/>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4294166" y="4747119"/>
            <a:ext cx="695530" cy="1"/>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5216504" y="4777356"/>
            <a:ext cx="438489" cy="362835"/>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5177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Normalization</a:t>
            </a:r>
            <a:endParaRPr lang="en-US" dirty="0"/>
          </a:p>
        </p:txBody>
      </p:sp>
      <p:pic>
        <p:nvPicPr>
          <p:cNvPr id="7" name="Picture 6" descr="Screen Shot 2014-06-25 at 1.36.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84" y="1531326"/>
            <a:ext cx="8686800" cy="4150835"/>
          </a:xfrm>
          <a:prstGeom prst="rect">
            <a:avLst/>
          </a:prstGeom>
          <a:ln>
            <a:solidFill>
              <a:srgbClr val="808DA0"/>
            </a:solidFill>
          </a:ln>
        </p:spPr>
      </p:pic>
      <p:cxnSp>
        <p:nvCxnSpPr>
          <p:cNvPr id="8" name="Straight Arrow Connector 7"/>
          <p:cNvCxnSpPr/>
          <p:nvPr/>
        </p:nvCxnSpPr>
        <p:spPr>
          <a:xfrm flipH="1" flipV="1">
            <a:off x="7287985" y="3189944"/>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4084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Tracking </a:t>
            </a:r>
            <a:r>
              <a:rPr lang="en-US" dirty="0" smtClean="0"/>
              <a:t>Project History</a:t>
            </a:r>
            <a:endParaRPr lang="en-US" dirty="0"/>
          </a:p>
        </p:txBody>
      </p:sp>
      <p:pic>
        <p:nvPicPr>
          <p:cNvPr id="4" name="Picture 3" descr="Screen Shot 2014-06-25 at 1.4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793"/>
            <a:ext cx="8228350" cy="3938529"/>
          </a:xfrm>
          <a:prstGeom prst="rect">
            <a:avLst/>
          </a:prstGeom>
          <a:ln>
            <a:solidFill>
              <a:srgbClr val="808DA0"/>
            </a:solidFill>
          </a:ln>
        </p:spPr>
      </p:pic>
      <p:cxnSp>
        <p:nvCxnSpPr>
          <p:cNvPr id="5" name="Straight Arrow Connector 4"/>
          <p:cNvCxnSpPr/>
          <p:nvPr/>
        </p:nvCxnSpPr>
        <p:spPr>
          <a:xfrm flipV="1">
            <a:off x="831616" y="2131669"/>
            <a:ext cx="438492" cy="393073"/>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6322" y="5729806"/>
            <a:ext cx="8977677" cy="1200329"/>
          </a:xfrm>
          <a:prstGeom prst="rect">
            <a:avLst/>
          </a:prstGeom>
          <a:noFill/>
        </p:spPr>
        <p:txBody>
          <a:bodyPr wrap="square" rtlCol="0">
            <a:spAutoFit/>
          </a:bodyPr>
          <a:lstStyle/>
          <a:p>
            <a:r>
              <a:rPr lang="en-US" dirty="0" smtClean="0"/>
              <a:t>Don’t be afraid to make mistakes!</a:t>
            </a:r>
          </a:p>
          <a:p>
            <a:endParaRPr lang="en-US" dirty="0"/>
          </a:p>
          <a:p>
            <a:pPr algn="r"/>
            <a:r>
              <a:rPr lang="en-US" dirty="0" smtClean="0"/>
              <a:t>…you can always use the Undo/Redo tab to navigate to earlier stages in your project.</a:t>
            </a:r>
          </a:p>
          <a:p>
            <a:endParaRPr lang="en-US" dirty="0"/>
          </a:p>
        </p:txBody>
      </p:sp>
    </p:spTree>
    <p:extLst>
      <p:ext uri="{BB962C8B-B14F-4D97-AF65-F5344CB8AC3E}">
        <p14:creationId xmlns:p14="http://schemas.microsoft.com/office/powerpoint/2010/main" val="132733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2512</TotalTime>
  <Words>989</Words>
  <Application>Microsoft Macintosh PowerPoint</Application>
  <PresentationFormat>On-screen Show (4:3)</PresentationFormat>
  <Paragraphs>131</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Lab:  Data markup, cleaning and transformation with Open Refine</vt:lpstr>
      <vt:lpstr>Cleaning data</vt:lpstr>
      <vt:lpstr>Open Refine</vt:lpstr>
      <vt:lpstr>In this lab</vt:lpstr>
      <vt:lpstr>I. Open Refine Basics</vt:lpstr>
      <vt:lpstr>Creating a Project</vt:lpstr>
      <vt:lpstr>Creating a Project</vt:lpstr>
      <vt:lpstr>Basic Normalization</vt:lpstr>
      <vt:lpstr>Tracking Project History</vt:lpstr>
      <vt:lpstr>Extract and Apply!</vt:lpstr>
      <vt:lpstr>Records vs. Rows</vt:lpstr>
      <vt:lpstr>Multiple Values, Multiple Rows</vt:lpstr>
      <vt:lpstr>One Record, Multiple Rows</vt:lpstr>
      <vt:lpstr>Faceting and Clustering</vt:lpstr>
      <vt:lpstr>Faceting and Clustering</vt:lpstr>
      <vt:lpstr>Faceting and Clustering</vt:lpstr>
      <vt:lpstr>Kinds of clustering</vt:lpstr>
      <vt:lpstr>Check your clusters!</vt:lpstr>
      <vt:lpstr>Activity: Explore Open Refine </vt:lpstr>
      <vt:lpstr>Activity: Explore Open Refine </vt:lpstr>
      <vt:lpstr>II. Reconciliation</vt:lpstr>
      <vt:lpstr>First, clean the data</vt:lpstr>
      <vt:lpstr>Name Reconciliation</vt:lpstr>
      <vt:lpstr>Georeferencing</vt:lpstr>
      <vt:lpstr>III. Open Refine for publishing XML-formatted metadata</vt:lpstr>
      <vt:lpstr>Summary</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Workflows</dc:title>
  <dc:creator>Nic Weber</dc:creator>
  <cp:lastModifiedBy>andrea thomer</cp:lastModifiedBy>
  <cp:revision>55</cp:revision>
  <cp:lastPrinted>2014-12-29T20:59:13Z</cp:lastPrinted>
  <dcterms:created xsi:type="dcterms:W3CDTF">2014-12-23T22:24:41Z</dcterms:created>
  <dcterms:modified xsi:type="dcterms:W3CDTF">2015-01-25T22:28:24Z</dcterms:modified>
</cp:coreProperties>
</file>