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9" r:id="rId7"/>
    <p:sldId id="264" r:id="rId8"/>
    <p:sldId id="268" r:id="rId9"/>
    <p:sldId id="261" r:id="rId10"/>
    <p:sldId id="267" r:id="rId11"/>
    <p:sldId id="265" r:id="rId12"/>
    <p:sldId id="270" r:id="rId13"/>
    <p:sldId id="26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1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01AD7-5359-914E-BFE3-5454938AEF16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326B-FBB1-FA4E-9C02-8753E795E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bit more detail…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0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activity diagram does not strictly adhere to BPMN/UML notation – mostly because we found the notation unnecessarily formal for our purposes.  Also note that these represent 3 separate diagrams linked together, and are not representing swim 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B326B-FBB1-FA4E-9C02-8753E795E6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ignelements-Flow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090"/>
            <a:ext cx="9144000" cy="4244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2449" y="377004"/>
            <a:ext cx="710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More complex diagrams are possible, but out of scope for this lab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41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Activity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asking what happens first, what happens second, and so on </a:t>
            </a:r>
          </a:p>
          <a:p>
            <a:r>
              <a:rPr lang="en-US" dirty="0"/>
              <a:t>Must determine what activities are done in sequence or in parallel </a:t>
            </a:r>
          </a:p>
          <a:p>
            <a:r>
              <a:rPr lang="en-US" dirty="0"/>
              <a:t>The sequence of activities can be determined from physical data flow diagrams. </a:t>
            </a:r>
          </a:p>
          <a:p>
            <a:r>
              <a:rPr lang="en-US" dirty="0"/>
              <a:t>Can be created by examining all the scenarios for a use case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4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377"/>
            <a:ext cx="9144000" cy="42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create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understand the activities of a use case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flow of control is complex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need to model workflow 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all scenarios for a use case need to be shown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Workflow</a:t>
            </a:r>
            <a:endParaRPr lang="en-US" dirty="0"/>
          </a:p>
        </p:txBody>
      </p:sp>
      <p:pic>
        <p:nvPicPr>
          <p:cNvPr id="4" name="Picture 3" descr="Screen Shot 2015-02-08 at 4.2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7" y="2505994"/>
            <a:ext cx="8505383" cy="14925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241" y="5350845"/>
            <a:ext cx="45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c/o </a:t>
            </a:r>
            <a:r>
              <a:rPr lang="en-US" dirty="0" err="1" smtClean="0"/>
              <a:t>SageCite</a:t>
            </a:r>
            <a:r>
              <a:rPr lang="en-US" dirty="0"/>
              <a:t>: http://</a:t>
            </a:r>
            <a:r>
              <a:rPr lang="en-US" dirty="0" err="1"/>
              <a:t>blogs.ukoln.ac.uk</a:t>
            </a:r>
            <a:r>
              <a:rPr lang="en-US" dirty="0"/>
              <a:t>/</a:t>
            </a:r>
            <a:r>
              <a:rPr lang="en-US" dirty="0" err="1"/>
              <a:t>sagecite</a:t>
            </a:r>
            <a:r>
              <a:rPr lang="en-US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2247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08 at 4.2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6" y="0"/>
            <a:ext cx="7934552" cy="56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5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is  - we want to be able to create usable, reliable workflows – and we want to document things such that our colleagues in another institution, department or college can understand them *immediately*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Business Process</a:t>
            </a:r>
            <a:r>
              <a:rPr lang="en-US" dirty="0" smtClean="0"/>
              <a:t>: a collection of related, structured activities that produce a specific service or product</a:t>
            </a:r>
          </a:p>
          <a:p>
            <a:r>
              <a:rPr lang="en-US" b="1" dirty="0" smtClean="0"/>
              <a:t>Process modeling: </a:t>
            </a:r>
            <a:r>
              <a:rPr lang="en-US" dirty="0" smtClean="0"/>
              <a:t>the activity of representing the processes of an enterprise so they might be analyzed or improved</a:t>
            </a:r>
          </a:p>
          <a:p>
            <a:r>
              <a:rPr lang="en-US" b="1" dirty="0" smtClean="0"/>
              <a:t>Activity diagram</a:t>
            </a:r>
            <a:r>
              <a:rPr lang="en-US" dirty="0" smtClean="0"/>
              <a:t>: graphical representation of </a:t>
            </a:r>
            <a:r>
              <a:rPr lang="en-US" dirty="0"/>
              <a:t>activities </a:t>
            </a:r>
            <a:r>
              <a:rPr lang="en-US" dirty="0" smtClean="0"/>
              <a:t>and decisions in </a:t>
            </a:r>
            <a:r>
              <a:rPr lang="en-US" dirty="0"/>
              <a:t>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UML</a:t>
            </a:r>
            <a:r>
              <a:rPr lang="en-US" dirty="0"/>
              <a:t>: Unified Modeling Language, industry standard for modeling object-oriented systems. </a:t>
            </a:r>
          </a:p>
          <a:p>
            <a:r>
              <a:rPr lang="en-US" b="1" dirty="0" smtClean="0"/>
              <a:t>BPMN</a:t>
            </a:r>
            <a:r>
              <a:rPr lang="en-US" dirty="0" smtClean="0"/>
              <a:t>: Business Process Model Notation, a graphical representation of business processes for an activity diagram.</a:t>
            </a:r>
          </a:p>
          <a:p>
            <a:pPr lvl="1"/>
            <a:r>
              <a:rPr lang="en-US" dirty="0" smtClean="0"/>
              <a:t>Similar to, but simpler than, UML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**Though both of these have formalized standards, there are many variations on both**</a:t>
            </a:r>
          </a:p>
        </p:txBody>
      </p:sp>
    </p:spTree>
    <p:extLst>
      <p:ext uri="{BB962C8B-B14F-4D97-AF65-F5344CB8AC3E}">
        <p14:creationId xmlns:p14="http://schemas.microsoft.com/office/powerpoint/2010/main" val="216726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meanings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Rectangle (sometimes w/round edges): process</a:t>
            </a:r>
            <a:endParaRPr lang="en-US" dirty="0"/>
          </a:p>
          <a:p>
            <a:r>
              <a:rPr lang="en-US" dirty="0" smtClean="0"/>
              <a:t>Diamond</a:t>
            </a:r>
            <a:r>
              <a:rPr lang="en-US" dirty="0"/>
              <a:t>: decision </a:t>
            </a:r>
            <a:r>
              <a:rPr lang="en-US" dirty="0" smtClean="0"/>
              <a:t>point</a:t>
            </a:r>
          </a:p>
          <a:p>
            <a:r>
              <a:rPr lang="en-US" dirty="0" smtClean="0"/>
              <a:t>Arrows: connect sequential activities</a:t>
            </a:r>
          </a:p>
          <a:p>
            <a:r>
              <a:rPr lang="en-US" dirty="0" smtClean="0"/>
              <a:t>Long, flat rectangle: Fork</a:t>
            </a:r>
          </a:p>
          <a:p>
            <a:r>
              <a:rPr lang="en-US" dirty="0" smtClean="0"/>
              <a:t>Filled</a:t>
            </a:r>
            <a:r>
              <a:rPr lang="en-US" dirty="0"/>
              <a:t>-in </a:t>
            </a:r>
            <a:r>
              <a:rPr lang="en-US" dirty="0" smtClean="0"/>
              <a:t>circle: Start</a:t>
            </a:r>
            <a:endParaRPr lang="en-US" dirty="0"/>
          </a:p>
          <a:p>
            <a:r>
              <a:rPr lang="en-US" dirty="0" smtClean="0"/>
              <a:t>Black </a:t>
            </a:r>
            <a:r>
              <a:rPr lang="en-US" dirty="0"/>
              <a:t>circle surrounded by a white </a:t>
            </a:r>
            <a:r>
              <a:rPr lang="en-US" dirty="0" smtClean="0"/>
              <a:t>circle: End</a:t>
            </a:r>
          </a:p>
          <a:p>
            <a:r>
              <a:rPr lang="en-US" dirty="0" err="1" smtClean="0"/>
              <a:t>Swimlanes</a:t>
            </a:r>
            <a:r>
              <a:rPr lang="en-US" dirty="0" smtClean="0"/>
              <a:t>: Assign responsibilities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ivity Diagra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36" y="134338"/>
            <a:ext cx="5247934" cy="56257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906" y="4484363"/>
            <a:ext cx="146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Kendall &amp; Kendall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mpFlowchart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1" y="1081596"/>
            <a:ext cx="2794000" cy="3810000"/>
          </a:xfrm>
          <a:prstGeom prst="rect">
            <a:avLst/>
          </a:prstGeom>
        </p:spPr>
      </p:pic>
      <p:pic>
        <p:nvPicPr>
          <p:cNvPr id="3" name="Picture 2" descr="640px-Flowchart-templ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73" y="91633"/>
            <a:ext cx="5326846" cy="6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82</TotalTime>
  <Words>357</Words>
  <Application>Microsoft Macintosh PowerPoint</Application>
  <PresentationFormat>On-screen Show (4:3)</PresentationFormat>
  <Paragraphs>39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DCWS_PPT_Theme</vt:lpstr>
      <vt:lpstr>Lab 3 </vt:lpstr>
      <vt:lpstr>Informal Workflow</vt:lpstr>
      <vt:lpstr>PowerPoint Presentation</vt:lpstr>
      <vt:lpstr>PowerPoint Presentation</vt:lpstr>
      <vt:lpstr>Definitions</vt:lpstr>
      <vt:lpstr>Definitions</vt:lpstr>
      <vt:lpstr>Symbol meanings</vt:lpstr>
      <vt:lpstr>PowerPoint Presentation</vt:lpstr>
      <vt:lpstr>PowerPoint Presentation</vt:lpstr>
      <vt:lpstr>PowerPoint Presentation</vt:lpstr>
      <vt:lpstr>Creating Activity Diagrams</vt:lpstr>
      <vt:lpstr>PowerPoint Presentation</vt:lpstr>
      <vt:lpstr>When to create an activity diagram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</dc:title>
  <dc:creator>Nic Weber</dc:creator>
  <cp:lastModifiedBy>andrea thomer</cp:lastModifiedBy>
  <cp:revision>7</cp:revision>
  <dcterms:created xsi:type="dcterms:W3CDTF">2015-02-08T22:31:25Z</dcterms:created>
  <dcterms:modified xsi:type="dcterms:W3CDTF">2015-02-15T21:19:44Z</dcterms:modified>
</cp:coreProperties>
</file>