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0" r:id="rId3"/>
    <p:sldId id="276" r:id="rId4"/>
    <p:sldId id="257" r:id="rId5"/>
    <p:sldId id="277" r:id="rId6"/>
    <p:sldId id="278" r:id="rId7"/>
    <p:sldId id="279" r:id="rId8"/>
    <p:sldId id="272" r:id="rId9"/>
    <p:sldId id="271" r:id="rId10"/>
    <p:sldId id="258" r:id="rId11"/>
    <p:sldId id="259" r:id="rId12"/>
    <p:sldId id="268" r:id="rId13"/>
    <p:sldId id="267" r:id="rId14"/>
    <p:sldId id="274" r:id="rId15"/>
    <p:sldId id="261" r:id="rId16"/>
    <p:sldId id="262" r:id="rId17"/>
    <p:sldId id="263" r:id="rId18"/>
    <p:sldId id="269" r:id="rId19"/>
    <p:sldId id="266"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88" autoAdjust="0"/>
  </p:normalViewPr>
  <p:slideViewPr>
    <p:cSldViewPr snapToGrid="0" snapToObjects="1">
      <p:cViewPr>
        <p:scale>
          <a:sx n="140" d="100"/>
          <a:sy n="140" d="100"/>
        </p:scale>
        <p:origin x="-432"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6E77-3283-344D-9AC2-FD5DD182305F}" type="datetimeFigureOut">
              <a:rPr lang="en-US" smtClean="0"/>
              <a:t>1/19/15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A4C59-9997-D64D-B418-4F4AB05D75FD}" type="slidenum">
              <a:rPr lang="en-US" smtClean="0"/>
              <a:t>‹#›</a:t>
            </a:fld>
            <a:endParaRPr lang="en-US"/>
          </a:p>
        </p:txBody>
      </p:sp>
    </p:spTree>
    <p:extLst>
      <p:ext uri="{BB962C8B-B14F-4D97-AF65-F5344CB8AC3E}">
        <p14:creationId xmlns:p14="http://schemas.microsoft.com/office/powerpoint/2010/main" val="2482587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a:t>
            </a:r>
            <a:r>
              <a:rPr lang="en-US" baseline="0" dirty="0" smtClean="0"/>
              <a:t>l to archives and records management is the notion of a record – the unit of analysis which is preserved for future use. </a:t>
            </a:r>
          </a:p>
          <a:p>
            <a:endParaRPr lang="en-US" baseline="0" dirty="0" smtClean="0"/>
          </a:p>
          <a:p>
            <a:r>
              <a:rPr lang="en-US" baseline="0" dirty="0" smtClean="0"/>
              <a:t>This idea is – similarly – important to data curation in that we want to focus on a scholarly record… often for the benefit of understanding where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4</a:t>
            </a:fld>
            <a:endParaRPr lang="en-US"/>
          </a:p>
        </p:txBody>
      </p:sp>
    </p:spTree>
    <p:extLst>
      <p:ext uri="{BB962C8B-B14F-4D97-AF65-F5344CB8AC3E}">
        <p14:creationId xmlns:p14="http://schemas.microsoft.com/office/powerpoint/2010/main" val="3433463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exact </a:t>
            </a:r>
            <a:r>
              <a:rPr lang="en-US" dirty="0" err="1" smtClean="0"/>
              <a:t>banem</a:t>
            </a:r>
            <a:r>
              <a:rPr lang="en-US" dirty="0" smtClean="0"/>
              <a:t> </a:t>
            </a:r>
            <a:r>
              <a:rPr lang="en-US" dirty="0" err="1" smtClean="0"/>
              <a:t>aytgiyr</a:t>
            </a:r>
            <a:r>
              <a:rPr lang="en-US" dirty="0" smtClean="0"/>
              <a:t>  ,,,,, sketch</a:t>
            </a:r>
            <a:r>
              <a:rPr lang="en-US" baseline="0" dirty="0" smtClean="0"/>
              <a:t> for the painting,… but look at the date --- what is going on here? </a:t>
            </a:r>
          </a:p>
          <a:p>
            <a:endParaRPr lang="en-US" baseline="0" dirty="0" smtClean="0"/>
          </a:p>
          <a:p>
            <a:r>
              <a:rPr lang="en-US" dirty="0" smtClean="0"/>
              <a:t>http://</a:t>
            </a:r>
            <a:r>
              <a:rPr lang="en-US" dirty="0" err="1" smtClean="0"/>
              <a:t>www.metmuseum.org</a:t>
            </a:r>
            <a:r>
              <a:rPr lang="en-US" smtClean="0"/>
              <a:t>/collection/the-collection-online/search/369777</a:t>
            </a:r>
            <a:endParaRPr lang="en-US"/>
          </a:p>
        </p:txBody>
      </p:sp>
      <p:sp>
        <p:nvSpPr>
          <p:cNvPr id="4" name="Slide Number Placeholder 3"/>
          <p:cNvSpPr>
            <a:spLocks noGrp="1"/>
          </p:cNvSpPr>
          <p:nvPr>
            <p:ph type="sldNum" sz="quarter" idx="10"/>
          </p:nvPr>
        </p:nvSpPr>
        <p:spPr/>
        <p:txBody>
          <a:bodyPr/>
          <a:lstStyle/>
          <a:p>
            <a:fld id="{036A4C59-9997-D64D-B418-4F4AB05D75FD}" type="slidenum">
              <a:rPr lang="en-US" smtClean="0"/>
              <a:t>18</a:t>
            </a:fld>
            <a:endParaRPr lang="en-US"/>
          </a:p>
        </p:txBody>
      </p:sp>
    </p:spTree>
    <p:extLst>
      <p:ext uri="{BB962C8B-B14F-4D97-AF65-F5344CB8AC3E}">
        <p14:creationId xmlns:p14="http://schemas.microsoft.com/office/powerpoint/2010/main" val="215258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important point about provenance – is that it is a communication act –</a:t>
            </a:r>
            <a:r>
              <a:rPr lang="en-US" baseline="0" dirty="0" smtClean="0"/>
              <a:t> </a:t>
            </a:r>
          </a:p>
          <a:p>
            <a:endParaRPr lang="en-US" baseline="0" dirty="0" smtClean="0"/>
          </a:p>
          <a:p>
            <a:r>
              <a:rPr lang="en-US" baseline="0" dirty="0" smtClean="0"/>
              <a:t>At </a:t>
            </a:r>
            <a:r>
              <a:rPr lang="en-US" baseline="0" dirty="0" err="1" smtClean="0"/>
              <a:t>graunlar</a:t>
            </a:r>
            <a:r>
              <a:rPr lang="en-US" baseline="0" dirty="0" smtClean="0"/>
              <a:t> level like this it deals with content …. </a:t>
            </a:r>
          </a:p>
          <a:p>
            <a:endParaRPr lang="en-US" baseline="0" dirty="0" smtClean="0"/>
          </a:p>
          <a:p>
            <a:r>
              <a:rPr lang="en-US" baseline="0" dirty="0" smtClean="0"/>
              <a:t>At a much higher level – when we think about content, context, and structure of scholarly records – we need to have a framework which models their lifecycle – </a:t>
            </a:r>
            <a:r>
              <a:rPr lang="en-US" baseline="0" dirty="0" err="1" smtClean="0"/>
              <a:t>acorss</a:t>
            </a:r>
            <a:r>
              <a:rPr lang="en-US" baseline="0" dirty="0" smtClean="0"/>
              <a:t> different contexts of planning, use, and reuse</a:t>
            </a:r>
            <a:r>
              <a:rPr lang="en-US" baseline="0" dirty="0" smtClean="0"/>
              <a:t>.</a:t>
            </a:r>
          </a:p>
          <a:p>
            <a:endParaRPr lang="en-US" baseline="0" dirty="0" smtClean="0"/>
          </a:p>
          <a:p>
            <a:r>
              <a:rPr lang="en-US" baseline="0" dirty="0" smtClean="0"/>
              <a:t>So in a data centric world, we have to evolve away from the ISO 15489 standards – and move towards life cycles that are particular to research data …. And that is where Andrea is going </a:t>
            </a:r>
            <a:r>
              <a:rPr lang="en-US" baseline="0" smtClean="0"/>
              <a:t>to pick up.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20</a:t>
            </a:fld>
            <a:endParaRPr lang="en-US"/>
          </a:p>
        </p:txBody>
      </p:sp>
    </p:spTree>
    <p:extLst>
      <p:ext uri="{BB962C8B-B14F-4D97-AF65-F5344CB8AC3E}">
        <p14:creationId xmlns:p14="http://schemas.microsoft.com/office/powerpoint/2010/main" val="417355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high level definitions</a:t>
            </a:r>
            <a:r>
              <a:rPr lang="en-US" baseline="0" dirty="0" smtClean="0"/>
              <a:t> from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5</a:t>
            </a:fld>
            <a:endParaRPr lang="en-US"/>
          </a:p>
        </p:txBody>
      </p:sp>
    </p:spTree>
    <p:extLst>
      <p:ext uri="{BB962C8B-B14F-4D97-AF65-F5344CB8AC3E}">
        <p14:creationId xmlns:p14="http://schemas.microsoft.com/office/powerpoint/2010/main" val="237204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a:t>
            </a:r>
            <a:r>
              <a:rPr lang="en-US" baseline="0" dirty="0" smtClean="0"/>
              <a:t>idea is – similarly – important to data curation in that we want to focus on a scholarly </a:t>
            </a:r>
            <a:r>
              <a:rPr lang="en-US" baseline="0" dirty="0" smtClean="0"/>
              <a:t>record… again, this relies on our definition of data being a role played by an information object, and that role is evidence.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7</a:t>
            </a:fld>
            <a:endParaRPr lang="en-US"/>
          </a:p>
        </p:txBody>
      </p:sp>
    </p:spTree>
    <p:extLst>
      <p:ext uri="{BB962C8B-B14F-4D97-AF65-F5344CB8AC3E}">
        <p14:creationId xmlns:p14="http://schemas.microsoft.com/office/powerpoint/2010/main" val="3433463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Arrangement</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8</a:t>
            </a:fld>
            <a:endParaRPr lang="en-US"/>
          </a:p>
        </p:txBody>
      </p:sp>
    </p:spTree>
    <p:extLst>
      <p:ext uri="{BB962C8B-B14F-4D97-AF65-F5344CB8AC3E}">
        <p14:creationId xmlns:p14="http://schemas.microsoft.com/office/powerpoint/2010/main" val="973671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Records are stored in boxes, described through finding aides,</a:t>
            </a:r>
            <a:r>
              <a:rPr lang="en-US" baseline="0" dirty="0" smtClean="0"/>
              <a:t> and made available to scholars through an </a:t>
            </a:r>
            <a:r>
              <a:rPr lang="en-US" baseline="0" dirty="0" err="1" smtClean="0"/>
              <a:t>appontment</a:t>
            </a:r>
            <a:r>
              <a:rPr lang="en-US" baseline="0" dirty="0" smtClean="0"/>
              <a:t> </a:t>
            </a:r>
          </a:p>
          <a:p>
            <a:endParaRPr lang="en-US" baseline="0" dirty="0" smtClean="0"/>
          </a:p>
          <a:p>
            <a:r>
              <a:rPr lang="en-US" baseline="0" dirty="0" smtClean="0"/>
              <a:t>In digital context of course we store records in a database, we describe them with metadata and we make the available to scholars via query languages</a:t>
            </a:r>
          </a:p>
          <a:p>
            <a:endParaRPr lang="en-US" baseline="0" dirty="0" smtClean="0"/>
          </a:p>
          <a:p>
            <a:r>
              <a:rPr lang="en-US" baseline="0" dirty="0" smtClean="0"/>
              <a:t>So obviously – the context of our work is quite different.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9</a:t>
            </a:fld>
            <a:endParaRPr lang="en-US"/>
          </a:p>
        </p:txBody>
      </p:sp>
    </p:spTree>
    <p:extLst>
      <p:ext uri="{BB962C8B-B14F-4D97-AF65-F5344CB8AC3E}">
        <p14:creationId xmlns:p14="http://schemas.microsoft.com/office/powerpoint/2010/main" val="3713672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the same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11</a:t>
            </a:fld>
            <a:endParaRPr lang="en-US"/>
          </a:p>
        </p:txBody>
      </p:sp>
    </p:spTree>
    <p:extLst>
      <p:ext uri="{BB962C8B-B14F-4D97-AF65-F5344CB8AC3E}">
        <p14:creationId xmlns:p14="http://schemas.microsoft.com/office/powerpoint/2010/main" val="209371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12</a:t>
            </a:fld>
            <a:endParaRPr lang="en-US"/>
          </a:p>
        </p:txBody>
      </p:sp>
    </p:spTree>
    <p:extLst>
      <p:ext uri="{BB962C8B-B14F-4D97-AF65-F5344CB8AC3E}">
        <p14:creationId xmlns:p14="http://schemas.microsoft.com/office/powerpoint/2010/main" val="3828846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talk more about this on</a:t>
            </a:r>
            <a:r>
              <a:rPr lang="en-US" baseline="0" dirty="0" smtClean="0"/>
              <a:t> day three….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13</a:t>
            </a:fld>
            <a:endParaRPr lang="en-US"/>
          </a:p>
        </p:txBody>
      </p:sp>
    </p:spTree>
    <p:extLst>
      <p:ext uri="{BB962C8B-B14F-4D97-AF65-F5344CB8AC3E}">
        <p14:creationId xmlns:p14="http://schemas.microsoft.com/office/powerpoint/2010/main" val="273156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less straight</a:t>
            </a:r>
            <a:r>
              <a:rPr lang="en-US" baseline="0" dirty="0" smtClean="0"/>
              <a:t> forward – we have information that is more general, deeper – and more difficult to put in machine readable formats for using </a:t>
            </a:r>
          </a:p>
          <a:p>
            <a:endParaRPr lang="en-US" baseline="0" dirty="0" smtClean="0"/>
          </a:p>
          <a:p>
            <a:r>
              <a:rPr lang="en-US" baseline="0" dirty="0" smtClean="0"/>
              <a:t>Source: http://</a:t>
            </a:r>
            <a:r>
              <a:rPr lang="en-US" baseline="0" dirty="0" err="1" smtClean="0"/>
              <a:t>hoodmuseum.dartmouth.edu</a:t>
            </a:r>
            <a:r>
              <a:rPr lang="en-US" baseline="0" dirty="0" smtClean="0"/>
              <a:t>/collections/overview/</a:t>
            </a:r>
            <a:r>
              <a:rPr lang="en-US" baseline="0" dirty="0" err="1" smtClean="0"/>
              <a:t>europe</a:t>
            </a:r>
            <a:r>
              <a:rPr lang="en-US" baseline="0" dirty="0" smtClean="0"/>
              <a:t>/provenance/</a:t>
            </a:r>
            <a:r>
              <a:rPr lang="en-US" baseline="0" dirty="0" err="1" smtClean="0"/>
              <a:t>provenancesample.html</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16</a:t>
            </a:fld>
            <a:endParaRPr lang="en-US"/>
          </a:p>
        </p:txBody>
      </p:sp>
    </p:spTree>
    <p:extLst>
      <p:ext uri="{BB962C8B-B14F-4D97-AF65-F5344CB8AC3E}">
        <p14:creationId xmlns:p14="http://schemas.microsoft.com/office/powerpoint/2010/main" val="3994991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1/19/15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fontScale="90000"/>
          </a:bodyPr>
          <a:lstStyle/>
          <a:p>
            <a:r>
              <a:rPr lang="en-US" dirty="0" smtClean="0"/>
              <a:t>Archives &amp; Records Management for Data Curation</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578160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85000"/>
                  </a:schemeClr>
                </a:solidFill>
              </a:rPr>
              <a:t>Content, </a:t>
            </a:r>
            <a:r>
              <a:rPr lang="en-US" dirty="0" smtClean="0"/>
              <a:t>Context</a:t>
            </a:r>
            <a:r>
              <a:rPr lang="en-US" dirty="0" smtClean="0">
                <a:solidFill>
                  <a:schemeClr val="bg1">
                    <a:lumMod val="85000"/>
                  </a:schemeClr>
                </a:solidFill>
              </a:rPr>
              <a:t>, and Structure</a:t>
            </a:r>
            <a:endParaRPr lang="en-US" dirty="0">
              <a:solidFill>
                <a:schemeClr val="bg1">
                  <a:lumMod val="8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Provenance is about the context of a records production, use, and ownership. </a:t>
            </a:r>
          </a:p>
          <a:p>
            <a:pPr marL="0" indent="0">
              <a:buNone/>
            </a:pPr>
            <a:endParaRPr lang="en-US" dirty="0"/>
          </a:p>
          <a:p>
            <a:pPr marL="0" indent="0">
              <a:buNone/>
            </a:pPr>
            <a:r>
              <a:rPr lang="en-US" dirty="0" smtClean="0"/>
              <a:t>In short  “…the significance of archival materials is heavily dependent on the context of their creation, and that the arrangement and description of these materials should be directly related to their original purpose and function.”  </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310548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Provenance in Data Curation</a:t>
            </a:r>
            <a:endParaRPr lang="en-US" dirty="0"/>
          </a:p>
        </p:txBody>
      </p:sp>
      <p:sp>
        <p:nvSpPr>
          <p:cNvPr id="3" name="Content Placeholder 2"/>
          <p:cNvSpPr>
            <a:spLocks noGrp="1"/>
          </p:cNvSpPr>
          <p:nvPr>
            <p:ph idx="1"/>
          </p:nvPr>
        </p:nvSpPr>
        <p:spPr/>
        <p:txBody>
          <a:bodyPr/>
          <a:lstStyle/>
          <a:p>
            <a:pPr marL="0" indent="0">
              <a:buNone/>
            </a:pPr>
            <a:r>
              <a:rPr lang="en-US" dirty="0" smtClean="0"/>
              <a:t>Data provenance -  a type of metadata that “pertains to the derivation history of a data product starting from its original sources.”</a:t>
            </a:r>
          </a:p>
          <a:p>
            <a:pPr marL="0" indent="0">
              <a:buNone/>
            </a:pPr>
            <a:r>
              <a:rPr lang="en-US" dirty="0" smtClean="0"/>
              <a:t>		(</a:t>
            </a:r>
            <a:r>
              <a:rPr lang="en-US" dirty="0" err="1" smtClean="0"/>
              <a:t>Simmhan</a:t>
            </a:r>
            <a:r>
              <a:rPr lang="en-US" dirty="0" smtClean="0"/>
              <a:t> </a:t>
            </a:r>
            <a:r>
              <a:rPr lang="en-US" dirty="0" err="1" smtClean="0"/>
              <a:t>Plale</a:t>
            </a:r>
            <a:r>
              <a:rPr lang="en-US" dirty="0" smtClean="0"/>
              <a:t> and Gannon, 2005)</a:t>
            </a:r>
            <a:endParaRPr lang="en-US" dirty="0"/>
          </a:p>
          <a:p>
            <a:pPr marL="0" indent="0">
              <a:buNone/>
            </a:pPr>
            <a:endParaRPr lang="en-US" dirty="0"/>
          </a:p>
        </p:txBody>
      </p:sp>
    </p:spTree>
    <p:extLst>
      <p:ext uri="{BB962C8B-B14F-4D97-AF65-F5344CB8AC3E}">
        <p14:creationId xmlns:p14="http://schemas.microsoft.com/office/powerpoint/2010/main" val="152548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a:t>
            </a:r>
            <a:endParaRPr lang="en-US" dirty="0"/>
          </a:p>
        </p:txBody>
      </p:sp>
      <p:sp>
        <p:nvSpPr>
          <p:cNvPr id="3" name="Content Placeholder 2"/>
          <p:cNvSpPr>
            <a:spLocks noGrp="1"/>
          </p:cNvSpPr>
          <p:nvPr>
            <p:ph idx="1"/>
          </p:nvPr>
        </p:nvSpPr>
        <p:spPr/>
        <p:txBody>
          <a:bodyPr/>
          <a:lstStyle/>
          <a:p>
            <a:pPr marL="0" indent="0">
              <a:buNone/>
            </a:pPr>
            <a:r>
              <a:rPr lang="en-US" dirty="0" smtClean="0"/>
              <a:t>“…information about entities, activities, and people involved in producing a piece of data or thing, which can be used to form assessments about its quality, reliability or trustworthiness.” 	</a:t>
            </a:r>
            <a:r>
              <a:rPr lang="en-US" sz="1800" dirty="0" smtClean="0"/>
              <a:t>W3C Provenance Incubator Group</a:t>
            </a:r>
            <a:endParaRPr lang="en-US" sz="1800" dirty="0"/>
          </a:p>
        </p:txBody>
      </p:sp>
      <p:sp>
        <p:nvSpPr>
          <p:cNvPr id="4" name="Rectangle 3"/>
          <p:cNvSpPr/>
          <p:nvPr/>
        </p:nvSpPr>
        <p:spPr>
          <a:xfrm>
            <a:off x="7339688" y="5402131"/>
            <a:ext cx="1531188" cy="215444"/>
          </a:xfrm>
          <a:prstGeom prst="rect">
            <a:avLst/>
          </a:prstGeom>
        </p:spPr>
        <p:txBody>
          <a:bodyPr wrap="none">
            <a:spAutoFit/>
          </a:bodyPr>
          <a:lstStyle/>
          <a:p>
            <a:r>
              <a:rPr lang="en-US" sz="800" dirty="0" smtClean="0"/>
              <a:t>http://www.w3.org/TR/</a:t>
            </a:r>
            <a:r>
              <a:rPr lang="en-US" sz="800" dirty="0" err="1" smtClean="0"/>
              <a:t>prov-dm</a:t>
            </a:r>
            <a:r>
              <a:rPr lang="en-US" sz="800" dirty="0" smtClean="0"/>
              <a:t>/</a:t>
            </a:r>
            <a:endParaRPr lang="en-US" sz="800" dirty="0"/>
          </a:p>
        </p:txBody>
      </p:sp>
    </p:spTree>
    <p:extLst>
      <p:ext uri="{BB962C8B-B14F-4D97-AF65-F5344CB8AC3E}">
        <p14:creationId xmlns:p14="http://schemas.microsoft.com/office/powerpoint/2010/main" val="524810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Prov</a:t>
            </a:r>
            <a:r>
              <a:rPr lang="en-US" dirty="0" smtClean="0"/>
              <a:t>-O</a:t>
            </a:r>
            <a:endParaRPr lang="en-US" dirty="0"/>
          </a:p>
        </p:txBody>
      </p:sp>
      <p:pic>
        <p:nvPicPr>
          <p:cNvPr id="5" name="Picture 4"/>
          <p:cNvPicPr>
            <a:picLocks noChangeAspect="1"/>
          </p:cNvPicPr>
          <p:nvPr/>
        </p:nvPicPr>
        <p:blipFill>
          <a:blip r:embed="rId3"/>
          <a:stretch>
            <a:fillRect/>
          </a:stretch>
        </p:blipFill>
        <p:spPr>
          <a:xfrm>
            <a:off x="1852706" y="1650253"/>
            <a:ext cx="4960471" cy="3064862"/>
          </a:xfrm>
          <a:prstGeom prst="rect">
            <a:avLst/>
          </a:prstGeom>
        </p:spPr>
      </p:pic>
    </p:spTree>
    <p:extLst>
      <p:ext uri="{BB962C8B-B14F-4D97-AF65-F5344CB8AC3E}">
        <p14:creationId xmlns:p14="http://schemas.microsoft.com/office/powerpoint/2010/main" val="71650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861" y="2292965"/>
            <a:ext cx="7772400" cy="1362075"/>
          </a:xfrm>
        </p:spPr>
        <p:txBody>
          <a:bodyPr/>
          <a:lstStyle/>
          <a:p>
            <a:r>
              <a:rPr lang="en-US" dirty="0" smtClean="0"/>
              <a:t>Example of Provenance</a:t>
            </a:r>
            <a:endParaRPr lang="en-US" dirty="0"/>
          </a:p>
        </p:txBody>
      </p:sp>
    </p:spTree>
    <p:extLst>
      <p:ext uri="{BB962C8B-B14F-4D97-AF65-F5344CB8AC3E}">
        <p14:creationId xmlns:p14="http://schemas.microsoft.com/office/powerpoint/2010/main" val="105329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64093" y="1511508"/>
            <a:ext cx="3858681" cy="3183412"/>
          </a:xfrm>
          <a:prstGeom prst="rect">
            <a:avLst/>
          </a:prstGeom>
        </p:spPr>
      </p:pic>
      <p:pic>
        <p:nvPicPr>
          <p:cNvPr id="3" name="Picture 2" descr="Screen Shot 2015-01-18 at 10.17.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71" y="1380404"/>
            <a:ext cx="4521604" cy="3501103"/>
          </a:xfrm>
          <a:prstGeom prst="rect">
            <a:avLst/>
          </a:prstGeom>
        </p:spPr>
      </p:pic>
      <p:sp>
        <p:nvSpPr>
          <p:cNvPr id="5" name="Title 1"/>
          <p:cNvSpPr>
            <a:spLocks noGrp="1"/>
          </p:cNvSpPr>
          <p:nvPr>
            <p:ph type="title"/>
          </p:nvPr>
        </p:nvSpPr>
        <p:spPr>
          <a:xfrm>
            <a:off x="457200" y="102564"/>
            <a:ext cx="8229600" cy="1143000"/>
          </a:xfrm>
        </p:spPr>
        <p:txBody>
          <a:bodyPr>
            <a:normAutofit fontScale="90000"/>
          </a:bodyPr>
          <a:lstStyle/>
          <a:p>
            <a:r>
              <a:rPr lang="en-US" dirty="0" smtClean="0"/>
              <a:t>Provenance of ‘Guitar on a Table’</a:t>
            </a:r>
            <a:endParaRPr lang="en-US" dirty="0"/>
          </a:p>
        </p:txBody>
      </p:sp>
    </p:spTree>
    <p:extLst>
      <p:ext uri="{BB962C8B-B14F-4D97-AF65-F5344CB8AC3E}">
        <p14:creationId xmlns:p14="http://schemas.microsoft.com/office/powerpoint/2010/main" val="401378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Provenance of ‘Guitar on a Table’</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This painting was </a:t>
            </a:r>
            <a:r>
              <a:rPr lang="en-US" sz="2000" b="1" i="1" dirty="0" smtClean="0"/>
              <a:t>acquired by </a:t>
            </a:r>
            <a:r>
              <a:rPr lang="en-US" sz="2000" i="1" dirty="0" smtClean="0"/>
              <a:t>Gertrude Stein (American, 1874-1946, in Paris after 1902) directly from the artist. After Stein died, her collection was </a:t>
            </a:r>
            <a:r>
              <a:rPr lang="en-US" sz="2000" b="1" i="1" dirty="0" smtClean="0"/>
              <a:t>entrusted t</a:t>
            </a:r>
            <a:r>
              <a:rPr lang="en-US" sz="2000" i="1" dirty="0" smtClean="0"/>
              <a:t>o her companion, Alice B. Toklas (American, 1877-1967, in Paris after 1907) until her death. Guitar on a Table was</a:t>
            </a:r>
            <a:r>
              <a:rPr lang="en-US" sz="2000" b="1" i="1" dirty="0" smtClean="0"/>
              <a:t> bought by </a:t>
            </a:r>
            <a:r>
              <a:rPr lang="en-US" sz="2000" i="1" dirty="0" smtClean="0"/>
              <a:t>Nelson A. Rockefeller in 1968 from Stein's estate. The painting </a:t>
            </a:r>
            <a:r>
              <a:rPr lang="en-US" sz="2000" b="1" i="1" dirty="0" smtClean="0"/>
              <a:t>was donated to </a:t>
            </a:r>
            <a:r>
              <a:rPr lang="en-US" sz="2000" i="1" dirty="0" smtClean="0"/>
              <a:t>Dartmouth College by Rockefeller, an alumnus of the college, in 1975. The painting has </a:t>
            </a:r>
            <a:r>
              <a:rPr lang="en-US" sz="2000" b="1" i="1" dirty="0" smtClean="0"/>
              <a:t>hung a</a:t>
            </a:r>
            <a:r>
              <a:rPr lang="en-US" sz="2000" i="1" dirty="0" smtClean="0"/>
              <a:t>t the Hood Museum of Art since the building opened to the public, in 1985.</a:t>
            </a:r>
            <a:endParaRPr lang="en-US" sz="2000" i="1" dirty="0"/>
          </a:p>
        </p:txBody>
      </p:sp>
    </p:spTree>
    <p:extLst>
      <p:ext uri="{BB962C8B-B14F-4D97-AF65-F5344CB8AC3E}">
        <p14:creationId xmlns:p14="http://schemas.microsoft.com/office/powerpoint/2010/main" val="865712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Metadata</a:t>
            </a:r>
            <a:endParaRPr lang="en-US" dirty="0"/>
          </a:p>
        </p:txBody>
      </p:sp>
      <p:sp>
        <p:nvSpPr>
          <p:cNvPr id="3" name="Content Placeholder 2"/>
          <p:cNvSpPr>
            <a:spLocks noGrp="1"/>
          </p:cNvSpPr>
          <p:nvPr>
            <p:ph idx="1"/>
          </p:nvPr>
        </p:nvSpPr>
        <p:spPr>
          <a:xfrm>
            <a:off x="791882" y="1688353"/>
            <a:ext cx="7894917" cy="3839882"/>
          </a:xfrm>
        </p:spPr>
        <p:txBody>
          <a:bodyPr>
            <a:normAutofit/>
          </a:bodyPr>
          <a:lstStyle/>
          <a:p>
            <a:pPr marL="0" indent="0">
              <a:buNone/>
            </a:pPr>
            <a:r>
              <a:rPr lang="en-US" sz="2000" b="1" dirty="0" smtClean="0">
                <a:latin typeface="American Typewriter"/>
                <a:cs typeface="American Typewriter"/>
              </a:rPr>
              <a:t>&lt;creator&gt; </a:t>
            </a:r>
            <a:r>
              <a:rPr lang="en-US" sz="2000" dirty="0" smtClean="0">
                <a:latin typeface="American Typewriter"/>
                <a:cs typeface="American Typewriter"/>
              </a:rPr>
              <a:t>Pablo Picasso, Spanish, 1881-1973, in Paris after 1904</a:t>
            </a:r>
          </a:p>
          <a:p>
            <a:pPr marL="0" indent="0">
              <a:buNone/>
            </a:pPr>
            <a:r>
              <a:rPr lang="en-US" sz="2000" b="1" dirty="0" smtClean="0">
                <a:latin typeface="American Typewriter"/>
                <a:cs typeface="American Typewriter"/>
              </a:rPr>
              <a:t>&lt;title&gt; </a:t>
            </a:r>
            <a:r>
              <a:rPr lang="en-US" sz="2000" i="1" dirty="0" smtClean="0">
                <a:latin typeface="American Typewriter"/>
                <a:cs typeface="American Typewriter"/>
              </a:rPr>
              <a:t>Guitar on a Table</a:t>
            </a:r>
          </a:p>
          <a:p>
            <a:pPr marL="0" indent="0">
              <a:buNone/>
            </a:pPr>
            <a:r>
              <a:rPr lang="en-US" sz="2000" b="1" i="1" dirty="0" smtClean="0">
                <a:latin typeface="American Typewriter"/>
                <a:cs typeface="American Typewriter"/>
              </a:rPr>
              <a:t>&lt;date&gt; </a:t>
            </a:r>
            <a:r>
              <a:rPr lang="en-US" sz="2000" dirty="0" smtClean="0">
                <a:latin typeface="American Typewriter"/>
                <a:cs typeface="American Typewriter"/>
              </a:rPr>
              <a:t>1912</a:t>
            </a:r>
          </a:p>
          <a:p>
            <a:pPr marL="0" indent="0">
              <a:buNone/>
            </a:pPr>
            <a:r>
              <a:rPr lang="en-US" sz="2000" b="1" dirty="0" smtClean="0">
                <a:latin typeface="American Typewriter"/>
                <a:cs typeface="American Typewriter"/>
              </a:rPr>
              <a:t>&lt;medium&gt; </a:t>
            </a:r>
            <a:r>
              <a:rPr lang="en-US" sz="2000" dirty="0" smtClean="0">
                <a:latin typeface="American Typewriter"/>
                <a:cs typeface="American Typewriter"/>
              </a:rPr>
              <a:t>Oil, sand, and charcoal on canvas</a:t>
            </a:r>
          </a:p>
          <a:p>
            <a:pPr marL="0" indent="0">
              <a:buNone/>
            </a:pPr>
            <a:r>
              <a:rPr lang="en-US" sz="2000" b="1" dirty="0" smtClean="0">
                <a:latin typeface="American Typewriter"/>
                <a:cs typeface="American Typewriter"/>
              </a:rPr>
              <a:t>&lt;size&gt; </a:t>
            </a:r>
            <a:r>
              <a:rPr lang="en-US" sz="2000" dirty="0" smtClean="0">
                <a:latin typeface="American Typewriter"/>
                <a:cs typeface="American Typewriter"/>
              </a:rPr>
              <a:t>20 1/8 x 24 1/4 in (51.1 x 61.6 cm)</a:t>
            </a:r>
          </a:p>
          <a:p>
            <a:pPr marL="0" indent="0">
              <a:buNone/>
            </a:pPr>
            <a:r>
              <a:rPr lang="en-US" sz="2000" b="1" dirty="0" smtClean="0">
                <a:latin typeface="American Typewriter"/>
                <a:cs typeface="American Typewriter"/>
              </a:rPr>
              <a:t>&lt;origin&gt; </a:t>
            </a:r>
            <a:r>
              <a:rPr lang="en-US" sz="2000" dirty="0" smtClean="0">
                <a:latin typeface="American Typewriter"/>
                <a:cs typeface="American Typewriter"/>
              </a:rPr>
              <a:t>Gift of Nelson A. Rockefeller, Class of 1930; P.975.79</a:t>
            </a:r>
            <a:endParaRPr lang="en-US" sz="2000" dirty="0">
              <a:latin typeface="American Typewriter"/>
              <a:cs typeface="American Typewriter"/>
            </a:endParaRPr>
          </a:p>
        </p:txBody>
      </p:sp>
    </p:spTree>
    <p:extLst>
      <p:ext uri="{BB962C8B-B14F-4D97-AF65-F5344CB8AC3E}">
        <p14:creationId xmlns:p14="http://schemas.microsoft.com/office/powerpoint/2010/main" val="2805563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4-12-24 at 1.55.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154"/>
            <a:ext cx="9144000" cy="5550851"/>
          </a:xfrm>
          <a:prstGeom prst="rect">
            <a:avLst/>
          </a:prstGeom>
        </p:spPr>
      </p:pic>
    </p:spTree>
    <p:extLst>
      <p:ext uri="{BB962C8B-B14F-4D97-AF65-F5344CB8AC3E}">
        <p14:creationId xmlns:p14="http://schemas.microsoft.com/office/powerpoint/2010/main" val="28961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 </a:t>
            </a:r>
            <a:endParaRPr lang="en-US" dirty="0"/>
          </a:p>
        </p:txBody>
      </p:sp>
      <p:pic>
        <p:nvPicPr>
          <p:cNvPr id="4" name="Picture 3"/>
          <p:cNvPicPr>
            <a:picLocks noChangeAspect="1"/>
          </p:cNvPicPr>
          <p:nvPr/>
        </p:nvPicPr>
        <p:blipFill>
          <a:blip r:embed="rId2"/>
          <a:stretch>
            <a:fillRect/>
          </a:stretch>
        </p:blipFill>
        <p:spPr>
          <a:xfrm>
            <a:off x="1585452" y="2158590"/>
            <a:ext cx="6350000" cy="2311400"/>
          </a:xfrm>
          <a:prstGeom prst="rect">
            <a:avLst/>
          </a:prstGeom>
        </p:spPr>
      </p:pic>
      <p:sp>
        <p:nvSpPr>
          <p:cNvPr id="5" name="Rectangle 4"/>
          <p:cNvSpPr/>
          <p:nvPr/>
        </p:nvSpPr>
        <p:spPr>
          <a:xfrm>
            <a:off x="4690491" y="5207000"/>
            <a:ext cx="4064860" cy="369332"/>
          </a:xfrm>
          <a:prstGeom prst="rect">
            <a:avLst/>
          </a:prstGeom>
        </p:spPr>
        <p:txBody>
          <a:bodyPr wrap="none">
            <a:spAutoFit/>
          </a:bodyPr>
          <a:lstStyle/>
          <a:p>
            <a:r>
              <a:rPr lang="en-US" dirty="0" smtClean="0"/>
              <a:t>Image from: leadership2013</a:t>
            </a:r>
            <a:r>
              <a:rPr lang="en-US" dirty="0"/>
              <a:t>.thatcamp.org</a:t>
            </a:r>
          </a:p>
        </p:txBody>
      </p:sp>
    </p:spTree>
    <p:extLst>
      <p:ext uri="{BB962C8B-B14F-4D97-AF65-F5344CB8AC3E}">
        <p14:creationId xmlns:p14="http://schemas.microsoft.com/office/powerpoint/2010/main" val="295369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Mapping archives and RM concepts to data curation</a:t>
            </a:r>
          </a:p>
          <a:p>
            <a:pPr lvl="1"/>
            <a:r>
              <a:rPr lang="en-US" dirty="0" smtClean="0"/>
              <a:t>Records</a:t>
            </a:r>
          </a:p>
          <a:p>
            <a:pPr lvl="1"/>
            <a:r>
              <a:rPr lang="en-US" dirty="0" smtClean="0"/>
              <a:t>Context</a:t>
            </a:r>
          </a:p>
          <a:p>
            <a:pPr lvl="1"/>
            <a:r>
              <a:rPr lang="en-US" dirty="0" smtClean="0"/>
              <a:t>Provenance</a:t>
            </a:r>
          </a:p>
        </p:txBody>
      </p:sp>
    </p:spTree>
    <p:extLst>
      <p:ext uri="{BB962C8B-B14F-4D97-AF65-F5344CB8AC3E}">
        <p14:creationId xmlns:p14="http://schemas.microsoft.com/office/powerpoint/2010/main" val="3608693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57"/>
            <a:ext cx="8229600" cy="1143000"/>
          </a:xfrm>
        </p:spPr>
        <p:txBody>
          <a:bodyPr/>
          <a:lstStyle/>
          <a:p>
            <a:r>
              <a:rPr lang="en-US" dirty="0" smtClean="0"/>
              <a:t>Data Provenance </a:t>
            </a:r>
            <a:endParaRPr lang="en-US" dirty="0"/>
          </a:p>
        </p:txBody>
      </p:sp>
      <p:sp>
        <p:nvSpPr>
          <p:cNvPr id="3" name="Content Placeholder 2"/>
          <p:cNvSpPr>
            <a:spLocks noGrp="1"/>
          </p:cNvSpPr>
          <p:nvPr>
            <p:ph idx="1"/>
          </p:nvPr>
        </p:nvSpPr>
        <p:spPr>
          <a:xfrm>
            <a:off x="5645354" y="1417638"/>
            <a:ext cx="3041445" cy="4525963"/>
          </a:xfrm>
        </p:spPr>
        <p:txBody>
          <a:bodyPr>
            <a:normAutofit/>
          </a:bodyPr>
          <a:lstStyle/>
          <a:p>
            <a:pPr marL="0" indent="0">
              <a:buNone/>
            </a:pPr>
            <a:r>
              <a:rPr lang="en-US" sz="2400" dirty="0" smtClean="0"/>
              <a:t>Creates  an </a:t>
            </a:r>
            <a:r>
              <a:rPr lang="en-US" sz="2400" i="1" dirty="0" smtClean="0"/>
              <a:t>executable </a:t>
            </a:r>
            <a:r>
              <a:rPr lang="en-US" sz="2400" dirty="0" smtClean="0"/>
              <a:t>workflow that tells us where the </a:t>
            </a:r>
            <a:r>
              <a:rPr lang="en-US" sz="2400" b="1" dirty="0" smtClean="0"/>
              <a:t>content</a:t>
            </a:r>
            <a:r>
              <a:rPr lang="en-US" sz="2400" dirty="0" smtClean="0"/>
              <a:t> comes from, how it is changed over time, and how those changes can be communicated to a user of the end product. </a:t>
            </a:r>
            <a:endParaRPr lang="en-US" sz="2400" dirty="0"/>
          </a:p>
        </p:txBody>
      </p:sp>
      <p:pic>
        <p:nvPicPr>
          <p:cNvPr id="4" name="Picture 3"/>
          <p:cNvPicPr>
            <a:picLocks noChangeAspect="1"/>
          </p:cNvPicPr>
          <p:nvPr/>
        </p:nvPicPr>
        <p:blipFill>
          <a:blip r:embed="rId3"/>
          <a:stretch>
            <a:fillRect/>
          </a:stretch>
        </p:blipFill>
        <p:spPr>
          <a:xfrm>
            <a:off x="352322" y="1417638"/>
            <a:ext cx="4801420" cy="3921160"/>
          </a:xfrm>
          <a:prstGeom prst="rect">
            <a:avLst/>
          </a:prstGeom>
        </p:spPr>
      </p:pic>
      <p:sp>
        <p:nvSpPr>
          <p:cNvPr id="5" name="Rectangle 4"/>
          <p:cNvSpPr/>
          <p:nvPr/>
        </p:nvSpPr>
        <p:spPr>
          <a:xfrm>
            <a:off x="4572000" y="5338798"/>
            <a:ext cx="4572000" cy="400110"/>
          </a:xfrm>
          <a:prstGeom prst="rect">
            <a:avLst/>
          </a:prstGeom>
        </p:spPr>
        <p:txBody>
          <a:bodyPr>
            <a:spAutoFit/>
          </a:bodyPr>
          <a:lstStyle/>
          <a:p>
            <a:r>
              <a:rPr lang="en-US" sz="1000" dirty="0"/>
              <a:t>http://www.dh2012.uni-hamburg.de/conference/</a:t>
            </a:r>
            <a:r>
              <a:rPr lang="en-US" sz="1000" dirty="0" err="1"/>
              <a:t>programme</a:t>
            </a:r>
            <a:r>
              <a:rPr lang="en-US" sz="1000" dirty="0"/>
              <a:t>/abstracts/rigeonet-a-lab-for-spatial-exploration-of-historical-data.1.html</a:t>
            </a:r>
          </a:p>
        </p:txBody>
      </p:sp>
    </p:spTree>
    <p:extLst>
      <p:ext uri="{BB962C8B-B14F-4D97-AF65-F5344CB8AC3E}">
        <p14:creationId xmlns:p14="http://schemas.microsoft.com/office/powerpoint/2010/main" val="317261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15489</a:t>
            </a:r>
            <a:endParaRPr lang="en-US" dirty="0"/>
          </a:p>
        </p:txBody>
      </p:sp>
      <p:sp>
        <p:nvSpPr>
          <p:cNvPr id="3" name="Content Placeholder 2"/>
          <p:cNvSpPr>
            <a:spLocks noGrp="1"/>
          </p:cNvSpPr>
          <p:nvPr>
            <p:ph idx="1"/>
          </p:nvPr>
        </p:nvSpPr>
        <p:spPr/>
        <p:txBody>
          <a:bodyPr/>
          <a:lstStyle/>
          <a:p>
            <a:pPr>
              <a:buFontTx/>
              <a:buChar char="-"/>
            </a:pPr>
            <a:r>
              <a:rPr lang="en-US" dirty="0" smtClean="0"/>
              <a:t>Precedes the OAIS (and DCC lifecycle model) </a:t>
            </a:r>
          </a:p>
          <a:p>
            <a:pPr>
              <a:buFontTx/>
              <a:buChar char="-"/>
            </a:pPr>
            <a:r>
              <a:rPr lang="en-US" dirty="0"/>
              <a:t>P</a:t>
            </a:r>
            <a:r>
              <a:rPr lang="en-US" dirty="0" smtClean="0"/>
              <a:t>rovides </a:t>
            </a:r>
            <a:r>
              <a:rPr lang="en-US" dirty="0"/>
              <a:t>a high-level framework for records management workflow</a:t>
            </a:r>
            <a:r>
              <a:rPr lang="en-US" dirty="0" smtClean="0"/>
              <a:t>.</a:t>
            </a:r>
          </a:p>
          <a:p>
            <a:pPr>
              <a:buFontTx/>
              <a:buChar char="-"/>
            </a:pPr>
            <a:r>
              <a:rPr lang="en-US" dirty="0" smtClean="0"/>
              <a:t>Focuses on essential characteristics of a records: </a:t>
            </a:r>
            <a:r>
              <a:rPr lang="en-US" dirty="0"/>
              <a:t>authenticity, reliability, usability and </a:t>
            </a:r>
            <a:r>
              <a:rPr lang="en-US" dirty="0" smtClean="0"/>
              <a:t>integrity. </a:t>
            </a:r>
            <a:endParaRPr lang="en-US" dirty="0"/>
          </a:p>
        </p:txBody>
      </p:sp>
    </p:spTree>
    <p:extLst>
      <p:ext uri="{BB962C8B-B14F-4D97-AF65-F5344CB8AC3E}">
        <p14:creationId xmlns:p14="http://schemas.microsoft.com/office/powerpoint/2010/main" val="143679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notion of a “record”</a:t>
            </a:r>
            <a:endParaRPr lang="en-US" dirty="0"/>
          </a:p>
        </p:txBody>
      </p:sp>
      <p:sp>
        <p:nvSpPr>
          <p:cNvPr id="3" name="Content Placeholder 2"/>
          <p:cNvSpPr>
            <a:spLocks noGrp="1"/>
          </p:cNvSpPr>
          <p:nvPr>
            <p:ph idx="1"/>
          </p:nvPr>
        </p:nvSpPr>
        <p:spPr/>
        <p:txBody>
          <a:bodyPr/>
          <a:lstStyle/>
          <a:p>
            <a:pPr marL="0" indent="0">
              <a:buNone/>
            </a:pPr>
            <a:r>
              <a:rPr lang="en-US" dirty="0" smtClean="0"/>
              <a:t>“data or information fixed on some medium which has </a:t>
            </a:r>
            <a:r>
              <a:rPr lang="en-US" i="1" dirty="0" smtClean="0"/>
              <a:t>content</a:t>
            </a:r>
            <a:r>
              <a:rPr lang="en-US" dirty="0" smtClean="0"/>
              <a:t>, </a:t>
            </a:r>
            <a:r>
              <a:rPr lang="en-US" i="1" dirty="0" smtClean="0"/>
              <a:t>context</a:t>
            </a:r>
            <a:r>
              <a:rPr lang="en-US" dirty="0" smtClean="0"/>
              <a:t>, and </a:t>
            </a:r>
            <a:r>
              <a:rPr lang="en-US" i="1" dirty="0" smtClean="0"/>
              <a:t>structure</a:t>
            </a:r>
            <a:r>
              <a:rPr lang="en-US" dirty="0" smtClean="0"/>
              <a:t>" </a:t>
            </a:r>
          </a:p>
          <a:p>
            <a:pPr marL="0" indent="0">
              <a:buNone/>
            </a:pPr>
            <a:r>
              <a:rPr lang="en-US" dirty="0"/>
              <a:t>	</a:t>
            </a:r>
            <a:r>
              <a:rPr lang="en-US" dirty="0" smtClean="0"/>
              <a:t>				(AAA, 2014).</a:t>
            </a:r>
          </a:p>
          <a:p>
            <a:pPr marL="0" indent="0">
              <a:buNone/>
            </a:pPr>
            <a:endParaRPr lang="en-US" dirty="0" smtClean="0"/>
          </a:p>
          <a:p>
            <a:r>
              <a:rPr lang="en-US" dirty="0" smtClean="0"/>
              <a:t>Data curation treats information objects as a “scholarly record” </a:t>
            </a:r>
            <a:endParaRPr lang="en-US" dirty="0"/>
          </a:p>
        </p:txBody>
      </p:sp>
    </p:spTree>
    <p:extLst>
      <p:ext uri="{BB962C8B-B14F-4D97-AF65-F5344CB8AC3E}">
        <p14:creationId xmlns:p14="http://schemas.microsoft.com/office/powerpoint/2010/main" val="26289186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ISO 15489: Authoritative Records</a:t>
            </a:r>
            <a:endParaRPr lang="en-US" dirty="0"/>
          </a:p>
        </p:txBody>
      </p:sp>
      <p:sp>
        <p:nvSpPr>
          <p:cNvPr id="3" name="Content Placeholder 2"/>
          <p:cNvSpPr>
            <a:spLocks noGrp="1"/>
          </p:cNvSpPr>
          <p:nvPr>
            <p:ph idx="1"/>
          </p:nvPr>
        </p:nvSpPr>
        <p:spPr>
          <a:xfrm>
            <a:off x="457200" y="1600200"/>
            <a:ext cx="8229600" cy="3978729"/>
          </a:xfrm>
        </p:spPr>
        <p:txBody>
          <a:bodyPr>
            <a:normAutofit fontScale="92500"/>
          </a:bodyPr>
          <a:lstStyle/>
          <a:p>
            <a:r>
              <a:rPr lang="en-US" sz="2400" i="1" dirty="0"/>
              <a:t>Authentic</a:t>
            </a:r>
            <a:r>
              <a:rPr lang="en-US" sz="2400" dirty="0"/>
              <a:t> — what the record purports to </a:t>
            </a:r>
            <a:r>
              <a:rPr lang="en-US" sz="2400" dirty="0" smtClean="0"/>
              <a:t>be to </a:t>
            </a:r>
            <a:r>
              <a:rPr lang="en-US" sz="2400" dirty="0"/>
              <a:t>have been created or sent by the purported </a:t>
            </a:r>
            <a:r>
              <a:rPr lang="en-US" sz="2400" dirty="0" smtClean="0"/>
              <a:t>person to </a:t>
            </a:r>
            <a:r>
              <a:rPr lang="en-US" sz="2400" dirty="0"/>
              <a:t>have been created or sent at the purported </a:t>
            </a:r>
            <a:r>
              <a:rPr lang="en-US" sz="2400" dirty="0" smtClean="0"/>
              <a:t>time</a:t>
            </a:r>
          </a:p>
          <a:p>
            <a:endParaRPr lang="en-US" sz="2400" dirty="0"/>
          </a:p>
          <a:p>
            <a:r>
              <a:rPr lang="en-US" sz="2400" i="1" dirty="0"/>
              <a:t>Reliable</a:t>
            </a:r>
            <a:r>
              <a:rPr lang="en-US" sz="2400" dirty="0"/>
              <a:t> — trusted contents which accurately reflect the business transaction documented </a:t>
            </a:r>
            <a:endParaRPr lang="en-US" sz="2400" dirty="0" smtClean="0"/>
          </a:p>
          <a:p>
            <a:endParaRPr lang="en-US" sz="2400" dirty="0" smtClean="0"/>
          </a:p>
          <a:p>
            <a:r>
              <a:rPr lang="en-US" sz="2400" i="1" dirty="0" smtClean="0"/>
              <a:t>Have </a:t>
            </a:r>
            <a:r>
              <a:rPr lang="en-US" sz="2400" i="1" dirty="0"/>
              <a:t>integrity</a:t>
            </a:r>
            <a:r>
              <a:rPr lang="en-US" sz="2400" dirty="0"/>
              <a:t> — complete and </a:t>
            </a:r>
            <a:r>
              <a:rPr lang="en-US" sz="2400" dirty="0" smtClean="0"/>
              <a:t>unaltered</a:t>
            </a:r>
            <a:br>
              <a:rPr lang="en-US" sz="2400" dirty="0" smtClean="0"/>
            </a:br>
            <a:endParaRPr lang="en-US" sz="2400" dirty="0" smtClean="0"/>
          </a:p>
          <a:p>
            <a:r>
              <a:rPr lang="en-US" sz="2400" i="1" dirty="0" smtClean="0"/>
              <a:t>Useable</a:t>
            </a:r>
            <a:r>
              <a:rPr lang="en-US" sz="2400" dirty="0" smtClean="0"/>
              <a:t> </a:t>
            </a:r>
            <a:r>
              <a:rPr lang="en-US" sz="2400" dirty="0"/>
              <a:t>— can be located, retrieved, presented and </a:t>
            </a:r>
            <a:r>
              <a:rPr lang="en-US" sz="2400" dirty="0" smtClean="0"/>
              <a:t>interpreted. </a:t>
            </a:r>
            <a:endParaRPr lang="en-US" sz="2400" dirty="0"/>
          </a:p>
        </p:txBody>
      </p:sp>
    </p:spTree>
    <p:extLst>
      <p:ext uri="{BB962C8B-B14F-4D97-AF65-F5344CB8AC3E}">
        <p14:creationId xmlns:p14="http://schemas.microsoft.com/office/powerpoint/2010/main" val="403527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of RM Workflow</a:t>
            </a:r>
            <a:endParaRPr lang="en-US" dirty="0"/>
          </a:p>
        </p:txBody>
      </p:sp>
      <p:pic>
        <p:nvPicPr>
          <p:cNvPr id="4" name="Picture 3" descr="Screen Shot 2015-01-19 at 10.16.5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143" y="1558472"/>
            <a:ext cx="6159500" cy="4013200"/>
          </a:xfrm>
          <a:prstGeom prst="rect">
            <a:avLst/>
          </a:prstGeom>
        </p:spPr>
      </p:pic>
    </p:spTree>
    <p:extLst>
      <p:ext uri="{BB962C8B-B14F-4D97-AF65-F5344CB8AC3E}">
        <p14:creationId xmlns:p14="http://schemas.microsoft.com/office/powerpoint/2010/main" val="335875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notion of a “record”</a:t>
            </a:r>
            <a:endParaRPr lang="en-US" dirty="0"/>
          </a:p>
        </p:txBody>
      </p:sp>
      <p:sp>
        <p:nvSpPr>
          <p:cNvPr id="3" name="Content Placeholder 2"/>
          <p:cNvSpPr>
            <a:spLocks noGrp="1"/>
          </p:cNvSpPr>
          <p:nvPr>
            <p:ph idx="1"/>
          </p:nvPr>
        </p:nvSpPr>
        <p:spPr/>
        <p:txBody>
          <a:bodyPr/>
          <a:lstStyle/>
          <a:p>
            <a:pPr marL="0" indent="0">
              <a:buNone/>
            </a:pPr>
            <a:r>
              <a:rPr lang="en-US" dirty="0" smtClean="0"/>
              <a:t>“data or information fixed on some medium which has </a:t>
            </a:r>
            <a:r>
              <a:rPr lang="en-US" i="1" dirty="0" smtClean="0"/>
              <a:t>content</a:t>
            </a:r>
            <a:r>
              <a:rPr lang="en-US" dirty="0" smtClean="0"/>
              <a:t>, </a:t>
            </a:r>
            <a:r>
              <a:rPr lang="en-US" i="1" dirty="0" smtClean="0"/>
              <a:t>context</a:t>
            </a:r>
            <a:r>
              <a:rPr lang="en-US" dirty="0" smtClean="0"/>
              <a:t>, and </a:t>
            </a:r>
            <a:r>
              <a:rPr lang="en-US" i="1" dirty="0" smtClean="0"/>
              <a:t>structure</a:t>
            </a:r>
            <a:r>
              <a:rPr lang="en-US" dirty="0" smtClean="0"/>
              <a:t>" </a:t>
            </a:r>
          </a:p>
          <a:p>
            <a:pPr marL="0" indent="0">
              <a:buNone/>
            </a:pPr>
            <a:r>
              <a:rPr lang="en-US" dirty="0"/>
              <a:t>	</a:t>
            </a:r>
            <a:r>
              <a:rPr lang="en-US" dirty="0" smtClean="0"/>
              <a:t>				(AAA, 2014).</a:t>
            </a:r>
          </a:p>
          <a:p>
            <a:pPr marL="0" indent="0">
              <a:buNone/>
            </a:pPr>
            <a:endParaRPr lang="en-US" dirty="0" smtClean="0"/>
          </a:p>
          <a:p>
            <a:r>
              <a:rPr lang="en-US" dirty="0" smtClean="0"/>
              <a:t>Data curation treats information objects as a “scholarly record” </a:t>
            </a:r>
            <a:endParaRPr lang="en-US" dirty="0"/>
          </a:p>
        </p:txBody>
      </p:sp>
    </p:spTree>
    <p:extLst>
      <p:ext uri="{BB962C8B-B14F-4D97-AF65-F5344CB8AC3E}">
        <p14:creationId xmlns:p14="http://schemas.microsoft.com/office/powerpoint/2010/main" val="4186041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9D9D9"/>
                </a:solidFill>
              </a:rPr>
              <a:t>Content, Context, and </a:t>
            </a:r>
            <a:r>
              <a:rPr lang="en-US" dirty="0"/>
              <a:t>Structure</a:t>
            </a:r>
          </a:p>
        </p:txBody>
      </p:sp>
      <p:sp>
        <p:nvSpPr>
          <p:cNvPr id="3" name="Content Placeholder 2"/>
          <p:cNvSpPr>
            <a:spLocks noGrp="1"/>
          </p:cNvSpPr>
          <p:nvPr>
            <p:ph idx="1"/>
          </p:nvPr>
        </p:nvSpPr>
        <p:spPr/>
        <p:txBody>
          <a:bodyPr/>
          <a:lstStyle/>
          <a:p>
            <a:r>
              <a:rPr lang="en-US" dirty="0" smtClean="0"/>
              <a:t>Respect “des </a:t>
            </a:r>
            <a:r>
              <a:rPr lang="en-US" dirty="0" err="1" smtClean="0"/>
              <a:t>fonds</a:t>
            </a:r>
            <a:r>
              <a:rPr lang="en-US" dirty="0" smtClean="0"/>
              <a:t>”  - original order of record keeper. </a:t>
            </a:r>
          </a:p>
          <a:p>
            <a:pPr marL="0" indent="0">
              <a:buNone/>
            </a:pPr>
            <a:endParaRPr lang="en-US" dirty="0"/>
          </a:p>
          <a:p>
            <a:pPr>
              <a:buFontTx/>
              <a:buChar char="-"/>
            </a:pPr>
            <a:r>
              <a:rPr lang="en-US" dirty="0" smtClean="0"/>
              <a:t>Important first step in </a:t>
            </a:r>
            <a:r>
              <a:rPr lang="en-US" dirty="0" smtClean="0"/>
              <a:t>a data </a:t>
            </a:r>
            <a:r>
              <a:rPr lang="en-US" dirty="0" smtClean="0"/>
              <a:t>curation process: </a:t>
            </a:r>
          </a:p>
          <a:p>
            <a:pPr lvl="1">
              <a:buFontTx/>
              <a:buChar char="-"/>
            </a:pPr>
            <a:r>
              <a:rPr lang="en-US" dirty="0" smtClean="0"/>
              <a:t>Define the intended goal of preservation</a:t>
            </a:r>
          </a:p>
          <a:p>
            <a:pPr lvl="1">
              <a:buFontTx/>
              <a:buChar char="-"/>
            </a:pPr>
            <a:r>
              <a:rPr lang="en-US" dirty="0" smtClean="0"/>
              <a:t>Access to record creator / access to potential reusers </a:t>
            </a:r>
          </a:p>
        </p:txBody>
      </p:sp>
    </p:spTree>
    <p:extLst>
      <p:ext uri="{BB962C8B-B14F-4D97-AF65-F5344CB8AC3E}">
        <p14:creationId xmlns:p14="http://schemas.microsoft.com/office/powerpoint/2010/main" val="12337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905988"/>
            <a:ext cx="3289300" cy="2463800"/>
          </a:xfrm>
          <a:prstGeom prst="rect">
            <a:avLst/>
          </a:prstGeom>
        </p:spPr>
      </p:pic>
      <p:pic>
        <p:nvPicPr>
          <p:cNvPr id="5" name="Picture 4"/>
          <p:cNvPicPr>
            <a:picLocks noChangeAspect="1"/>
          </p:cNvPicPr>
          <p:nvPr/>
        </p:nvPicPr>
        <p:blipFill>
          <a:blip r:embed="rId4"/>
          <a:stretch>
            <a:fillRect/>
          </a:stretch>
        </p:blipFill>
        <p:spPr>
          <a:xfrm>
            <a:off x="5603687" y="1417638"/>
            <a:ext cx="2942665" cy="3853987"/>
          </a:xfrm>
          <a:prstGeom prst="rect">
            <a:avLst/>
          </a:prstGeom>
        </p:spPr>
      </p:pic>
      <p:cxnSp>
        <p:nvCxnSpPr>
          <p:cNvPr id="8" name="Straight Arrow Connector 7"/>
          <p:cNvCxnSpPr/>
          <p:nvPr/>
        </p:nvCxnSpPr>
        <p:spPr>
          <a:xfrm flipV="1">
            <a:off x="4105450" y="3225847"/>
            <a:ext cx="121023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itle 1"/>
          <p:cNvSpPr>
            <a:spLocks noGrp="1"/>
          </p:cNvSpPr>
          <p:nvPr>
            <p:ph type="title"/>
          </p:nvPr>
        </p:nvSpPr>
        <p:spPr>
          <a:xfrm>
            <a:off x="457200" y="274638"/>
            <a:ext cx="8229600" cy="1143000"/>
          </a:xfrm>
        </p:spPr>
        <p:txBody>
          <a:bodyPr/>
          <a:lstStyle/>
          <a:p>
            <a:r>
              <a:rPr lang="en-US" dirty="0" smtClean="0">
                <a:solidFill>
                  <a:srgbClr val="D9D9D9"/>
                </a:solidFill>
              </a:rPr>
              <a:t>Content, Context, and </a:t>
            </a:r>
            <a:r>
              <a:rPr lang="en-US" dirty="0" smtClean="0"/>
              <a:t>Structure</a:t>
            </a:r>
            <a:endParaRPr lang="en-US" dirty="0"/>
          </a:p>
        </p:txBody>
      </p:sp>
    </p:spTree>
    <p:extLst>
      <p:ext uri="{BB962C8B-B14F-4D97-AF65-F5344CB8AC3E}">
        <p14:creationId xmlns:p14="http://schemas.microsoft.com/office/powerpoint/2010/main" val="3159489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1740</TotalTime>
  <Words>1028</Words>
  <Application>Microsoft Macintosh PowerPoint</Application>
  <PresentationFormat>On-screen Show (4:3)</PresentationFormat>
  <Paragraphs>101</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Archives &amp; Records Management for Data Curation</vt:lpstr>
      <vt:lpstr>Agenda </vt:lpstr>
      <vt:lpstr>ISO 15489</vt:lpstr>
      <vt:lpstr>The notion of a “record”</vt:lpstr>
      <vt:lpstr>ISO 15489: Authoritative Records</vt:lpstr>
      <vt:lpstr>Model of RM Workflow</vt:lpstr>
      <vt:lpstr>The notion of a “record”</vt:lpstr>
      <vt:lpstr>Content, Context, and Structure</vt:lpstr>
      <vt:lpstr>Content, Context, and Structure</vt:lpstr>
      <vt:lpstr>Content, Context, and Structure</vt:lpstr>
      <vt:lpstr>Provenance in Data Curation</vt:lpstr>
      <vt:lpstr>Data Provenance</vt:lpstr>
      <vt:lpstr>Prov-O</vt:lpstr>
      <vt:lpstr>Example of Provenance</vt:lpstr>
      <vt:lpstr>Provenance of ‘Guitar on a Table’</vt:lpstr>
      <vt:lpstr>Provenance of ‘Guitar on a Table’</vt:lpstr>
      <vt:lpstr>Descriptive Metadata</vt:lpstr>
      <vt:lpstr>PowerPoint Presentation</vt:lpstr>
      <vt:lpstr>Data Provenance </vt:lpstr>
      <vt:lpstr>Data Provenance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Workflows</dc:title>
  <dc:creator>Nic Weber</dc:creator>
  <cp:lastModifiedBy>Nic Weber</cp:lastModifiedBy>
  <cp:revision>22</cp:revision>
  <cp:lastPrinted>2014-12-29T20:59:13Z</cp:lastPrinted>
  <dcterms:created xsi:type="dcterms:W3CDTF">2014-12-23T22:24:41Z</dcterms:created>
  <dcterms:modified xsi:type="dcterms:W3CDTF">2015-01-19T16:22:11Z</dcterms:modified>
</cp:coreProperties>
</file>