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63" r:id="rId3"/>
    <p:sldId id="265" r:id="rId4"/>
    <p:sldId id="257" r:id="rId5"/>
    <p:sldId id="258" r:id="rId6"/>
    <p:sldId id="266" r:id="rId7"/>
    <p:sldId id="267" r:id="rId8"/>
    <p:sldId id="268" r:id="rId9"/>
    <p:sldId id="270" r:id="rId10"/>
    <p:sldId id="259" r:id="rId11"/>
    <p:sldId id="271" r:id="rId12"/>
    <p:sldId id="260" r:id="rId13"/>
    <p:sldId id="272" r:id="rId14"/>
    <p:sldId id="269" r:id="rId15"/>
    <p:sldId id="274" r:id="rId16"/>
    <p:sldId id="261" r:id="rId17"/>
    <p:sldId id="275" r:id="rId18"/>
    <p:sldId id="273" r:id="rId19"/>
    <p:sldId id="276" r:id="rId20"/>
    <p:sldId id="262"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20" d="100"/>
          <a:sy n="120" d="100"/>
        </p:scale>
        <p:origin x="-2808" y="-10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A54013-F892-DE44-896E-D89BDDF144E6}" type="datetimeFigureOut">
              <a:rPr lang="en-US" smtClean="0"/>
              <a:t>2/2/15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6AA457-920D-9C48-BD45-58BDD0C705B6}" type="slidenum">
              <a:rPr lang="en-US" smtClean="0"/>
              <a:t>‹#›</a:t>
            </a:fld>
            <a:endParaRPr lang="en-US"/>
          </a:p>
        </p:txBody>
      </p:sp>
    </p:spTree>
    <p:extLst>
      <p:ext uri="{BB962C8B-B14F-4D97-AF65-F5344CB8AC3E}">
        <p14:creationId xmlns:p14="http://schemas.microsoft.com/office/powerpoint/2010/main" val="181121848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will give us a shared vocabulary, and a point of reference for the rest of the workshop … if you take notes –start now</a:t>
            </a:r>
            <a:endParaRPr lang="en-US" dirty="0"/>
          </a:p>
        </p:txBody>
      </p:sp>
      <p:sp>
        <p:nvSpPr>
          <p:cNvPr id="4" name="Slide Number Placeholder 3"/>
          <p:cNvSpPr>
            <a:spLocks noGrp="1"/>
          </p:cNvSpPr>
          <p:nvPr>
            <p:ph type="sldNum" sz="quarter" idx="10"/>
          </p:nvPr>
        </p:nvSpPr>
        <p:spPr/>
        <p:txBody>
          <a:bodyPr/>
          <a:lstStyle/>
          <a:p>
            <a:fld id="{2D6AA457-920D-9C48-BD45-58BDD0C705B6}" type="slidenum">
              <a:rPr lang="en-US" smtClean="0"/>
              <a:t>2</a:t>
            </a:fld>
            <a:endParaRPr lang="en-US"/>
          </a:p>
        </p:txBody>
      </p:sp>
    </p:spTree>
    <p:extLst>
      <p:ext uri="{BB962C8B-B14F-4D97-AF65-F5344CB8AC3E}">
        <p14:creationId xmlns:p14="http://schemas.microsoft.com/office/powerpoint/2010/main" val="3314398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will give us a shared vocabulary, and a point of reference for the rest of the workshop … if you take notes –start now</a:t>
            </a:r>
            <a:endParaRPr lang="en-US" dirty="0"/>
          </a:p>
        </p:txBody>
      </p:sp>
      <p:sp>
        <p:nvSpPr>
          <p:cNvPr id="4" name="Slide Number Placeholder 3"/>
          <p:cNvSpPr>
            <a:spLocks noGrp="1"/>
          </p:cNvSpPr>
          <p:nvPr>
            <p:ph type="sldNum" sz="quarter" idx="10"/>
          </p:nvPr>
        </p:nvSpPr>
        <p:spPr/>
        <p:txBody>
          <a:bodyPr/>
          <a:lstStyle/>
          <a:p>
            <a:fld id="{2D6AA457-920D-9C48-BD45-58BDD0C705B6}" type="slidenum">
              <a:rPr lang="en-US" smtClean="0"/>
              <a:t>3</a:t>
            </a:fld>
            <a:endParaRPr lang="en-US"/>
          </a:p>
        </p:txBody>
      </p:sp>
    </p:spTree>
    <p:extLst>
      <p:ext uri="{BB962C8B-B14F-4D97-AF65-F5344CB8AC3E}">
        <p14:creationId xmlns:p14="http://schemas.microsoft.com/office/powerpoint/2010/main" val="3314398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helps to understand – first – what we</a:t>
            </a:r>
            <a:r>
              <a:rPr lang="en-US" baseline="0" dirty="0" smtClean="0"/>
              <a:t> mean when we talk about data, and what we mean when we talk about curation</a:t>
            </a:r>
            <a:endParaRPr lang="en-US" dirty="0"/>
          </a:p>
        </p:txBody>
      </p:sp>
      <p:sp>
        <p:nvSpPr>
          <p:cNvPr id="4" name="Slide Number Placeholder 3"/>
          <p:cNvSpPr>
            <a:spLocks noGrp="1"/>
          </p:cNvSpPr>
          <p:nvPr>
            <p:ph type="sldNum" sz="quarter" idx="10"/>
          </p:nvPr>
        </p:nvSpPr>
        <p:spPr/>
        <p:txBody>
          <a:bodyPr/>
          <a:lstStyle/>
          <a:p>
            <a:fld id="{2D6AA457-920D-9C48-BD45-58BDD0C705B6}" type="slidenum">
              <a:rPr lang="en-US" smtClean="0"/>
              <a:t>4</a:t>
            </a:fld>
            <a:endParaRPr lang="en-US"/>
          </a:p>
        </p:txBody>
      </p:sp>
    </p:spTree>
    <p:extLst>
      <p:ext uri="{BB962C8B-B14F-4D97-AF65-F5344CB8AC3E}">
        <p14:creationId xmlns:p14="http://schemas.microsoft.com/office/powerpoint/2010/main" val="3725349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in this definition we do not make a distinction about these informational resources being digital; research data could include any number of physical objects, such as a biological specimen, an architectural blue print, a paper map, etc.</a:t>
            </a:r>
          </a:p>
          <a:p>
            <a:endParaRPr lang="en-US" dirty="0" smtClean="0"/>
          </a:p>
          <a:p>
            <a:r>
              <a:rPr lang="en-US" dirty="0" smtClean="0"/>
              <a:t>The focus of this workshop will be on the curation of digital data. However, there are times when it is necessary to consider how digital data are linked to other forms of physical data - as we discuss in later sessions related to provenance and workflow technologies. </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verifiability, and validity of a new knowledge claim within most scientific domains is often dependent upon access to underlying data - which makes the curation of this material a vital part of contemporary scientific practice. </a:t>
            </a:r>
          </a:p>
          <a:p>
            <a:endParaRPr lang="en-US" dirty="0"/>
          </a:p>
        </p:txBody>
      </p:sp>
      <p:sp>
        <p:nvSpPr>
          <p:cNvPr id="4" name="Slide Number Placeholder 3"/>
          <p:cNvSpPr>
            <a:spLocks noGrp="1"/>
          </p:cNvSpPr>
          <p:nvPr>
            <p:ph type="sldNum" sz="quarter" idx="10"/>
          </p:nvPr>
        </p:nvSpPr>
        <p:spPr/>
        <p:txBody>
          <a:bodyPr/>
          <a:lstStyle/>
          <a:p>
            <a:fld id="{2D6AA457-920D-9C48-BD45-58BDD0C705B6}" type="slidenum">
              <a:rPr lang="en-US" smtClean="0"/>
              <a:t>10</a:t>
            </a:fld>
            <a:endParaRPr lang="en-US"/>
          </a:p>
        </p:txBody>
      </p:sp>
    </p:spTree>
    <p:extLst>
      <p:ext uri="{BB962C8B-B14F-4D97-AF65-F5344CB8AC3E}">
        <p14:creationId xmlns:p14="http://schemas.microsoft.com/office/powerpoint/2010/main" val="3583755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Steward of physical objects </a:t>
            </a:r>
            <a:r>
              <a:rPr lang="en-US" baseline="0" dirty="0" smtClean="0"/>
              <a:t> …. </a:t>
            </a:r>
            <a:r>
              <a:rPr lang="en-US" dirty="0" smtClean="0"/>
              <a:t>preservation, and meaningful arrangement of material collection</a:t>
            </a:r>
            <a:r>
              <a:rPr lang="en-US" baseline="0" dirty="0" smtClean="0"/>
              <a:t> …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D6AA457-920D-9C48-BD45-58BDD0C705B6}" type="slidenum">
              <a:rPr lang="en-US" smtClean="0"/>
              <a:t>16</a:t>
            </a:fld>
            <a:endParaRPr lang="en-US"/>
          </a:p>
        </p:txBody>
      </p:sp>
    </p:spTree>
    <p:extLst>
      <p:ext uri="{BB962C8B-B14F-4D97-AF65-F5344CB8AC3E}">
        <p14:creationId xmlns:p14="http://schemas.microsoft.com/office/powerpoint/2010/main" val="1073897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 time the concept has been transferred from the context of physical specimens found in natural history museums or the thematic collections of art, to a digital environment where the curatorial roles of stewardship, preservation and meaningful arrangement have taken on new meanings (Weber et al, 2013).</a:t>
            </a:r>
          </a:p>
          <a:p>
            <a:endParaRPr lang="en-US" dirty="0" smtClean="0"/>
          </a:p>
          <a:p>
            <a:r>
              <a:rPr lang="en-US" dirty="0" smtClean="0"/>
              <a:t>In a scholarly environment curatorial roles include developing indexing systems, metadata standards, ontologies, and retrieval systems that will make it possible for research data to work in concert with existing digital libraries, archives, and repositories (Palmer, Renear and Cragin, 2007). Increasingly, this work is aimed at improving data quality, guaranteeing authentication of digital resources throughout a lifecycle of us e and reuse, and capturing provenance of scholarly activities using workflow technologies.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D6AA457-920D-9C48-BD45-58BDD0C705B6}" type="slidenum">
              <a:rPr lang="en-US" smtClean="0"/>
              <a:t>18</a:t>
            </a:fld>
            <a:endParaRPr lang="en-US"/>
          </a:p>
        </p:txBody>
      </p:sp>
    </p:spTree>
    <p:extLst>
      <p:ext uri="{BB962C8B-B14F-4D97-AF65-F5344CB8AC3E}">
        <p14:creationId xmlns:p14="http://schemas.microsoft.com/office/powerpoint/2010/main" val="1669931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roles</a:t>
            </a:r>
          </a:p>
          <a:p>
            <a:endParaRPr lang="en-US" dirty="0" smtClean="0"/>
          </a:p>
          <a:p>
            <a:r>
              <a:rPr lang="en-US" dirty="0" smtClean="0"/>
              <a:t>Explain then the concept</a:t>
            </a:r>
            <a:r>
              <a:rPr lang="en-US" baseline="0" dirty="0" smtClean="0"/>
              <a:t> of data curation… </a:t>
            </a:r>
          </a:p>
          <a:p>
            <a:endParaRPr lang="en-US" baseline="0" smtClean="0"/>
          </a:p>
          <a:p>
            <a:endParaRPr lang="en-US"/>
          </a:p>
        </p:txBody>
      </p:sp>
      <p:sp>
        <p:nvSpPr>
          <p:cNvPr id="4" name="Slide Number Placeholder 3"/>
          <p:cNvSpPr>
            <a:spLocks noGrp="1"/>
          </p:cNvSpPr>
          <p:nvPr>
            <p:ph type="sldNum" sz="quarter" idx="10"/>
          </p:nvPr>
        </p:nvSpPr>
        <p:spPr/>
        <p:txBody>
          <a:bodyPr/>
          <a:lstStyle/>
          <a:p>
            <a:fld id="{2D6AA457-920D-9C48-BD45-58BDD0C705B6}" type="slidenum">
              <a:rPr lang="en-US" smtClean="0"/>
              <a:t>19</a:t>
            </a:fld>
            <a:endParaRPr lang="en-US"/>
          </a:p>
        </p:txBody>
      </p:sp>
    </p:spTree>
    <p:extLst>
      <p:ext uri="{BB962C8B-B14F-4D97-AF65-F5344CB8AC3E}">
        <p14:creationId xmlns:p14="http://schemas.microsoft.com/office/powerpoint/2010/main" val="2265920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All together now</a:t>
            </a:r>
            <a:endParaRPr lang="en-US"/>
          </a:p>
        </p:txBody>
      </p:sp>
      <p:sp>
        <p:nvSpPr>
          <p:cNvPr id="4" name="Slide Number Placeholder 3"/>
          <p:cNvSpPr>
            <a:spLocks noGrp="1"/>
          </p:cNvSpPr>
          <p:nvPr>
            <p:ph type="sldNum" sz="quarter" idx="10"/>
          </p:nvPr>
        </p:nvSpPr>
        <p:spPr/>
        <p:txBody>
          <a:bodyPr/>
          <a:lstStyle/>
          <a:p>
            <a:fld id="{2D6AA457-920D-9C48-BD45-58BDD0C705B6}" type="slidenum">
              <a:rPr lang="en-US" smtClean="0"/>
              <a:t>20</a:t>
            </a:fld>
            <a:endParaRPr lang="en-US"/>
          </a:p>
        </p:txBody>
      </p:sp>
    </p:spTree>
    <p:extLst>
      <p:ext uri="{BB962C8B-B14F-4D97-AF65-F5344CB8AC3E}">
        <p14:creationId xmlns:p14="http://schemas.microsoft.com/office/powerpoint/2010/main" val="982702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866356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179704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858108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364763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6228D5-5F93-BB4A-964B-203967C46295}" type="datetimeFigureOut">
              <a:rPr lang="en-US" smtClean="0"/>
              <a:t>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65423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6228D5-5F93-BB4A-964B-203967C46295}" type="datetimeFigureOut">
              <a:rPr lang="en-US" smtClean="0"/>
              <a:t>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281607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6228D5-5F93-BB4A-964B-203967C46295}" type="datetimeFigureOut">
              <a:rPr lang="en-US" smtClean="0"/>
              <a:t>2/2/15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55235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6228D5-5F93-BB4A-964B-203967C46295}" type="datetimeFigureOut">
              <a:rPr lang="en-US" smtClean="0"/>
              <a:t>2/2/15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386457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228D5-5F93-BB4A-964B-203967C46295}" type="datetimeFigureOut">
              <a:rPr lang="en-US" smtClean="0"/>
              <a:t>2/2/15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746454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228D5-5F93-BB4A-964B-203967C46295}" type="datetimeFigureOut">
              <a:rPr lang="en-US" smtClean="0"/>
              <a:t>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4165278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228D5-5F93-BB4A-964B-203967C46295}" type="datetimeFigureOut">
              <a:rPr lang="en-US" smtClean="0"/>
              <a:t>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6101569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228D5-5F93-BB4A-964B-203967C46295}" type="datetimeFigureOut">
              <a:rPr lang="en-US" smtClean="0"/>
              <a:t>2/2/15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AF5D3A-5862-9F4D-A60A-2EA35E51BDB3}" type="slidenum">
              <a:rPr lang="en-US" smtClean="0"/>
              <a:t>‹#›</a:t>
            </a:fld>
            <a:endParaRPr lang="en-US"/>
          </a:p>
        </p:txBody>
      </p:sp>
      <p:pic>
        <p:nvPicPr>
          <p:cNvPr id="7" name="Picture 6" descr="DCWS_Bann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5757705"/>
            <a:ext cx="9144000" cy="1088218"/>
          </a:xfrm>
          <a:prstGeom prst="rect">
            <a:avLst/>
          </a:prstGeom>
        </p:spPr>
      </p:pic>
    </p:spTree>
    <p:extLst>
      <p:ext uri="{BB962C8B-B14F-4D97-AF65-F5344CB8AC3E}">
        <p14:creationId xmlns:p14="http://schemas.microsoft.com/office/powerpoint/2010/main" val="2486227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Data Curation:</a:t>
            </a:r>
            <a:br>
              <a:rPr lang="en-US" dirty="0" smtClean="0"/>
            </a:br>
            <a:r>
              <a:rPr lang="en-US" dirty="0" smtClean="0"/>
              <a:t>Core Concepts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30844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Scientific Data</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 support the making of new knowledge claims. </a:t>
            </a:r>
          </a:p>
          <a:p>
            <a:pPr marL="0" indent="0">
              <a:buNone/>
            </a:pPr>
            <a:r>
              <a:rPr lang="en-US" dirty="0" smtClean="0"/>
              <a:t>… are the result of purposeful observation, experimentation,  and simulation. </a:t>
            </a:r>
          </a:p>
          <a:p>
            <a:pPr marL="0" indent="0">
              <a:buNone/>
            </a:pPr>
            <a:endParaRPr lang="en-US" dirty="0"/>
          </a:p>
          <a:p>
            <a:pPr marL="0" indent="0">
              <a:buNone/>
            </a:pPr>
            <a:r>
              <a:rPr lang="en-US" dirty="0" smtClean="0"/>
              <a:t>… are encoded </a:t>
            </a:r>
            <a:r>
              <a:rPr lang="en-US" dirty="0"/>
              <a:t>and described with the aim of supporting retrieval, meaningful interpretation, use, and reuse (Wickett et al. 2012). </a:t>
            </a:r>
            <a:endParaRPr lang="en-US" dirty="0" smtClean="0"/>
          </a:p>
          <a:p>
            <a:pPr marL="0" indent="0">
              <a:buNone/>
            </a:pPr>
            <a:endParaRPr lang="en-US" dirty="0"/>
          </a:p>
        </p:txBody>
      </p:sp>
    </p:spTree>
    <p:extLst>
      <p:ext uri="{BB962C8B-B14F-4D97-AF65-F5344CB8AC3E}">
        <p14:creationId xmlns:p14="http://schemas.microsoft.com/office/powerpoint/2010/main" val="36303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Scientific Data</a:t>
            </a:r>
            <a:endParaRPr lang="en-US" dirty="0"/>
          </a:p>
        </p:txBody>
      </p:sp>
      <p:sp>
        <p:nvSpPr>
          <p:cNvPr id="3" name="Content Placeholder 2"/>
          <p:cNvSpPr>
            <a:spLocks noGrp="1"/>
          </p:cNvSpPr>
          <p:nvPr>
            <p:ph idx="1"/>
          </p:nvPr>
        </p:nvSpPr>
        <p:spPr>
          <a:xfrm>
            <a:off x="0" y="1600200"/>
            <a:ext cx="8686800" cy="4525963"/>
          </a:xfrm>
        </p:spPr>
        <p:txBody>
          <a:bodyPr numCol="2">
            <a:normAutofit/>
          </a:bodyPr>
          <a:lstStyle/>
          <a:p>
            <a:pPr marL="0" indent="0">
              <a:buNone/>
            </a:pPr>
            <a:endParaRPr lang="en-US" sz="2400" dirty="0"/>
          </a:p>
          <a:p>
            <a:pPr marL="0" indent="0">
              <a:buNone/>
            </a:pPr>
            <a:endParaRPr lang="en-US" sz="2400" dirty="0"/>
          </a:p>
          <a:p>
            <a:pPr marL="0" indent="0">
              <a:buNone/>
            </a:pPr>
            <a:endParaRPr lang="en-US" sz="2400" dirty="0" smtClean="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r>
              <a:rPr lang="en-US" sz="2400" dirty="0" smtClean="0"/>
              <a:t>                 </a:t>
            </a:r>
          </a:p>
          <a:p>
            <a:pPr marL="0" indent="0">
              <a:buNone/>
            </a:pPr>
            <a:endParaRPr lang="en-US" sz="2400" dirty="0"/>
          </a:p>
          <a:p>
            <a:pPr marL="0" indent="0">
              <a:buNone/>
            </a:pPr>
            <a:endParaRPr lang="en-US" sz="2400" dirty="0" smtClean="0"/>
          </a:p>
          <a:p>
            <a:pPr marL="0" indent="0">
              <a:buNone/>
            </a:pPr>
            <a:endParaRPr lang="en-US" sz="2400" dirty="0"/>
          </a:p>
        </p:txBody>
      </p:sp>
      <p:pic>
        <p:nvPicPr>
          <p:cNvPr id="5" name="Picture 4"/>
          <p:cNvPicPr>
            <a:picLocks noChangeAspect="1"/>
          </p:cNvPicPr>
          <p:nvPr/>
        </p:nvPicPr>
        <p:blipFill>
          <a:blip r:embed="rId2"/>
          <a:stretch>
            <a:fillRect/>
          </a:stretch>
        </p:blipFill>
        <p:spPr>
          <a:xfrm>
            <a:off x="195370" y="2666638"/>
            <a:ext cx="3824128" cy="2048640"/>
          </a:xfrm>
          <a:prstGeom prst="rect">
            <a:avLst/>
          </a:prstGeom>
        </p:spPr>
      </p:pic>
      <p:pic>
        <p:nvPicPr>
          <p:cNvPr id="6" name="Picture 5"/>
          <p:cNvPicPr>
            <a:picLocks noChangeAspect="1"/>
          </p:cNvPicPr>
          <p:nvPr/>
        </p:nvPicPr>
        <p:blipFill>
          <a:blip r:embed="rId3"/>
          <a:stretch>
            <a:fillRect/>
          </a:stretch>
        </p:blipFill>
        <p:spPr>
          <a:xfrm>
            <a:off x="4281328" y="2311927"/>
            <a:ext cx="4405472" cy="3117251"/>
          </a:xfrm>
          <a:prstGeom prst="rect">
            <a:avLst/>
          </a:prstGeom>
        </p:spPr>
      </p:pic>
      <p:sp>
        <p:nvSpPr>
          <p:cNvPr id="7" name="Rectangle 6"/>
          <p:cNvSpPr/>
          <p:nvPr/>
        </p:nvSpPr>
        <p:spPr>
          <a:xfrm>
            <a:off x="575259" y="1792832"/>
            <a:ext cx="2774317" cy="369332"/>
          </a:xfrm>
          <a:prstGeom prst="rect">
            <a:avLst/>
          </a:prstGeom>
        </p:spPr>
        <p:txBody>
          <a:bodyPr wrap="none">
            <a:spAutoFit/>
          </a:bodyPr>
          <a:lstStyle/>
          <a:p>
            <a:r>
              <a:rPr lang="en-US" dirty="0"/>
              <a:t>Digitized physical materials</a:t>
            </a:r>
          </a:p>
        </p:txBody>
      </p:sp>
      <p:sp>
        <p:nvSpPr>
          <p:cNvPr id="8" name="Rectangle 7"/>
          <p:cNvSpPr/>
          <p:nvPr/>
        </p:nvSpPr>
        <p:spPr>
          <a:xfrm>
            <a:off x="4571999" y="1819523"/>
            <a:ext cx="3140177" cy="369332"/>
          </a:xfrm>
          <a:prstGeom prst="rect">
            <a:avLst/>
          </a:prstGeom>
        </p:spPr>
        <p:txBody>
          <a:bodyPr wrap="none">
            <a:spAutoFit/>
          </a:bodyPr>
          <a:lstStyle/>
          <a:p>
            <a:r>
              <a:rPr lang="en-US" dirty="0"/>
              <a:t>			Born-digital data</a:t>
            </a:r>
          </a:p>
        </p:txBody>
      </p:sp>
    </p:spTree>
    <p:extLst>
      <p:ext uri="{BB962C8B-B14F-4D97-AF65-F5344CB8AC3E}">
        <p14:creationId xmlns:p14="http://schemas.microsoft.com/office/powerpoint/2010/main" val="970765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Humanities Data</a:t>
            </a:r>
            <a:endParaRPr lang="en-US" dirty="0"/>
          </a:p>
        </p:txBody>
      </p:sp>
      <p:sp>
        <p:nvSpPr>
          <p:cNvPr id="3" name="Content Placeholder 2"/>
          <p:cNvSpPr>
            <a:spLocks noGrp="1"/>
          </p:cNvSpPr>
          <p:nvPr>
            <p:ph idx="1"/>
          </p:nvPr>
        </p:nvSpPr>
        <p:spPr>
          <a:xfrm>
            <a:off x="457200" y="1600200"/>
            <a:ext cx="8229600" cy="3850217"/>
          </a:xfrm>
        </p:spPr>
        <p:txBody>
          <a:bodyPr>
            <a:normAutofit fontScale="92500" lnSpcReduction="10000"/>
          </a:bodyPr>
          <a:lstStyle/>
          <a:p>
            <a:pPr marL="0" indent="0">
              <a:buNone/>
            </a:pPr>
            <a:r>
              <a:rPr lang="en-US" dirty="0" smtClean="0"/>
              <a:t>… are the starting point of </a:t>
            </a:r>
            <a:r>
              <a:rPr lang="en-US" dirty="0" smtClean="0"/>
              <a:t>argumentation within </a:t>
            </a:r>
            <a:r>
              <a:rPr lang="en-US" dirty="0" smtClean="0"/>
              <a:t>a community. </a:t>
            </a:r>
          </a:p>
          <a:p>
            <a:pPr marL="0" indent="0">
              <a:buNone/>
            </a:pPr>
            <a:endParaRPr lang="en-US" dirty="0" smtClean="0"/>
          </a:p>
          <a:p>
            <a:pPr marL="0" indent="0">
              <a:buNone/>
            </a:pPr>
            <a:r>
              <a:rPr lang="en-US" dirty="0" smtClean="0"/>
              <a:t>…often have </a:t>
            </a:r>
            <a:r>
              <a:rPr lang="en-US" i="1" dirty="0" smtClean="0"/>
              <a:t>propositions </a:t>
            </a:r>
            <a:r>
              <a:rPr lang="en-US" dirty="0" smtClean="0"/>
              <a:t>that are closely linked to their production </a:t>
            </a:r>
            <a:endParaRPr lang="en-US" dirty="0" smtClean="0"/>
          </a:p>
          <a:p>
            <a:pPr marL="0" indent="0">
              <a:buNone/>
            </a:pPr>
            <a:endParaRPr lang="en-US" dirty="0" smtClean="0"/>
          </a:p>
          <a:p>
            <a:pPr marL="0" indent="0">
              <a:buNone/>
            </a:pPr>
            <a:r>
              <a:rPr lang="en-US" dirty="0" smtClean="0"/>
              <a:t>( </a:t>
            </a:r>
            <a:r>
              <a:rPr lang="en-US" i="1" dirty="0" smtClean="0"/>
              <a:t>how</a:t>
            </a:r>
            <a:r>
              <a:rPr lang="en-US" dirty="0" smtClean="0"/>
              <a:t> </a:t>
            </a:r>
            <a:r>
              <a:rPr lang="en-US" dirty="0" smtClean="0"/>
              <a:t>texts</a:t>
            </a:r>
            <a:r>
              <a:rPr lang="en-US" dirty="0" smtClean="0"/>
              <a:t> </a:t>
            </a:r>
            <a:r>
              <a:rPr lang="en-US" dirty="0" smtClean="0"/>
              <a:t>were transcribed, </a:t>
            </a:r>
            <a:r>
              <a:rPr lang="en-US" i="1" dirty="0" smtClean="0"/>
              <a:t>what </a:t>
            </a:r>
            <a:r>
              <a:rPr lang="en-US" dirty="0" smtClean="0"/>
              <a:t>was depicted, etc.)</a:t>
            </a:r>
            <a:endParaRPr lang="en-US" dirty="0"/>
          </a:p>
          <a:p>
            <a:pPr marL="0" indent="0">
              <a:buNone/>
            </a:pPr>
            <a:endParaRPr lang="en-US" dirty="0"/>
          </a:p>
        </p:txBody>
      </p:sp>
    </p:spTree>
    <p:extLst>
      <p:ext uri="{BB962C8B-B14F-4D97-AF65-F5344CB8AC3E}">
        <p14:creationId xmlns:p14="http://schemas.microsoft.com/office/powerpoint/2010/main" val="787043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Humanities Data</a:t>
            </a:r>
            <a:endParaRPr lang="en-US" dirty="0"/>
          </a:p>
        </p:txBody>
      </p:sp>
      <p:pic>
        <p:nvPicPr>
          <p:cNvPr id="4" name="Picture 3"/>
          <p:cNvPicPr>
            <a:picLocks noChangeAspect="1"/>
          </p:cNvPicPr>
          <p:nvPr/>
        </p:nvPicPr>
        <p:blipFill>
          <a:blip r:embed="rId2"/>
          <a:stretch>
            <a:fillRect/>
          </a:stretch>
        </p:blipFill>
        <p:spPr>
          <a:xfrm>
            <a:off x="239391" y="1842292"/>
            <a:ext cx="4797867" cy="2846192"/>
          </a:xfrm>
          <a:prstGeom prst="rect">
            <a:avLst/>
          </a:prstGeom>
          <a:effectLst>
            <a:outerShdw blurRad="50800" dist="38100" dir="2700000" algn="tl" rotWithShape="0">
              <a:prstClr val="black">
                <a:alpha val="40000"/>
              </a:prstClr>
            </a:outerShdw>
          </a:effectLst>
        </p:spPr>
      </p:pic>
      <p:sp>
        <p:nvSpPr>
          <p:cNvPr id="5" name="Rectangle 4"/>
          <p:cNvSpPr/>
          <p:nvPr/>
        </p:nvSpPr>
        <p:spPr>
          <a:xfrm>
            <a:off x="362857" y="4688484"/>
            <a:ext cx="4572000" cy="215444"/>
          </a:xfrm>
          <a:prstGeom prst="rect">
            <a:avLst/>
          </a:prstGeom>
        </p:spPr>
        <p:txBody>
          <a:bodyPr>
            <a:spAutoFit/>
          </a:bodyPr>
          <a:lstStyle/>
          <a:p>
            <a:r>
              <a:rPr lang="en-US" sz="800" dirty="0"/>
              <a:t>http://</a:t>
            </a:r>
            <a:r>
              <a:rPr lang="en-US" sz="800" dirty="0" err="1"/>
              <a:t>hestia.open.ac.uk</a:t>
            </a:r>
            <a:r>
              <a:rPr lang="en-US" sz="800" dirty="0"/>
              <a:t>/</a:t>
            </a:r>
            <a:r>
              <a:rPr lang="en-US" sz="800" dirty="0" err="1"/>
              <a:t>palladio</a:t>
            </a:r>
            <a:r>
              <a:rPr lang="en-US" sz="800" dirty="0"/>
              <a:t>-humanities-thinking-about-data-visualization/</a:t>
            </a:r>
          </a:p>
        </p:txBody>
      </p:sp>
      <p:pic>
        <p:nvPicPr>
          <p:cNvPr id="6" name="Picture 5"/>
          <p:cNvPicPr>
            <a:picLocks noChangeAspect="1"/>
          </p:cNvPicPr>
          <p:nvPr/>
        </p:nvPicPr>
        <p:blipFill>
          <a:blip r:embed="rId3"/>
          <a:stretch>
            <a:fillRect/>
          </a:stretch>
        </p:blipFill>
        <p:spPr>
          <a:xfrm>
            <a:off x="5412210" y="2080381"/>
            <a:ext cx="3169575" cy="2234335"/>
          </a:xfrm>
          <a:prstGeom prst="rect">
            <a:avLst/>
          </a:prstGeom>
        </p:spPr>
      </p:pic>
      <p:sp>
        <p:nvSpPr>
          <p:cNvPr id="7" name="Rectangle 6"/>
          <p:cNvSpPr/>
          <p:nvPr/>
        </p:nvSpPr>
        <p:spPr>
          <a:xfrm>
            <a:off x="6059714" y="4427970"/>
            <a:ext cx="2177143" cy="461665"/>
          </a:xfrm>
          <a:prstGeom prst="rect">
            <a:avLst/>
          </a:prstGeom>
        </p:spPr>
        <p:txBody>
          <a:bodyPr wrap="square">
            <a:spAutoFit/>
          </a:bodyPr>
          <a:lstStyle/>
          <a:p>
            <a:r>
              <a:rPr lang="en-US" sz="800" dirty="0" err="1" smtClean="0"/>
              <a:t>journalofdigitalhumanities.org</a:t>
            </a:r>
            <a:r>
              <a:rPr lang="en-US" sz="800" dirty="0"/>
              <a:t>/1-2/the-emergence-of-literary-diction-by-ted-underwood-and-jordan-sellers/</a:t>
            </a:r>
          </a:p>
        </p:txBody>
      </p:sp>
    </p:spTree>
    <p:extLst>
      <p:ext uri="{BB962C8B-B14F-4D97-AF65-F5344CB8AC3E}">
        <p14:creationId xmlns:p14="http://schemas.microsoft.com/office/powerpoint/2010/main" val="4069992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 are an information object</a:t>
            </a:r>
          </a:p>
          <a:p>
            <a:pPr marL="0" indent="0">
              <a:buNone/>
            </a:pPr>
            <a:r>
              <a:rPr lang="en-US" dirty="0" smtClean="0"/>
              <a:t>… in a particular role</a:t>
            </a:r>
          </a:p>
          <a:p>
            <a:pPr marL="0" indent="0">
              <a:buNone/>
            </a:pPr>
            <a:endParaRPr lang="en-US" dirty="0" smtClean="0"/>
          </a:p>
          <a:p>
            <a:pPr marL="0" indent="0">
              <a:buNone/>
            </a:pPr>
            <a:r>
              <a:rPr lang="en-US" dirty="0" smtClean="0"/>
              <a:t>And in a scholarly community, data play an evidentiary role that supports the production of new knowledge.</a:t>
            </a:r>
            <a:endParaRPr lang="en-US" dirty="0"/>
          </a:p>
        </p:txBody>
      </p:sp>
    </p:spTree>
    <p:extLst>
      <p:ext uri="{BB962C8B-B14F-4D97-AF65-F5344CB8AC3E}">
        <p14:creationId xmlns:p14="http://schemas.microsoft.com/office/powerpoint/2010/main" val="2062537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numCol="2">
            <a:noAutofit/>
          </a:bodyPr>
          <a:lstStyle/>
          <a:p>
            <a:pPr marL="0" indent="0">
              <a:buNone/>
            </a:pPr>
            <a:r>
              <a:rPr lang="en-US" sz="1200" dirty="0" smtClean="0"/>
              <a:t>Documents </a:t>
            </a:r>
            <a:r>
              <a:rPr lang="en-US" sz="1200" dirty="0"/>
              <a:t>(text, Word), spreadsheets</a:t>
            </a:r>
          </a:p>
          <a:p>
            <a:pPr marL="0" indent="0">
              <a:buNone/>
            </a:pPr>
            <a:endParaRPr lang="en-US" sz="1200" dirty="0"/>
          </a:p>
          <a:p>
            <a:pPr marL="0" indent="0">
              <a:buNone/>
            </a:pPr>
            <a:r>
              <a:rPr lang="en-US" sz="1200" dirty="0"/>
              <a:t>Laboratory notebooks, field notebooks, diaries</a:t>
            </a:r>
          </a:p>
          <a:p>
            <a:pPr marL="0" indent="0">
              <a:buNone/>
            </a:pPr>
            <a:endParaRPr lang="en-US" sz="1200" dirty="0"/>
          </a:p>
          <a:p>
            <a:pPr marL="0" indent="0">
              <a:buNone/>
            </a:pPr>
            <a:r>
              <a:rPr lang="en-US" sz="1200" dirty="0"/>
              <a:t>Questionnaires, transcripts, codebooks</a:t>
            </a:r>
          </a:p>
          <a:p>
            <a:pPr marL="0" indent="0">
              <a:buNone/>
            </a:pPr>
            <a:endParaRPr lang="en-US" sz="1200" dirty="0"/>
          </a:p>
          <a:p>
            <a:pPr marL="0" indent="0">
              <a:buNone/>
            </a:pPr>
            <a:r>
              <a:rPr lang="en-US" sz="1200" dirty="0"/>
              <a:t>Audiotapes, videotapes</a:t>
            </a:r>
          </a:p>
          <a:p>
            <a:pPr marL="0" indent="0">
              <a:buNone/>
            </a:pPr>
            <a:endParaRPr lang="en-US" sz="1200" dirty="0"/>
          </a:p>
          <a:p>
            <a:pPr marL="0" indent="0">
              <a:buNone/>
            </a:pPr>
            <a:r>
              <a:rPr lang="en-US" sz="1200" dirty="0"/>
              <a:t>Photographs, films</a:t>
            </a:r>
          </a:p>
          <a:p>
            <a:pPr marL="0" indent="0">
              <a:buNone/>
            </a:pPr>
            <a:endParaRPr lang="en-US" sz="1200" dirty="0"/>
          </a:p>
          <a:p>
            <a:pPr marL="0" indent="0">
              <a:buNone/>
            </a:pPr>
            <a:r>
              <a:rPr lang="en-US" sz="1200" dirty="0"/>
              <a:t>Test responses</a:t>
            </a:r>
          </a:p>
          <a:p>
            <a:pPr marL="0" indent="0">
              <a:buNone/>
            </a:pPr>
            <a:endParaRPr lang="en-US" sz="1200" dirty="0"/>
          </a:p>
          <a:p>
            <a:pPr marL="0" indent="0">
              <a:buNone/>
            </a:pPr>
            <a:r>
              <a:rPr lang="en-US" sz="1200" dirty="0"/>
              <a:t>Slides, </a:t>
            </a:r>
            <a:r>
              <a:rPr lang="en-US" sz="1200" dirty="0" err="1"/>
              <a:t>artefacts</a:t>
            </a:r>
            <a:r>
              <a:rPr lang="en-US" sz="1200" dirty="0"/>
              <a:t>, specimens, samples</a:t>
            </a:r>
          </a:p>
          <a:p>
            <a:pPr marL="0" indent="0">
              <a:buNone/>
            </a:pPr>
            <a:endParaRPr lang="en-US" sz="1200" dirty="0"/>
          </a:p>
          <a:p>
            <a:pPr marL="0" indent="0">
              <a:buNone/>
            </a:pPr>
            <a:r>
              <a:rPr lang="en-US" sz="1200" dirty="0"/>
              <a:t>Collection of digital objects acquired and generated during the process of research</a:t>
            </a:r>
          </a:p>
          <a:p>
            <a:pPr marL="0" indent="0">
              <a:buNone/>
            </a:pPr>
            <a:endParaRPr lang="en-US" sz="1200" dirty="0" smtClean="0"/>
          </a:p>
          <a:p>
            <a:pPr marL="0" indent="0">
              <a:buNone/>
            </a:pPr>
            <a:endParaRPr lang="en-US" sz="1200" dirty="0"/>
          </a:p>
          <a:p>
            <a:pPr marL="0" indent="0">
              <a:buNone/>
            </a:pPr>
            <a:endParaRPr lang="en-US" sz="1200" dirty="0" smtClean="0"/>
          </a:p>
          <a:p>
            <a:pPr marL="0" indent="0">
              <a:buNone/>
            </a:pPr>
            <a:endParaRPr lang="en-US" sz="1200" dirty="0"/>
          </a:p>
          <a:p>
            <a:pPr marL="0" indent="0">
              <a:buNone/>
            </a:pPr>
            <a:r>
              <a:rPr lang="en-US" sz="1200" dirty="0"/>
              <a:t>Statistical or other data files</a:t>
            </a:r>
          </a:p>
          <a:p>
            <a:pPr marL="0" indent="0">
              <a:buNone/>
            </a:pPr>
            <a:endParaRPr lang="en-US" sz="1200" dirty="0"/>
          </a:p>
          <a:p>
            <a:pPr marL="0" indent="0">
              <a:buNone/>
            </a:pPr>
            <a:r>
              <a:rPr lang="en-US" sz="1200" dirty="0"/>
              <a:t>Database contents (video, audio, text, images)</a:t>
            </a:r>
          </a:p>
          <a:p>
            <a:pPr marL="0" indent="0">
              <a:buNone/>
            </a:pPr>
            <a:endParaRPr lang="en-US" sz="1200" dirty="0"/>
          </a:p>
          <a:p>
            <a:pPr marL="0" indent="0">
              <a:buNone/>
            </a:pPr>
            <a:r>
              <a:rPr lang="en-US" sz="1200" dirty="0"/>
              <a:t>Models, algorithms, scripts</a:t>
            </a:r>
          </a:p>
          <a:p>
            <a:pPr marL="0" indent="0">
              <a:buNone/>
            </a:pPr>
            <a:endParaRPr lang="en-US" sz="1200" dirty="0"/>
          </a:p>
          <a:p>
            <a:pPr marL="0" indent="0">
              <a:buNone/>
            </a:pPr>
            <a:r>
              <a:rPr lang="en-US" sz="1200" dirty="0"/>
              <a:t>Contents of an application (input, output, </a:t>
            </a:r>
            <a:r>
              <a:rPr lang="en-US" sz="1200" dirty="0" err="1"/>
              <a:t>logfiles</a:t>
            </a:r>
            <a:r>
              <a:rPr lang="en-US" sz="1200" dirty="0"/>
              <a:t> for analysis software, simulation software, schemas)</a:t>
            </a:r>
          </a:p>
          <a:p>
            <a:pPr marL="0" indent="0">
              <a:buNone/>
            </a:pPr>
            <a:endParaRPr lang="en-US" sz="1200" dirty="0"/>
          </a:p>
          <a:p>
            <a:pPr marL="0" indent="0">
              <a:buNone/>
            </a:pPr>
            <a:r>
              <a:rPr lang="en-US" sz="1200" dirty="0"/>
              <a:t>Methodologies and workflows</a:t>
            </a:r>
          </a:p>
          <a:p>
            <a:pPr marL="0" indent="0">
              <a:buNone/>
            </a:pPr>
            <a:endParaRPr lang="en-US" sz="1200" dirty="0"/>
          </a:p>
          <a:p>
            <a:pPr marL="0" indent="0">
              <a:buNone/>
            </a:pPr>
            <a:r>
              <a:rPr lang="en-US" sz="1200" dirty="0"/>
              <a:t>Standard operating procedures and protocols</a:t>
            </a:r>
          </a:p>
          <a:p>
            <a:pPr marL="0" indent="0">
              <a:buNone/>
            </a:pPr>
            <a:endParaRPr lang="en-US" sz="1200" dirty="0"/>
          </a:p>
        </p:txBody>
      </p:sp>
      <p:sp>
        <p:nvSpPr>
          <p:cNvPr id="4" name="TextBox 3"/>
          <p:cNvSpPr txBox="1"/>
          <p:nvPr/>
        </p:nvSpPr>
        <p:spPr>
          <a:xfrm>
            <a:off x="5615865" y="5426445"/>
            <a:ext cx="3070935" cy="246221"/>
          </a:xfrm>
          <a:prstGeom prst="rect">
            <a:avLst/>
          </a:prstGeom>
          <a:noFill/>
        </p:spPr>
        <p:txBody>
          <a:bodyPr wrap="none" rtlCol="0">
            <a:spAutoFit/>
          </a:bodyPr>
          <a:lstStyle/>
          <a:p>
            <a:r>
              <a:rPr lang="en-US" sz="1000" dirty="0"/>
              <a:t>http://</a:t>
            </a:r>
            <a:r>
              <a:rPr lang="en-US" sz="1000" dirty="0" err="1"/>
              <a:t>datalib.edina.ac.uk</a:t>
            </a:r>
            <a:r>
              <a:rPr lang="en-US" sz="1000" dirty="0"/>
              <a:t>/mantra/</a:t>
            </a:r>
            <a:r>
              <a:rPr lang="en-US" sz="1000" dirty="0" err="1"/>
              <a:t>researchdataexplained</a:t>
            </a:r>
            <a:r>
              <a:rPr lang="en-US" sz="1000" dirty="0"/>
              <a:t>/</a:t>
            </a:r>
          </a:p>
        </p:txBody>
      </p:sp>
    </p:spTree>
    <p:extLst>
      <p:ext uri="{BB962C8B-B14F-4D97-AF65-F5344CB8AC3E}">
        <p14:creationId xmlns:p14="http://schemas.microsoft.com/office/powerpoint/2010/main" val="4185126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Curation</a:t>
            </a:r>
            <a:endParaRPr lang="en-US" dirty="0"/>
          </a:p>
        </p:txBody>
      </p:sp>
      <p:sp>
        <p:nvSpPr>
          <p:cNvPr id="3" name="Content Placeholder 2"/>
          <p:cNvSpPr>
            <a:spLocks noGrp="1"/>
          </p:cNvSpPr>
          <p:nvPr>
            <p:ph idx="1"/>
          </p:nvPr>
        </p:nvSpPr>
        <p:spPr/>
        <p:txBody>
          <a:bodyPr/>
          <a:lstStyle/>
          <a:p>
            <a:pPr marL="0" indent="0">
              <a:buNone/>
            </a:pPr>
            <a:r>
              <a:rPr lang="en-US" dirty="0" smtClean="0"/>
              <a:t>Traditionally: </a:t>
            </a:r>
          </a:p>
          <a:p>
            <a:pPr marL="0" indent="0">
              <a:buNone/>
            </a:pPr>
            <a:endParaRPr lang="en-US" dirty="0"/>
          </a:p>
        </p:txBody>
      </p:sp>
      <p:pic>
        <p:nvPicPr>
          <p:cNvPr id="4" name="Picture 3"/>
          <p:cNvPicPr>
            <a:picLocks noChangeAspect="1"/>
          </p:cNvPicPr>
          <p:nvPr/>
        </p:nvPicPr>
        <p:blipFill>
          <a:blip r:embed="rId3"/>
          <a:stretch>
            <a:fillRect/>
          </a:stretch>
        </p:blipFill>
        <p:spPr>
          <a:xfrm>
            <a:off x="1716970" y="2381982"/>
            <a:ext cx="5153126" cy="2698017"/>
          </a:xfrm>
          <a:prstGeom prst="rect">
            <a:avLst/>
          </a:prstGeom>
        </p:spPr>
      </p:pic>
    </p:spTree>
    <p:extLst>
      <p:ext uri="{BB962C8B-B14F-4D97-AF65-F5344CB8AC3E}">
        <p14:creationId xmlns:p14="http://schemas.microsoft.com/office/powerpoint/2010/main" val="3699841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Curation (defined)</a:t>
            </a:r>
            <a:endParaRPr lang="en-US" dirty="0"/>
          </a:p>
        </p:txBody>
      </p:sp>
      <p:sp>
        <p:nvSpPr>
          <p:cNvPr id="3" name="Content Placeholder 2"/>
          <p:cNvSpPr>
            <a:spLocks noGrp="1"/>
          </p:cNvSpPr>
          <p:nvPr>
            <p:ph idx="1"/>
          </p:nvPr>
        </p:nvSpPr>
        <p:spPr/>
        <p:txBody>
          <a:bodyPr/>
          <a:lstStyle/>
          <a:p>
            <a:pPr marL="0" indent="0">
              <a:buNone/>
            </a:pPr>
            <a:r>
              <a:rPr lang="en-US" dirty="0" smtClean="0"/>
              <a:t>(Noun)</a:t>
            </a:r>
            <a:endParaRPr lang="en-US" dirty="0"/>
          </a:p>
          <a:p>
            <a:pPr marL="0" indent="0">
              <a:buNone/>
            </a:pPr>
            <a:endParaRPr lang="en-US" dirty="0" smtClean="0"/>
          </a:p>
          <a:p>
            <a:pPr marL="514350" indent="-514350">
              <a:buAutoNum type="arabicPeriod"/>
            </a:pPr>
            <a:r>
              <a:rPr lang="en-US" dirty="0" smtClean="0"/>
              <a:t>The act of healing, or curing. </a:t>
            </a:r>
          </a:p>
          <a:p>
            <a:pPr marL="514350" indent="-514350">
              <a:buAutoNum type="arabicPeriod"/>
            </a:pPr>
            <a:r>
              <a:rPr lang="en-US" dirty="0" smtClean="0"/>
              <a:t>Guardianship.</a:t>
            </a:r>
            <a:endParaRPr lang="en-US" dirty="0"/>
          </a:p>
        </p:txBody>
      </p:sp>
    </p:spTree>
    <p:extLst>
      <p:ext uri="{BB962C8B-B14F-4D97-AF65-F5344CB8AC3E}">
        <p14:creationId xmlns:p14="http://schemas.microsoft.com/office/powerpoint/2010/main" val="2408985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Curation in digital context</a:t>
            </a:r>
            <a:endParaRPr lang="en-US" dirty="0"/>
          </a:p>
        </p:txBody>
      </p:sp>
      <p:pic>
        <p:nvPicPr>
          <p:cNvPr id="5" name="Content Placeholder 4"/>
          <p:cNvPicPr>
            <a:picLocks noGrp="1" noChangeAspect="1"/>
          </p:cNvPicPr>
          <p:nvPr>
            <p:ph idx="1"/>
          </p:nvPr>
        </p:nvPicPr>
        <p:blipFill>
          <a:blip r:embed="rId3"/>
          <a:srcRect l="2118" r="2118"/>
          <a:stretch>
            <a:fillRect/>
          </a:stretch>
        </p:blipFill>
        <p:spPr>
          <a:xfrm>
            <a:off x="1584475" y="1611742"/>
            <a:ext cx="6449181" cy="3546801"/>
          </a:xfrm>
        </p:spPr>
      </p:pic>
    </p:spTree>
    <p:extLst>
      <p:ext uri="{BB962C8B-B14F-4D97-AF65-F5344CB8AC3E}">
        <p14:creationId xmlns:p14="http://schemas.microsoft.com/office/powerpoint/2010/main" val="2172798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Curation roles... </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smtClean="0"/>
              <a:t>Early: </a:t>
            </a:r>
            <a:r>
              <a:rPr lang="en-US" sz="2400" dirty="0" smtClean="0"/>
              <a:t>Build </a:t>
            </a:r>
            <a:r>
              <a:rPr lang="en-US" sz="2400" dirty="0"/>
              <a:t>and maintain data collections, associated indexing systems, metadata standards, ontologies, and retrieval systems.</a:t>
            </a:r>
            <a:endParaRPr lang="en-US" sz="2400" dirty="0" smtClean="0"/>
          </a:p>
          <a:p>
            <a:pPr marL="0" indent="0">
              <a:buNone/>
            </a:pPr>
            <a:endParaRPr lang="en-US" sz="2400" dirty="0"/>
          </a:p>
          <a:p>
            <a:pPr marL="0" indent="0">
              <a:buNone/>
            </a:pPr>
            <a:r>
              <a:rPr lang="en-US" sz="2400" dirty="0" smtClean="0"/>
              <a:t>And….</a:t>
            </a:r>
          </a:p>
          <a:p>
            <a:pPr marL="0" indent="0">
              <a:buNone/>
            </a:pPr>
            <a:endParaRPr lang="en-US" sz="2400" dirty="0"/>
          </a:p>
          <a:p>
            <a:pPr marL="0" indent="0">
              <a:buNone/>
            </a:pPr>
            <a:r>
              <a:rPr lang="en-US" sz="2400" b="1" dirty="0" smtClean="0"/>
              <a:t>Emerging: </a:t>
            </a:r>
            <a:r>
              <a:rPr lang="en-US" sz="2400" dirty="0" smtClean="0"/>
              <a:t>Ensuring </a:t>
            </a:r>
            <a:r>
              <a:rPr lang="en-US" sz="2400" dirty="0" smtClean="0"/>
              <a:t>data </a:t>
            </a:r>
            <a:r>
              <a:rPr lang="en-US" sz="2400" dirty="0"/>
              <a:t>quality, authentication, security, and </a:t>
            </a:r>
            <a:r>
              <a:rPr lang="en-US" sz="2400" dirty="0" smtClean="0"/>
              <a:t>developing associated </a:t>
            </a:r>
            <a:r>
              <a:rPr lang="en-US" sz="2400" dirty="0"/>
              <a:t>documentation and </a:t>
            </a:r>
            <a:r>
              <a:rPr lang="en-US" sz="2400" dirty="0" smtClean="0"/>
              <a:t>tools (software) </a:t>
            </a:r>
            <a:r>
              <a:rPr lang="en-US" sz="2400" dirty="0" smtClean="0"/>
              <a:t>necessary for long-term reuse. </a:t>
            </a:r>
            <a:endParaRPr lang="en-US" sz="2400" dirty="0"/>
          </a:p>
        </p:txBody>
      </p:sp>
    </p:spTree>
    <p:extLst>
      <p:ext uri="{BB962C8B-B14F-4D97-AF65-F5344CB8AC3E}">
        <p14:creationId xmlns:p14="http://schemas.microsoft.com/office/powerpoint/2010/main" val="4149825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this session will include:</a:t>
            </a:r>
            <a:endParaRPr lang="en-US" dirty="0"/>
          </a:p>
        </p:txBody>
      </p:sp>
      <p:sp>
        <p:nvSpPr>
          <p:cNvPr id="3" name="Content Placeholder 2"/>
          <p:cNvSpPr>
            <a:spLocks noGrp="1"/>
          </p:cNvSpPr>
          <p:nvPr>
            <p:ph idx="1"/>
          </p:nvPr>
        </p:nvSpPr>
        <p:spPr>
          <a:xfrm>
            <a:off x="457200" y="1830010"/>
            <a:ext cx="8229600" cy="4525963"/>
          </a:xfrm>
        </p:spPr>
        <p:txBody>
          <a:bodyPr/>
          <a:lstStyle/>
          <a:p>
            <a:r>
              <a:rPr lang="en-US" dirty="0" smtClean="0"/>
              <a:t>Scoping research data curation </a:t>
            </a:r>
          </a:p>
          <a:p>
            <a:r>
              <a:rPr lang="en-US" dirty="0" smtClean="0"/>
              <a:t>Archives and records management concepts</a:t>
            </a:r>
          </a:p>
          <a:p>
            <a:r>
              <a:rPr lang="en-US" dirty="0" smtClean="0"/>
              <a:t>Overview of Life Cycle models</a:t>
            </a:r>
          </a:p>
          <a:p>
            <a:r>
              <a:rPr lang="en-US" dirty="0" smtClean="0"/>
              <a:t>Identifier schemes</a:t>
            </a:r>
          </a:p>
          <a:p>
            <a:r>
              <a:rPr lang="en-US" dirty="0" smtClean="0"/>
              <a:t>Data </a:t>
            </a:r>
            <a:r>
              <a:rPr lang="en-US" dirty="0" smtClean="0"/>
              <a:t>publication</a:t>
            </a:r>
            <a:endParaRPr lang="en-US" dirty="0" smtClean="0"/>
          </a:p>
        </p:txBody>
      </p:sp>
    </p:spTree>
    <p:extLst>
      <p:ext uri="{BB962C8B-B14F-4D97-AF65-F5344CB8AC3E}">
        <p14:creationId xmlns:p14="http://schemas.microsoft.com/office/powerpoint/2010/main" val="4133957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Curation</a:t>
            </a:r>
            <a:endParaRPr lang="en-US" dirty="0"/>
          </a:p>
        </p:txBody>
      </p:sp>
      <p:sp>
        <p:nvSpPr>
          <p:cNvPr id="3" name="Content Placeholder 2"/>
          <p:cNvSpPr>
            <a:spLocks noGrp="1"/>
          </p:cNvSpPr>
          <p:nvPr>
            <p:ph idx="1"/>
          </p:nvPr>
        </p:nvSpPr>
        <p:spPr/>
        <p:txBody>
          <a:bodyPr/>
          <a:lstStyle/>
          <a:p>
            <a:pPr marL="0" indent="0">
              <a:buNone/>
            </a:pPr>
            <a:r>
              <a:rPr lang="en-US" dirty="0" smtClean="0"/>
              <a:t>Data </a:t>
            </a:r>
            <a:r>
              <a:rPr lang="en-US" dirty="0"/>
              <a:t>curation is the active and ongoing management of data throughout its entire lifecycle of interest and usefulness to scholarship, including it's reuse in </a:t>
            </a:r>
            <a:r>
              <a:rPr lang="en-US" dirty="0"/>
              <a:t> </a:t>
            </a:r>
            <a:r>
              <a:rPr lang="en-US" dirty="0" smtClean="0"/>
              <a:t> </a:t>
            </a:r>
            <a:r>
              <a:rPr lang="en-US" b="1" dirty="0" smtClean="0"/>
              <a:t>unanticipated </a:t>
            </a:r>
            <a:r>
              <a:rPr lang="en-US" b="1" dirty="0" smtClean="0"/>
              <a:t>contexts</a:t>
            </a:r>
            <a:r>
              <a:rPr lang="en-US" i="1" dirty="0" smtClean="0"/>
              <a:t>.</a:t>
            </a:r>
          </a:p>
          <a:p>
            <a:pPr marL="0" indent="0">
              <a:buNone/>
            </a:pPr>
            <a:endParaRPr lang="en-US" i="1" dirty="0"/>
          </a:p>
          <a:p>
            <a:pPr marL="0" indent="0">
              <a:buNone/>
            </a:pPr>
            <a:endParaRPr lang="en-US" i="1" dirty="0"/>
          </a:p>
        </p:txBody>
      </p:sp>
      <p:sp>
        <p:nvSpPr>
          <p:cNvPr id="4" name="TextBox 3"/>
          <p:cNvSpPr txBox="1"/>
          <p:nvPr/>
        </p:nvSpPr>
        <p:spPr>
          <a:xfrm>
            <a:off x="5793620" y="4257524"/>
            <a:ext cx="2141857" cy="553998"/>
          </a:xfrm>
          <a:prstGeom prst="rect">
            <a:avLst/>
          </a:prstGeom>
          <a:noFill/>
        </p:spPr>
        <p:txBody>
          <a:bodyPr wrap="none" rtlCol="0">
            <a:spAutoFit/>
          </a:bodyPr>
          <a:lstStyle/>
          <a:p>
            <a:r>
              <a:rPr lang="en-US" sz="1200" dirty="0"/>
              <a:t>(edited from Cragin et al. 2007)</a:t>
            </a:r>
          </a:p>
          <a:p>
            <a:endParaRPr lang="en-US" dirty="0"/>
          </a:p>
        </p:txBody>
      </p:sp>
    </p:spTree>
    <p:extLst>
      <p:ext uri="{BB962C8B-B14F-4D97-AF65-F5344CB8AC3E}">
        <p14:creationId xmlns:p14="http://schemas.microsoft.com/office/powerpoint/2010/main" val="3835548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this session will include:</a:t>
            </a:r>
            <a:endParaRPr lang="en-US" dirty="0"/>
          </a:p>
        </p:txBody>
      </p:sp>
      <p:sp>
        <p:nvSpPr>
          <p:cNvPr id="3" name="Content Placeholder 2"/>
          <p:cNvSpPr>
            <a:spLocks noGrp="1"/>
          </p:cNvSpPr>
          <p:nvPr>
            <p:ph idx="1"/>
          </p:nvPr>
        </p:nvSpPr>
        <p:spPr/>
        <p:txBody>
          <a:bodyPr/>
          <a:lstStyle/>
          <a:p>
            <a:r>
              <a:rPr lang="en-US" dirty="0" smtClean="0"/>
              <a:t>Scoping research data curation </a:t>
            </a:r>
          </a:p>
          <a:p>
            <a:r>
              <a:rPr lang="en-US" dirty="0" smtClean="0">
                <a:solidFill>
                  <a:schemeClr val="bg1">
                    <a:lumMod val="85000"/>
                  </a:schemeClr>
                </a:solidFill>
              </a:rPr>
              <a:t>Archives and records management concepts</a:t>
            </a:r>
          </a:p>
          <a:p>
            <a:r>
              <a:rPr lang="en-US" dirty="0">
                <a:solidFill>
                  <a:schemeClr val="bg1">
                    <a:lumMod val="85000"/>
                  </a:schemeClr>
                </a:solidFill>
              </a:rPr>
              <a:t>Overview of Life Cycle models</a:t>
            </a:r>
          </a:p>
          <a:p>
            <a:r>
              <a:rPr lang="en-US" dirty="0">
                <a:solidFill>
                  <a:schemeClr val="bg1">
                    <a:lumMod val="85000"/>
                  </a:schemeClr>
                </a:solidFill>
              </a:rPr>
              <a:t>Identifier schemes</a:t>
            </a:r>
          </a:p>
          <a:p>
            <a:r>
              <a:rPr lang="en-US" dirty="0">
                <a:solidFill>
                  <a:schemeClr val="bg1">
                    <a:lumMod val="85000"/>
                  </a:schemeClr>
                </a:solidFill>
              </a:rPr>
              <a:t>Data </a:t>
            </a:r>
            <a:r>
              <a:rPr lang="en-US" dirty="0" smtClean="0">
                <a:solidFill>
                  <a:schemeClr val="bg1">
                    <a:lumMod val="85000"/>
                  </a:schemeClr>
                </a:solidFill>
              </a:rPr>
              <a:t>publication</a:t>
            </a:r>
            <a:endParaRPr lang="en-US" dirty="0">
              <a:solidFill>
                <a:schemeClr val="bg1">
                  <a:lumMod val="85000"/>
                </a:schemeClr>
              </a:solidFill>
            </a:endParaRPr>
          </a:p>
          <a:p>
            <a:pPr marL="0" indent="0">
              <a:buNone/>
            </a:pPr>
            <a:endParaRPr lang="en-US" dirty="0"/>
          </a:p>
        </p:txBody>
      </p:sp>
    </p:spTree>
    <p:extLst>
      <p:ext uri="{BB962C8B-B14F-4D97-AF65-F5344CB8AC3E}">
        <p14:creationId xmlns:p14="http://schemas.microsoft.com/office/powerpoint/2010/main" val="4057811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Curation </a:t>
            </a:r>
            <a:endParaRPr lang="en-US" dirty="0"/>
          </a:p>
        </p:txBody>
      </p:sp>
      <p:sp>
        <p:nvSpPr>
          <p:cNvPr id="3" name="Content Placeholder 2"/>
          <p:cNvSpPr>
            <a:spLocks noGrp="1"/>
          </p:cNvSpPr>
          <p:nvPr>
            <p:ph idx="1"/>
          </p:nvPr>
        </p:nvSpPr>
        <p:spPr/>
        <p:txBody>
          <a:bodyPr/>
          <a:lstStyle/>
          <a:p>
            <a:pPr marL="0" indent="0">
              <a:buNone/>
            </a:pPr>
            <a:r>
              <a:rPr lang="en-US" dirty="0" smtClean="0"/>
              <a:t>Is a relative term</a:t>
            </a:r>
          </a:p>
          <a:p>
            <a:pPr marL="0" indent="0">
              <a:buNone/>
            </a:pPr>
            <a:endParaRPr lang="en-US" dirty="0"/>
          </a:p>
          <a:p>
            <a:pPr marL="0" indent="0">
              <a:buNone/>
            </a:pPr>
            <a:r>
              <a:rPr lang="en-US" dirty="0" smtClean="0"/>
              <a:t>Not </a:t>
            </a:r>
            <a:r>
              <a:rPr lang="en-US" b="1" dirty="0" smtClean="0"/>
              <a:t>just</a:t>
            </a:r>
            <a:r>
              <a:rPr lang="en-US" dirty="0" smtClean="0"/>
              <a:t> digital preservation…</a:t>
            </a:r>
          </a:p>
          <a:p>
            <a:pPr marL="0" indent="0">
              <a:buNone/>
            </a:pPr>
            <a:endParaRPr lang="en-US" dirty="0"/>
          </a:p>
          <a:p>
            <a:pPr marL="0" indent="0">
              <a:buNone/>
            </a:pPr>
            <a:r>
              <a:rPr lang="en-US" dirty="0" smtClean="0"/>
              <a:t>Not </a:t>
            </a:r>
            <a:r>
              <a:rPr lang="en-US" b="1" dirty="0" smtClean="0"/>
              <a:t>only</a:t>
            </a:r>
            <a:r>
              <a:rPr lang="en-US" dirty="0" smtClean="0"/>
              <a:t> data management…</a:t>
            </a:r>
            <a:endParaRPr lang="en-US" dirty="0"/>
          </a:p>
        </p:txBody>
      </p:sp>
    </p:spTree>
    <p:extLst>
      <p:ext uri="{BB962C8B-B14F-4D97-AF65-F5344CB8AC3E}">
        <p14:creationId xmlns:p14="http://schemas.microsoft.com/office/powerpoint/2010/main" val="2787808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endParaRPr lang="en-US" dirty="0"/>
          </a:p>
        </p:txBody>
      </p:sp>
      <p:sp>
        <p:nvSpPr>
          <p:cNvPr id="3" name="Content Placeholder 2"/>
          <p:cNvSpPr>
            <a:spLocks noGrp="1"/>
          </p:cNvSpPr>
          <p:nvPr>
            <p:ph idx="1"/>
          </p:nvPr>
        </p:nvSpPr>
        <p:spPr>
          <a:xfrm>
            <a:off x="457200" y="1482595"/>
            <a:ext cx="8229600" cy="4525963"/>
          </a:xfrm>
        </p:spPr>
        <p:txBody>
          <a:bodyPr/>
          <a:lstStyle/>
          <a:p>
            <a:pPr marL="0" indent="0">
              <a:buNone/>
            </a:pPr>
            <a:r>
              <a:rPr lang="en-US" dirty="0" smtClean="0"/>
              <a:t>Can include many different </a:t>
            </a:r>
            <a:r>
              <a:rPr lang="en-US" b="1" dirty="0" smtClean="0"/>
              <a:t>types</a:t>
            </a:r>
            <a:r>
              <a:rPr lang="en-US" dirty="0" smtClean="0"/>
              <a:t> of information objects: </a:t>
            </a:r>
          </a:p>
          <a:p>
            <a:pPr marL="0" indent="0">
              <a:buNone/>
            </a:pPr>
            <a:endParaRPr lang="en-US" dirty="0"/>
          </a:p>
        </p:txBody>
      </p:sp>
      <p:pic>
        <p:nvPicPr>
          <p:cNvPr id="4" name="Picture 3"/>
          <p:cNvPicPr>
            <a:picLocks noChangeAspect="1"/>
          </p:cNvPicPr>
          <p:nvPr/>
        </p:nvPicPr>
        <p:blipFill>
          <a:blip r:embed="rId2"/>
          <a:stretch>
            <a:fillRect/>
          </a:stretch>
        </p:blipFill>
        <p:spPr>
          <a:xfrm>
            <a:off x="114344" y="3005664"/>
            <a:ext cx="2869215" cy="1385751"/>
          </a:xfrm>
          <a:prstGeom prst="rect">
            <a:avLst/>
          </a:prstGeom>
        </p:spPr>
      </p:pic>
      <p:pic>
        <p:nvPicPr>
          <p:cNvPr id="5" name="Picture 4"/>
          <p:cNvPicPr>
            <a:picLocks noChangeAspect="1"/>
          </p:cNvPicPr>
          <p:nvPr/>
        </p:nvPicPr>
        <p:blipFill>
          <a:blip r:embed="rId3"/>
          <a:stretch>
            <a:fillRect/>
          </a:stretch>
        </p:blipFill>
        <p:spPr>
          <a:xfrm>
            <a:off x="3248704" y="2856961"/>
            <a:ext cx="2792364" cy="1660065"/>
          </a:xfrm>
          <a:prstGeom prst="rect">
            <a:avLst/>
          </a:prstGeom>
        </p:spPr>
      </p:pic>
      <p:pic>
        <p:nvPicPr>
          <p:cNvPr id="6" name="Picture 5"/>
          <p:cNvPicPr>
            <a:picLocks noChangeAspect="1"/>
          </p:cNvPicPr>
          <p:nvPr/>
        </p:nvPicPr>
        <p:blipFill>
          <a:blip r:embed="rId4"/>
          <a:stretch>
            <a:fillRect/>
          </a:stretch>
        </p:blipFill>
        <p:spPr>
          <a:xfrm>
            <a:off x="6438007" y="2442432"/>
            <a:ext cx="2048594" cy="2833889"/>
          </a:xfrm>
          <a:prstGeom prst="rect">
            <a:avLst/>
          </a:prstGeom>
        </p:spPr>
      </p:pic>
    </p:spTree>
    <p:extLst>
      <p:ext uri="{BB962C8B-B14F-4D97-AF65-F5344CB8AC3E}">
        <p14:creationId xmlns:p14="http://schemas.microsoft.com/office/powerpoint/2010/main" val="3558070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smtClean="0"/>
          </a:p>
          <a:p>
            <a:pPr marL="0" indent="0" algn="ctr">
              <a:buNone/>
            </a:pPr>
            <a:r>
              <a:rPr lang="en-US" dirty="0" smtClean="0"/>
              <a:t>Asking </a:t>
            </a:r>
            <a:r>
              <a:rPr lang="en-US" i="1" dirty="0" smtClean="0"/>
              <a:t>what </a:t>
            </a:r>
            <a:r>
              <a:rPr lang="en-US" dirty="0" smtClean="0"/>
              <a:t>are data isn’t the right question…</a:t>
            </a:r>
          </a:p>
        </p:txBody>
      </p:sp>
    </p:spTree>
    <p:extLst>
      <p:ext uri="{BB962C8B-B14F-4D97-AF65-F5344CB8AC3E}">
        <p14:creationId xmlns:p14="http://schemas.microsoft.com/office/powerpoint/2010/main" val="313413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as a role, not a type</a:t>
            </a:r>
            <a:endParaRPr lang="en-US"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r>
              <a:rPr lang="en-US" dirty="0" smtClean="0"/>
              <a:t>Instead, we think about data as an information object (of various types) that plays a              certain </a:t>
            </a:r>
            <a:r>
              <a:rPr lang="en-US" b="1" dirty="0" smtClean="0"/>
              <a:t>role </a:t>
            </a:r>
            <a:r>
              <a:rPr lang="en-US" dirty="0" smtClean="0"/>
              <a:t>within a community of practice.</a:t>
            </a:r>
            <a:endParaRPr lang="en-US" dirty="0"/>
          </a:p>
        </p:txBody>
      </p:sp>
    </p:spTree>
    <p:extLst>
      <p:ext uri="{BB962C8B-B14F-4D97-AF65-F5344CB8AC3E}">
        <p14:creationId xmlns:p14="http://schemas.microsoft.com/office/powerpoint/2010/main" val="1019812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r>
              <a:rPr lang="en-US" dirty="0" smtClean="0">
                <a:solidFill>
                  <a:srgbClr val="A6A6A6"/>
                </a:solidFill>
              </a:rPr>
              <a:t>Instead, we think about data as an information object (of various types) that plays a              certain </a:t>
            </a:r>
            <a:r>
              <a:rPr lang="en-US" b="1" dirty="0" smtClean="0">
                <a:solidFill>
                  <a:srgbClr val="A6A6A6"/>
                </a:solidFill>
              </a:rPr>
              <a:t>role </a:t>
            </a:r>
            <a:r>
              <a:rPr lang="en-US" dirty="0" smtClean="0">
                <a:solidFill>
                  <a:srgbClr val="A6A6A6"/>
                </a:solidFill>
              </a:rPr>
              <a:t>within a community of practice.</a:t>
            </a:r>
          </a:p>
          <a:p>
            <a:pPr marL="0" indent="0" algn="ctr">
              <a:buNone/>
            </a:pPr>
            <a:endParaRPr lang="en-US" dirty="0">
              <a:solidFill>
                <a:srgbClr val="A6A6A6"/>
              </a:solidFill>
            </a:endParaRPr>
          </a:p>
          <a:p>
            <a:pPr marL="0" indent="0" algn="ctr">
              <a:buNone/>
            </a:pPr>
            <a:r>
              <a:rPr lang="en-US" dirty="0" smtClean="0"/>
              <a:t>The role that data play in a scholarly community is that of evidence…</a:t>
            </a:r>
            <a:endParaRPr lang="en-US" dirty="0"/>
          </a:p>
        </p:txBody>
      </p:sp>
    </p:spTree>
    <p:extLst>
      <p:ext uri="{BB962C8B-B14F-4D97-AF65-F5344CB8AC3E}">
        <p14:creationId xmlns:p14="http://schemas.microsoft.com/office/powerpoint/2010/main" val="911337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Data</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lgn="ctr">
              <a:buNone/>
            </a:pPr>
            <a:r>
              <a:rPr lang="en-US" dirty="0" smtClean="0"/>
              <a:t>Research </a:t>
            </a:r>
            <a:r>
              <a:rPr lang="en-US" dirty="0"/>
              <a:t>data are the informational resources that scholars draw on in doing research, supporting their findings, and producing new knowledge. </a:t>
            </a:r>
          </a:p>
          <a:p>
            <a:pPr marL="0" indent="0">
              <a:buNone/>
            </a:pPr>
            <a:endParaRPr lang="en-US" dirty="0"/>
          </a:p>
        </p:txBody>
      </p:sp>
    </p:spTree>
    <p:extLst>
      <p:ext uri="{BB962C8B-B14F-4D97-AF65-F5344CB8AC3E}">
        <p14:creationId xmlns:p14="http://schemas.microsoft.com/office/powerpoint/2010/main" val="2679505183"/>
      </p:ext>
    </p:extLst>
  </p:cSld>
  <p:clrMapOvr>
    <a:masterClrMapping/>
  </p:clrMapOvr>
</p:sld>
</file>

<file path=ppt/theme/theme1.xml><?xml version="1.0" encoding="utf-8"?>
<a:theme xmlns:a="http://schemas.openxmlformats.org/drawingml/2006/main" name="DCWS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DCWS_PPT_Theme.thmx</Template>
  <TotalTime>115</TotalTime>
  <Words>974</Words>
  <Application>Microsoft Macintosh PowerPoint</Application>
  <PresentationFormat>On-screen Show (4:3)</PresentationFormat>
  <Paragraphs>139</Paragraphs>
  <Slides>20</Slides>
  <Notes>8</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DCWS_PPT_Theme</vt:lpstr>
      <vt:lpstr>Introduction to Data Curation: Core Concepts</vt:lpstr>
      <vt:lpstr>What this session will include:</vt:lpstr>
      <vt:lpstr>What this session will include:</vt:lpstr>
      <vt:lpstr>Data Curation </vt:lpstr>
      <vt:lpstr>Data </vt:lpstr>
      <vt:lpstr>Data</vt:lpstr>
      <vt:lpstr>Data as a role, not a type</vt:lpstr>
      <vt:lpstr>Data</vt:lpstr>
      <vt:lpstr>Research Data</vt:lpstr>
      <vt:lpstr>Scientific Data</vt:lpstr>
      <vt:lpstr>Scientific Data</vt:lpstr>
      <vt:lpstr>Humanities Data</vt:lpstr>
      <vt:lpstr>Humanities Data</vt:lpstr>
      <vt:lpstr>Data </vt:lpstr>
      <vt:lpstr>Data “types”</vt:lpstr>
      <vt:lpstr>Curation</vt:lpstr>
      <vt:lpstr>Curation (defined)</vt:lpstr>
      <vt:lpstr>Curation in digital context</vt:lpstr>
      <vt:lpstr>Curation roles... </vt:lpstr>
      <vt:lpstr>Data Curation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Curation: Core Concepts</dc:title>
  <dc:creator>Nic Weber</dc:creator>
  <cp:lastModifiedBy>Nic Weber</cp:lastModifiedBy>
  <cp:revision>10</cp:revision>
  <dcterms:created xsi:type="dcterms:W3CDTF">2014-12-24T19:41:56Z</dcterms:created>
  <dcterms:modified xsi:type="dcterms:W3CDTF">2015-02-02T21:39:14Z</dcterms:modified>
</cp:coreProperties>
</file>