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3" r:id="rId3"/>
    <p:sldId id="265" r:id="rId4"/>
    <p:sldId id="257" r:id="rId5"/>
    <p:sldId id="258" r:id="rId6"/>
    <p:sldId id="266" r:id="rId7"/>
    <p:sldId id="267" r:id="rId8"/>
    <p:sldId id="268" r:id="rId9"/>
    <p:sldId id="270" r:id="rId10"/>
    <p:sldId id="259" r:id="rId11"/>
    <p:sldId id="271" r:id="rId12"/>
    <p:sldId id="260" r:id="rId13"/>
    <p:sldId id="272" r:id="rId14"/>
    <p:sldId id="269" r:id="rId15"/>
    <p:sldId id="261" r:id="rId16"/>
    <p:sldId id="273" r:id="rId17"/>
    <p:sldId id="26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5" d="100"/>
          <a:sy n="105" d="100"/>
        </p:scale>
        <p:origin x="-1032" y="4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A54013-F892-DE44-896E-D89BDDF144E6}" type="datetimeFigureOut">
              <a:rPr lang="en-US" smtClean="0"/>
              <a:t>12/29/14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6AA457-920D-9C48-BD45-58BDD0C705B6}" type="slidenum">
              <a:rPr lang="en-US" smtClean="0"/>
              <a:t>‹#›</a:t>
            </a:fld>
            <a:endParaRPr lang="en-US"/>
          </a:p>
        </p:txBody>
      </p:sp>
    </p:spTree>
    <p:extLst>
      <p:ext uri="{BB962C8B-B14F-4D97-AF65-F5344CB8AC3E}">
        <p14:creationId xmlns:p14="http://schemas.microsoft.com/office/powerpoint/2010/main" val="18112184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will give us a shared vocabulary, and a point of reference for the rest of the workshop … if you take notes –start now</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2</a:t>
            </a:fld>
            <a:endParaRPr lang="en-US"/>
          </a:p>
        </p:txBody>
      </p:sp>
    </p:spTree>
    <p:extLst>
      <p:ext uri="{BB962C8B-B14F-4D97-AF65-F5344CB8AC3E}">
        <p14:creationId xmlns:p14="http://schemas.microsoft.com/office/powerpoint/2010/main" val="3314398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will give us a shared vocabulary, and a point of reference for the rest of the workshop … if you take notes –start now</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3</a:t>
            </a:fld>
            <a:endParaRPr lang="en-US"/>
          </a:p>
        </p:txBody>
      </p:sp>
    </p:spTree>
    <p:extLst>
      <p:ext uri="{BB962C8B-B14F-4D97-AF65-F5344CB8AC3E}">
        <p14:creationId xmlns:p14="http://schemas.microsoft.com/office/powerpoint/2010/main" val="3314398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helps to understand – first – what we</a:t>
            </a:r>
            <a:r>
              <a:rPr lang="en-US" baseline="0" dirty="0" smtClean="0"/>
              <a:t> mean when we talk about data, and what we mean when we talk about curation</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4</a:t>
            </a:fld>
            <a:endParaRPr lang="en-US"/>
          </a:p>
        </p:txBody>
      </p:sp>
    </p:spTree>
    <p:extLst>
      <p:ext uri="{BB962C8B-B14F-4D97-AF65-F5344CB8AC3E}">
        <p14:creationId xmlns:p14="http://schemas.microsoft.com/office/powerpoint/2010/main" val="372534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this definition we do not make a distinction about these informational resources being digital; research data could include any number of physical objects, such as a biological specimen, an architectural blue print, a paper map, etc.</a:t>
            </a:r>
          </a:p>
          <a:p>
            <a:endParaRPr lang="en-US" dirty="0" smtClean="0"/>
          </a:p>
          <a:p>
            <a:r>
              <a:rPr lang="en-US" dirty="0" smtClean="0"/>
              <a:t>The focus of this workshop will be on the curation of digital data. However, there are times when it is necessary to consider how digital data are linked to other forms of physical data - as we discuss in later sessions related to provenance and workflow technologies.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verifiability, and validity of a new knowledge claim within most scientific domains is often dependent upon access to underlying data - which makes the curation of this material a vital part of contemporary scientific practice. </a:t>
            </a:r>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10</a:t>
            </a:fld>
            <a:endParaRPr lang="en-US"/>
          </a:p>
        </p:txBody>
      </p:sp>
    </p:spTree>
    <p:extLst>
      <p:ext uri="{BB962C8B-B14F-4D97-AF65-F5344CB8AC3E}">
        <p14:creationId xmlns:p14="http://schemas.microsoft.com/office/powerpoint/2010/main" val="3583755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Steward of physical objects </a:t>
            </a:r>
            <a:r>
              <a:rPr lang="en-US" baseline="0" dirty="0" smtClean="0"/>
              <a:t> …. </a:t>
            </a:r>
            <a:r>
              <a:rPr lang="en-US" dirty="0" smtClean="0"/>
              <a:t>preservation, and meaningful arrangement of material collection</a:t>
            </a:r>
            <a:r>
              <a:rPr lang="en-US" baseline="0" dirty="0" smtClean="0"/>
              <a:t> …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15</a:t>
            </a:fld>
            <a:endParaRPr lang="en-US"/>
          </a:p>
        </p:txBody>
      </p:sp>
    </p:spTree>
    <p:extLst>
      <p:ext uri="{BB962C8B-B14F-4D97-AF65-F5344CB8AC3E}">
        <p14:creationId xmlns:p14="http://schemas.microsoft.com/office/powerpoint/2010/main" val="107389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time the concept has been transferred from the context of physical specimens found in natural history museums or the thematic collections of art, to a digital environment where the curatorial roles of stewardship, preservation and meaningful arrangement have taken on new meanings (Weber et al, 2013).</a:t>
            </a:r>
          </a:p>
          <a:p>
            <a:endParaRPr lang="en-US" dirty="0" smtClean="0"/>
          </a:p>
          <a:p>
            <a:r>
              <a:rPr lang="en-US" dirty="0" smtClean="0"/>
              <a:t>In a scholarly environment curatorial roles include developing indexing systems, metadata standards, ontologies, and retrieval systems that will make it possible for research data to work in concert with existing digital libraries, archives, and repositories (Palmer, Renear and Cragin, 2007). Increasingly, this work is aimed at improving data quality, guaranteeing authentication of digital resources throughout a lifecycle of us e and reuse, and capturing provenance of scholarly activities using workflow technologies.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16</a:t>
            </a:fld>
            <a:endParaRPr lang="en-US"/>
          </a:p>
        </p:txBody>
      </p:sp>
    </p:spTree>
    <p:extLst>
      <p:ext uri="{BB962C8B-B14F-4D97-AF65-F5344CB8AC3E}">
        <p14:creationId xmlns:p14="http://schemas.microsoft.com/office/powerpoint/2010/main" val="1669931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All together now</a:t>
            </a:r>
            <a:endParaRPr lang="en-US"/>
          </a:p>
        </p:txBody>
      </p:sp>
      <p:sp>
        <p:nvSpPr>
          <p:cNvPr id="4" name="Slide Number Placeholder 3"/>
          <p:cNvSpPr>
            <a:spLocks noGrp="1"/>
          </p:cNvSpPr>
          <p:nvPr>
            <p:ph type="sldNum" sz="quarter" idx="10"/>
          </p:nvPr>
        </p:nvSpPr>
        <p:spPr/>
        <p:txBody>
          <a:bodyPr/>
          <a:lstStyle/>
          <a:p>
            <a:fld id="{2D6AA457-920D-9C48-BD45-58BDD0C705B6}" type="slidenum">
              <a:rPr lang="en-US" smtClean="0"/>
              <a:t>17</a:t>
            </a:fld>
            <a:endParaRPr lang="en-US"/>
          </a:p>
        </p:txBody>
      </p:sp>
    </p:spTree>
    <p:extLst>
      <p:ext uri="{BB962C8B-B14F-4D97-AF65-F5344CB8AC3E}">
        <p14:creationId xmlns:p14="http://schemas.microsoft.com/office/powerpoint/2010/main" val="982702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12/29/14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12/29/14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12/29/14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12/29/14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12/29/14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Curation:</a:t>
            </a:r>
            <a:br>
              <a:rPr lang="en-US" dirty="0" smtClean="0"/>
            </a:br>
            <a:r>
              <a:rPr lang="en-US" dirty="0" smtClean="0"/>
              <a:t>Core Concepts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3084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support the making of new knowledge claims. </a:t>
            </a:r>
          </a:p>
          <a:p>
            <a:pPr marL="0" indent="0">
              <a:buNone/>
            </a:pPr>
            <a:r>
              <a:rPr lang="en-US" dirty="0" smtClean="0"/>
              <a:t>… are the result of purposeful observation, experimentation,  and simulation. </a:t>
            </a:r>
          </a:p>
          <a:p>
            <a:pPr marL="0" indent="0">
              <a:buNone/>
            </a:pPr>
            <a:endParaRPr lang="en-US" dirty="0"/>
          </a:p>
          <a:p>
            <a:pPr marL="0" indent="0">
              <a:buNone/>
            </a:pPr>
            <a:r>
              <a:rPr lang="en-US" dirty="0" smtClean="0"/>
              <a:t>… are encoded </a:t>
            </a:r>
            <a:r>
              <a:rPr lang="en-US" dirty="0"/>
              <a:t>and described with the aim of supporting retrieval, meaningful interpretation, use, and reuse (Wickett et al. 2012). </a:t>
            </a:r>
            <a:endParaRPr lang="en-US" dirty="0" smtClean="0"/>
          </a:p>
          <a:p>
            <a:pPr marL="0" indent="0">
              <a:buNone/>
            </a:pPr>
            <a:endParaRPr lang="en-US" dirty="0"/>
          </a:p>
        </p:txBody>
      </p:sp>
    </p:spTree>
    <p:extLst>
      <p:ext uri="{BB962C8B-B14F-4D97-AF65-F5344CB8AC3E}">
        <p14:creationId xmlns:p14="http://schemas.microsoft.com/office/powerpoint/2010/main" val="3630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Data</a:t>
            </a:r>
            <a:endParaRPr lang="en-US" dirty="0"/>
          </a:p>
        </p:txBody>
      </p:sp>
      <p:sp>
        <p:nvSpPr>
          <p:cNvPr id="3" name="Content Placeholder 2"/>
          <p:cNvSpPr>
            <a:spLocks noGrp="1"/>
          </p:cNvSpPr>
          <p:nvPr>
            <p:ph idx="1"/>
          </p:nvPr>
        </p:nvSpPr>
        <p:spPr>
          <a:xfrm>
            <a:off x="0" y="1600200"/>
            <a:ext cx="8686800" cy="4525963"/>
          </a:xfrm>
        </p:spPr>
        <p:txBody>
          <a:bodyPr numCol="2">
            <a:normAutofit/>
          </a:bodyPr>
          <a:lstStyle/>
          <a:p>
            <a:pPr marL="0" indent="0">
              <a:buNone/>
            </a:pPr>
            <a:endParaRPr lang="en-US" sz="2400" dirty="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                 </a:t>
            </a:r>
          </a:p>
          <a:p>
            <a:pPr marL="0" indent="0">
              <a:buNone/>
            </a:pPr>
            <a:endParaRPr lang="en-US" sz="2400" dirty="0"/>
          </a:p>
          <a:p>
            <a:pPr marL="0" indent="0">
              <a:buNone/>
            </a:pPr>
            <a:endParaRPr lang="en-US" sz="2400" dirty="0" smtClean="0"/>
          </a:p>
          <a:p>
            <a:pPr marL="0" indent="0">
              <a:buNone/>
            </a:pPr>
            <a:endParaRPr lang="en-US" sz="2400" dirty="0"/>
          </a:p>
        </p:txBody>
      </p:sp>
      <p:pic>
        <p:nvPicPr>
          <p:cNvPr id="5" name="Picture 4"/>
          <p:cNvPicPr>
            <a:picLocks noChangeAspect="1"/>
          </p:cNvPicPr>
          <p:nvPr/>
        </p:nvPicPr>
        <p:blipFill>
          <a:blip r:embed="rId2"/>
          <a:stretch>
            <a:fillRect/>
          </a:stretch>
        </p:blipFill>
        <p:spPr>
          <a:xfrm>
            <a:off x="195370" y="2666638"/>
            <a:ext cx="3824128" cy="2048640"/>
          </a:xfrm>
          <a:prstGeom prst="rect">
            <a:avLst/>
          </a:prstGeom>
        </p:spPr>
      </p:pic>
      <p:pic>
        <p:nvPicPr>
          <p:cNvPr id="6" name="Picture 5"/>
          <p:cNvPicPr>
            <a:picLocks noChangeAspect="1"/>
          </p:cNvPicPr>
          <p:nvPr/>
        </p:nvPicPr>
        <p:blipFill>
          <a:blip r:embed="rId3"/>
          <a:stretch>
            <a:fillRect/>
          </a:stretch>
        </p:blipFill>
        <p:spPr>
          <a:xfrm>
            <a:off x="4281328" y="2311927"/>
            <a:ext cx="4405472" cy="3117251"/>
          </a:xfrm>
          <a:prstGeom prst="rect">
            <a:avLst/>
          </a:prstGeom>
        </p:spPr>
      </p:pic>
      <p:sp>
        <p:nvSpPr>
          <p:cNvPr id="7" name="Rectangle 6"/>
          <p:cNvSpPr/>
          <p:nvPr/>
        </p:nvSpPr>
        <p:spPr>
          <a:xfrm>
            <a:off x="575259" y="1792832"/>
            <a:ext cx="2774317" cy="369332"/>
          </a:xfrm>
          <a:prstGeom prst="rect">
            <a:avLst/>
          </a:prstGeom>
        </p:spPr>
        <p:txBody>
          <a:bodyPr wrap="none">
            <a:spAutoFit/>
          </a:bodyPr>
          <a:lstStyle/>
          <a:p>
            <a:r>
              <a:rPr lang="en-US" dirty="0"/>
              <a:t>Digitized physical materials</a:t>
            </a:r>
          </a:p>
        </p:txBody>
      </p:sp>
      <p:sp>
        <p:nvSpPr>
          <p:cNvPr id="8" name="Rectangle 7"/>
          <p:cNvSpPr/>
          <p:nvPr/>
        </p:nvSpPr>
        <p:spPr>
          <a:xfrm>
            <a:off x="4571999" y="1819523"/>
            <a:ext cx="3140177" cy="369332"/>
          </a:xfrm>
          <a:prstGeom prst="rect">
            <a:avLst/>
          </a:prstGeom>
        </p:spPr>
        <p:txBody>
          <a:bodyPr wrap="none">
            <a:spAutoFit/>
          </a:bodyPr>
          <a:lstStyle/>
          <a:p>
            <a:r>
              <a:rPr lang="en-US" dirty="0"/>
              <a:t>			Born-digital data</a:t>
            </a:r>
            <a:endParaRPr lang="en-US" dirty="0"/>
          </a:p>
        </p:txBody>
      </p:sp>
    </p:spTree>
    <p:extLst>
      <p:ext uri="{BB962C8B-B14F-4D97-AF65-F5344CB8AC3E}">
        <p14:creationId xmlns:p14="http://schemas.microsoft.com/office/powerpoint/2010/main" val="97076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Humanities </a:t>
            </a:r>
            <a:r>
              <a:rPr lang="en-US" dirty="0" smtClean="0"/>
              <a:t>Data</a:t>
            </a:r>
            <a:endParaRPr lang="en-US" dirty="0"/>
          </a:p>
        </p:txBody>
      </p:sp>
      <p:sp>
        <p:nvSpPr>
          <p:cNvPr id="3" name="Content Placeholder 2"/>
          <p:cNvSpPr>
            <a:spLocks noGrp="1"/>
          </p:cNvSpPr>
          <p:nvPr>
            <p:ph idx="1"/>
          </p:nvPr>
        </p:nvSpPr>
        <p:spPr/>
        <p:txBody>
          <a:bodyPr/>
          <a:lstStyle/>
          <a:p>
            <a:pPr marL="0" indent="0">
              <a:buNone/>
            </a:pPr>
            <a:r>
              <a:rPr lang="en-US" dirty="0" smtClean="0"/>
              <a:t>… are the starting point of arguments about and within a community. </a:t>
            </a:r>
          </a:p>
          <a:p>
            <a:pPr marL="0" indent="0">
              <a:buNone/>
            </a:pPr>
            <a:endParaRPr lang="en-US" dirty="0" smtClean="0"/>
          </a:p>
          <a:p>
            <a:pPr marL="0" indent="0">
              <a:buNone/>
            </a:pPr>
            <a:r>
              <a:rPr lang="en-US" dirty="0" smtClean="0"/>
              <a:t>…often have </a:t>
            </a:r>
            <a:r>
              <a:rPr lang="en-US" i="1" dirty="0" smtClean="0"/>
              <a:t>propositions </a:t>
            </a:r>
            <a:r>
              <a:rPr lang="en-US" dirty="0" smtClean="0"/>
              <a:t>that are closely linked to their production ( </a:t>
            </a:r>
            <a:r>
              <a:rPr lang="en-US" i="1" dirty="0" smtClean="0"/>
              <a:t>how</a:t>
            </a:r>
            <a:r>
              <a:rPr lang="en-US" dirty="0" smtClean="0"/>
              <a:t> they were transcribed, </a:t>
            </a:r>
            <a:r>
              <a:rPr lang="en-US" i="1" dirty="0" smtClean="0"/>
              <a:t>what </a:t>
            </a:r>
            <a:r>
              <a:rPr lang="en-US" dirty="0" smtClean="0"/>
              <a:t>was depicted, etc.)</a:t>
            </a:r>
            <a:endParaRPr lang="en-US" dirty="0"/>
          </a:p>
          <a:p>
            <a:pPr marL="0" indent="0">
              <a:buNone/>
            </a:pPr>
            <a:endParaRPr lang="en-US" dirty="0"/>
          </a:p>
        </p:txBody>
      </p:sp>
    </p:spTree>
    <p:extLst>
      <p:ext uri="{BB962C8B-B14F-4D97-AF65-F5344CB8AC3E}">
        <p14:creationId xmlns:p14="http://schemas.microsoft.com/office/powerpoint/2010/main" val="78704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Humanities Data</a:t>
            </a:r>
            <a:endParaRPr lang="en-US" dirty="0"/>
          </a:p>
        </p:txBody>
      </p:sp>
      <p:pic>
        <p:nvPicPr>
          <p:cNvPr id="4" name="Picture 3"/>
          <p:cNvPicPr>
            <a:picLocks noChangeAspect="1"/>
          </p:cNvPicPr>
          <p:nvPr/>
        </p:nvPicPr>
        <p:blipFill>
          <a:blip r:embed="rId2"/>
          <a:stretch>
            <a:fillRect/>
          </a:stretch>
        </p:blipFill>
        <p:spPr>
          <a:xfrm>
            <a:off x="239391" y="1842292"/>
            <a:ext cx="4797867" cy="2846192"/>
          </a:xfrm>
          <a:prstGeom prst="rect">
            <a:avLst/>
          </a:prstGeom>
          <a:effectLst>
            <a:outerShdw blurRad="50800" dist="38100" dir="2700000" algn="tl" rotWithShape="0">
              <a:prstClr val="black">
                <a:alpha val="40000"/>
              </a:prstClr>
            </a:outerShdw>
          </a:effectLst>
        </p:spPr>
      </p:pic>
      <p:sp>
        <p:nvSpPr>
          <p:cNvPr id="5" name="Rectangle 4"/>
          <p:cNvSpPr/>
          <p:nvPr/>
        </p:nvSpPr>
        <p:spPr>
          <a:xfrm>
            <a:off x="362857" y="4688484"/>
            <a:ext cx="4572000" cy="215444"/>
          </a:xfrm>
          <a:prstGeom prst="rect">
            <a:avLst/>
          </a:prstGeom>
        </p:spPr>
        <p:txBody>
          <a:bodyPr>
            <a:spAutoFit/>
          </a:bodyPr>
          <a:lstStyle/>
          <a:p>
            <a:r>
              <a:rPr lang="en-US" sz="800" dirty="0"/>
              <a:t>http://</a:t>
            </a:r>
            <a:r>
              <a:rPr lang="en-US" sz="800" dirty="0" err="1"/>
              <a:t>hestia.open.ac.uk</a:t>
            </a:r>
            <a:r>
              <a:rPr lang="en-US" sz="800" dirty="0"/>
              <a:t>/</a:t>
            </a:r>
            <a:r>
              <a:rPr lang="en-US" sz="800" dirty="0" err="1"/>
              <a:t>palladio</a:t>
            </a:r>
            <a:r>
              <a:rPr lang="en-US" sz="800" dirty="0"/>
              <a:t>-humanities-thinking-about-data-visualization/</a:t>
            </a:r>
          </a:p>
        </p:txBody>
      </p:sp>
      <p:pic>
        <p:nvPicPr>
          <p:cNvPr id="6" name="Picture 5"/>
          <p:cNvPicPr>
            <a:picLocks noChangeAspect="1"/>
          </p:cNvPicPr>
          <p:nvPr/>
        </p:nvPicPr>
        <p:blipFill>
          <a:blip r:embed="rId3"/>
          <a:stretch>
            <a:fillRect/>
          </a:stretch>
        </p:blipFill>
        <p:spPr>
          <a:xfrm>
            <a:off x="5412210" y="2080381"/>
            <a:ext cx="3169575" cy="2234335"/>
          </a:xfrm>
          <a:prstGeom prst="rect">
            <a:avLst/>
          </a:prstGeom>
        </p:spPr>
      </p:pic>
      <p:sp>
        <p:nvSpPr>
          <p:cNvPr id="7" name="Rectangle 6"/>
          <p:cNvSpPr/>
          <p:nvPr/>
        </p:nvSpPr>
        <p:spPr>
          <a:xfrm>
            <a:off x="6059714" y="4427970"/>
            <a:ext cx="2177143" cy="461665"/>
          </a:xfrm>
          <a:prstGeom prst="rect">
            <a:avLst/>
          </a:prstGeom>
        </p:spPr>
        <p:txBody>
          <a:bodyPr wrap="square">
            <a:spAutoFit/>
          </a:bodyPr>
          <a:lstStyle/>
          <a:p>
            <a:r>
              <a:rPr lang="en-US" sz="800" dirty="0" err="1" smtClean="0"/>
              <a:t>journalofdigitalhumanities.org</a:t>
            </a:r>
            <a:r>
              <a:rPr lang="en-US" sz="800" dirty="0"/>
              <a:t>/1-2/the-emergence-of-literary-diction-by-ted-underwood-and-jordan-sellers/</a:t>
            </a:r>
          </a:p>
        </p:txBody>
      </p:sp>
    </p:spTree>
    <p:extLst>
      <p:ext uri="{BB962C8B-B14F-4D97-AF65-F5344CB8AC3E}">
        <p14:creationId xmlns:p14="http://schemas.microsoft.com/office/powerpoint/2010/main" val="406999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are an information object</a:t>
            </a:r>
          </a:p>
          <a:p>
            <a:pPr marL="0" indent="0">
              <a:buNone/>
            </a:pPr>
            <a:r>
              <a:rPr lang="en-US" dirty="0" smtClean="0"/>
              <a:t>… in a particular role</a:t>
            </a:r>
          </a:p>
          <a:p>
            <a:pPr marL="0" indent="0">
              <a:buNone/>
            </a:pPr>
            <a:endParaRPr lang="en-US" dirty="0" smtClean="0"/>
          </a:p>
          <a:p>
            <a:pPr marL="0" indent="0">
              <a:buNone/>
            </a:pPr>
            <a:r>
              <a:rPr lang="en-US" dirty="0" smtClean="0"/>
              <a:t>And in a scholarly community, data play a role that supports the production of new knowledge</a:t>
            </a:r>
            <a:endParaRPr lang="en-US" dirty="0"/>
          </a:p>
        </p:txBody>
      </p:sp>
    </p:spTree>
    <p:extLst>
      <p:ext uri="{BB962C8B-B14F-4D97-AF65-F5344CB8AC3E}">
        <p14:creationId xmlns:p14="http://schemas.microsoft.com/office/powerpoint/2010/main" val="2062537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a:t>
            </a:r>
            <a:endParaRPr lang="en-US" dirty="0"/>
          </a:p>
        </p:txBody>
      </p:sp>
      <p:sp>
        <p:nvSpPr>
          <p:cNvPr id="3" name="Content Placeholder 2"/>
          <p:cNvSpPr>
            <a:spLocks noGrp="1"/>
          </p:cNvSpPr>
          <p:nvPr>
            <p:ph idx="1"/>
          </p:nvPr>
        </p:nvSpPr>
        <p:spPr/>
        <p:txBody>
          <a:bodyPr/>
          <a:lstStyle/>
          <a:p>
            <a:pPr marL="0" indent="0">
              <a:buNone/>
            </a:pPr>
            <a:r>
              <a:rPr lang="en-US" dirty="0" smtClean="0"/>
              <a:t>Traditionally: </a:t>
            </a:r>
          </a:p>
          <a:p>
            <a:pPr marL="0" indent="0">
              <a:buNone/>
            </a:pPr>
            <a:endParaRPr lang="en-US" dirty="0"/>
          </a:p>
        </p:txBody>
      </p:sp>
      <p:pic>
        <p:nvPicPr>
          <p:cNvPr id="4" name="Picture 3"/>
          <p:cNvPicPr>
            <a:picLocks noChangeAspect="1"/>
          </p:cNvPicPr>
          <p:nvPr/>
        </p:nvPicPr>
        <p:blipFill>
          <a:blip r:embed="rId3"/>
          <a:stretch>
            <a:fillRect/>
          </a:stretch>
        </p:blipFill>
        <p:spPr>
          <a:xfrm>
            <a:off x="1716970" y="2381982"/>
            <a:ext cx="5153126" cy="2698017"/>
          </a:xfrm>
          <a:prstGeom prst="rect">
            <a:avLst/>
          </a:prstGeom>
        </p:spPr>
      </p:pic>
    </p:spTree>
    <p:extLst>
      <p:ext uri="{BB962C8B-B14F-4D97-AF65-F5344CB8AC3E}">
        <p14:creationId xmlns:p14="http://schemas.microsoft.com/office/powerpoint/2010/main" val="369984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a:t>
            </a:r>
            <a:endParaRPr lang="en-US" dirty="0"/>
          </a:p>
        </p:txBody>
      </p:sp>
      <p:pic>
        <p:nvPicPr>
          <p:cNvPr id="5" name="Content Placeholder 4"/>
          <p:cNvPicPr>
            <a:picLocks noGrp="1" noChangeAspect="1"/>
          </p:cNvPicPr>
          <p:nvPr>
            <p:ph idx="1"/>
          </p:nvPr>
        </p:nvPicPr>
        <p:blipFill>
          <a:blip r:embed="rId3"/>
          <a:srcRect l="2118" r="2118"/>
          <a:stretch>
            <a:fillRect/>
          </a:stretch>
        </p:blipFill>
        <p:spPr>
          <a:xfrm>
            <a:off x="1584475" y="1611742"/>
            <a:ext cx="6449181" cy="3546801"/>
          </a:xfrm>
        </p:spPr>
      </p:pic>
    </p:spTree>
    <p:extLst>
      <p:ext uri="{BB962C8B-B14F-4D97-AF65-F5344CB8AC3E}">
        <p14:creationId xmlns:p14="http://schemas.microsoft.com/office/powerpoint/2010/main" val="2172798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Curation</a:t>
            </a:r>
            <a:endParaRPr lang="en-US" dirty="0"/>
          </a:p>
        </p:txBody>
      </p:sp>
      <p:sp>
        <p:nvSpPr>
          <p:cNvPr id="3" name="Content Placeholder 2"/>
          <p:cNvSpPr>
            <a:spLocks noGrp="1"/>
          </p:cNvSpPr>
          <p:nvPr>
            <p:ph idx="1"/>
          </p:nvPr>
        </p:nvSpPr>
        <p:spPr/>
        <p:txBody>
          <a:bodyPr/>
          <a:lstStyle/>
          <a:p>
            <a:pPr marL="0" indent="0">
              <a:buNone/>
            </a:pPr>
            <a:r>
              <a:rPr lang="en-US" smtClean="0"/>
              <a:t>Data </a:t>
            </a:r>
            <a:r>
              <a:rPr lang="en-US" dirty="0"/>
              <a:t>curation is the active and ongoing management of data throughout its entire lifecycle of interest and usefulness to scholarship, including it's reuse in unanticipated contexts (Cragin et al. 2007)</a:t>
            </a:r>
          </a:p>
          <a:p>
            <a:pPr marL="0" indent="0">
              <a:buNone/>
            </a:pPr>
            <a:endParaRPr lang="en-US" dirty="0"/>
          </a:p>
        </p:txBody>
      </p:sp>
    </p:spTree>
    <p:extLst>
      <p:ext uri="{BB962C8B-B14F-4D97-AF65-F5344CB8AC3E}">
        <p14:creationId xmlns:p14="http://schemas.microsoft.com/office/powerpoint/2010/main" val="3835548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session will include:</a:t>
            </a:r>
            <a:endParaRPr lang="en-US" dirty="0"/>
          </a:p>
        </p:txBody>
      </p:sp>
      <p:sp>
        <p:nvSpPr>
          <p:cNvPr id="3" name="Content Placeholder 2"/>
          <p:cNvSpPr>
            <a:spLocks noGrp="1"/>
          </p:cNvSpPr>
          <p:nvPr>
            <p:ph idx="1"/>
          </p:nvPr>
        </p:nvSpPr>
        <p:spPr/>
        <p:txBody>
          <a:bodyPr/>
          <a:lstStyle/>
          <a:p>
            <a:r>
              <a:rPr lang="en-US" dirty="0" smtClean="0"/>
              <a:t>Scoping research data curation </a:t>
            </a:r>
          </a:p>
          <a:p>
            <a:r>
              <a:rPr lang="en-US" dirty="0" smtClean="0"/>
              <a:t>Lifecycle models </a:t>
            </a:r>
          </a:p>
          <a:p>
            <a:r>
              <a:rPr lang="en-US" dirty="0" smtClean="0"/>
              <a:t>Archives and records management concepts</a:t>
            </a:r>
          </a:p>
          <a:p>
            <a:r>
              <a:rPr lang="en-US" dirty="0" smtClean="0"/>
              <a:t>??</a:t>
            </a:r>
          </a:p>
          <a:p>
            <a:r>
              <a:rPr lang="en-US" dirty="0" smtClean="0"/>
              <a:t>Data citation, publication, and linked data (last) </a:t>
            </a:r>
          </a:p>
          <a:p>
            <a:endParaRPr lang="en-US" dirty="0"/>
          </a:p>
        </p:txBody>
      </p:sp>
    </p:spTree>
    <p:extLst>
      <p:ext uri="{BB962C8B-B14F-4D97-AF65-F5344CB8AC3E}">
        <p14:creationId xmlns:p14="http://schemas.microsoft.com/office/powerpoint/2010/main" val="4133957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session will include:</a:t>
            </a:r>
            <a:endParaRPr lang="en-US" dirty="0"/>
          </a:p>
        </p:txBody>
      </p:sp>
      <p:sp>
        <p:nvSpPr>
          <p:cNvPr id="3" name="Content Placeholder 2"/>
          <p:cNvSpPr>
            <a:spLocks noGrp="1"/>
          </p:cNvSpPr>
          <p:nvPr>
            <p:ph idx="1"/>
          </p:nvPr>
        </p:nvSpPr>
        <p:spPr/>
        <p:txBody>
          <a:bodyPr/>
          <a:lstStyle/>
          <a:p>
            <a:r>
              <a:rPr lang="en-US" dirty="0" smtClean="0"/>
              <a:t>Scoping research data curation </a:t>
            </a:r>
          </a:p>
          <a:p>
            <a:r>
              <a:rPr lang="en-US" dirty="0" smtClean="0">
                <a:solidFill>
                  <a:schemeClr val="bg1">
                    <a:lumMod val="65000"/>
                  </a:schemeClr>
                </a:solidFill>
              </a:rPr>
              <a:t>Lifecycle models </a:t>
            </a:r>
          </a:p>
          <a:p>
            <a:r>
              <a:rPr lang="en-US" dirty="0" smtClean="0">
                <a:solidFill>
                  <a:schemeClr val="bg1">
                    <a:lumMod val="65000"/>
                  </a:schemeClr>
                </a:solidFill>
              </a:rPr>
              <a:t>Archives and records management concepts</a:t>
            </a:r>
          </a:p>
          <a:p>
            <a:r>
              <a:rPr lang="en-US" dirty="0" smtClean="0">
                <a:solidFill>
                  <a:schemeClr val="bg1">
                    <a:lumMod val="65000"/>
                  </a:schemeClr>
                </a:solidFill>
              </a:rPr>
              <a:t>??</a:t>
            </a:r>
          </a:p>
          <a:p>
            <a:r>
              <a:rPr lang="en-US" dirty="0" smtClean="0">
                <a:solidFill>
                  <a:schemeClr val="bg1">
                    <a:lumMod val="65000"/>
                  </a:schemeClr>
                </a:solidFill>
              </a:rPr>
              <a:t>Data citation, publication, and linked data (last) </a:t>
            </a:r>
          </a:p>
          <a:p>
            <a:endParaRPr lang="en-US" dirty="0"/>
          </a:p>
        </p:txBody>
      </p:sp>
    </p:spTree>
    <p:extLst>
      <p:ext uri="{BB962C8B-B14F-4D97-AF65-F5344CB8AC3E}">
        <p14:creationId xmlns:p14="http://schemas.microsoft.com/office/powerpoint/2010/main" val="405781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Curation </a:t>
            </a:r>
            <a:endParaRPr lang="en-US" dirty="0"/>
          </a:p>
        </p:txBody>
      </p:sp>
      <p:sp>
        <p:nvSpPr>
          <p:cNvPr id="3" name="Content Placeholder 2"/>
          <p:cNvSpPr>
            <a:spLocks noGrp="1"/>
          </p:cNvSpPr>
          <p:nvPr>
            <p:ph idx="1"/>
          </p:nvPr>
        </p:nvSpPr>
        <p:spPr/>
        <p:txBody>
          <a:bodyPr/>
          <a:lstStyle/>
          <a:p>
            <a:pPr marL="0" indent="0">
              <a:buNone/>
            </a:pPr>
            <a:r>
              <a:rPr lang="en-US" dirty="0" smtClean="0"/>
              <a:t>Is a relative term</a:t>
            </a:r>
          </a:p>
          <a:p>
            <a:pPr marL="0" indent="0">
              <a:buNone/>
            </a:pPr>
            <a:endParaRPr lang="en-US" dirty="0"/>
          </a:p>
          <a:p>
            <a:pPr marL="0" indent="0">
              <a:buNone/>
            </a:pPr>
            <a:r>
              <a:rPr lang="en-US" dirty="0" smtClean="0"/>
              <a:t>Not just digital preservation…</a:t>
            </a:r>
          </a:p>
          <a:p>
            <a:pPr marL="0" indent="0">
              <a:buNone/>
            </a:pPr>
            <a:endParaRPr lang="en-US" dirty="0"/>
          </a:p>
          <a:p>
            <a:pPr marL="0" indent="0">
              <a:buNone/>
            </a:pPr>
            <a:r>
              <a:rPr lang="en-US" dirty="0" smtClean="0"/>
              <a:t>Not only data management…</a:t>
            </a:r>
            <a:endParaRPr lang="en-US" dirty="0"/>
          </a:p>
        </p:txBody>
      </p:sp>
    </p:spTree>
    <p:extLst>
      <p:ext uri="{BB962C8B-B14F-4D97-AF65-F5344CB8AC3E}">
        <p14:creationId xmlns:p14="http://schemas.microsoft.com/office/powerpoint/2010/main" val="278780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a:xfrm>
            <a:off x="457200" y="1482595"/>
            <a:ext cx="8229600" cy="4525963"/>
          </a:xfrm>
        </p:spPr>
        <p:txBody>
          <a:bodyPr/>
          <a:lstStyle/>
          <a:p>
            <a:pPr marL="0" indent="0">
              <a:buNone/>
            </a:pPr>
            <a:r>
              <a:rPr lang="en-US" dirty="0" smtClean="0"/>
              <a:t>Can include many different </a:t>
            </a:r>
            <a:r>
              <a:rPr lang="en-US" b="1" dirty="0" smtClean="0"/>
              <a:t>types</a:t>
            </a:r>
            <a:r>
              <a:rPr lang="en-US" dirty="0" smtClean="0"/>
              <a:t> of information objects: </a:t>
            </a:r>
          </a:p>
          <a:p>
            <a:pPr marL="0" indent="0">
              <a:buNone/>
            </a:pPr>
            <a:endParaRPr lang="en-US" dirty="0"/>
          </a:p>
        </p:txBody>
      </p:sp>
      <p:pic>
        <p:nvPicPr>
          <p:cNvPr id="4" name="Picture 3"/>
          <p:cNvPicPr>
            <a:picLocks noChangeAspect="1"/>
          </p:cNvPicPr>
          <p:nvPr/>
        </p:nvPicPr>
        <p:blipFill>
          <a:blip r:embed="rId2"/>
          <a:stretch>
            <a:fillRect/>
          </a:stretch>
        </p:blipFill>
        <p:spPr>
          <a:xfrm>
            <a:off x="114344" y="3005664"/>
            <a:ext cx="2869215" cy="1385751"/>
          </a:xfrm>
          <a:prstGeom prst="rect">
            <a:avLst/>
          </a:prstGeom>
        </p:spPr>
      </p:pic>
      <p:pic>
        <p:nvPicPr>
          <p:cNvPr id="5" name="Picture 4"/>
          <p:cNvPicPr>
            <a:picLocks noChangeAspect="1"/>
          </p:cNvPicPr>
          <p:nvPr/>
        </p:nvPicPr>
        <p:blipFill>
          <a:blip r:embed="rId3"/>
          <a:stretch>
            <a:fillRect/>
          </a:stretch>
        </p:blipFill>
        <p:spPr>
          <a:xfrm>
            <a:off x="3248704" y="2856961"/>
            <a:ext cx="2792364" cy="1660065"/>
          </a:xfrm>
          <a:prstGeom prst="rect">
            <a:avLst/>
          </a:prstGeom>
        </p:spPr>
      </p:pic>
      <p:pic>
        <p:nvPicPr>
          <p:cNvPr id="6" name="Picture 5"/>
          <p:cNvPicPr>
            <a:picLocks noChangeAspect="1"/>
          </p:cNvPicPr>
          <p:nvPr/>
        </p:nvPicPr>
        <p:blipFill>
          <a:blip r:embed="rId4"/>
          <a:stretch>
            <a:fillRect/>
          </a:stretch>
        </p:blipFill>
        <p:spPr>
          <a:xfrm>
            <a:off x="6438007" y="2442432"/>
            <a:ext cx="2048594" cy="2833889"/>
          </a:xfrm>
          <a:prstGeom prst="rect">
            <a:avLst/>
          </a:prstGeom>
        </p:spPr>
      </p:pic>
    </p:spTree>
    <p:extLst>
      <p:ext uri="{BB962C8B-B14F-4D97-AF65-F5344CB8AC3E}">
        <p14:creationId xmlns:p14="http://schemas.microsoft.com/office/powerpoint/2010/main" val="355807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smtClean="0"/>
          </a:p>
          <a:p>
            <a:pPr marL="0" indent="0" algn="ctr">
              <a:buNone/>
            </a:pPr>
            <a:r>
              <a:rPr lang="en-US" dirty="0" smtClean="0"/>
              <a:t>Asking </a:t>
            </a:r>
            <a:r>
              <a:rPr lang="en-US" i="1" dirty="0" smtClean="0"/>
              <a:t>what </a:t>
            </a:r>
            <a:r>
              <a:rPr lang="en-US" dirty="0" smtClean="0"/>
              <a:t>are data isn’t the right question…</a:t>
            </a:r>
          </a:p>
        </p:txBody>
      </p:sp>
    </p:spTree>
    <p:extLst>
      <p:ext uri="{BB962C8B-B14F-4D97-AF65-F5344CB8AC3E}">
        <p14:creationId xmlns:p14="http://schemas.microsoft.com/office/powerpoint/2010/main" val="313413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as a role, not a type</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Instead, we think about data as an information object (of various types) that plays a              certain </a:t>
            </a:r>
            <a:r>
              <a:rPr lang="en-US" b="1" dirty="0" smtClean="0"/>
              <a:t>role </a:t>
            </a:r>
            <a:r>
              <a:rPr lang="en-US" dirty="0" smtClean="0"/>
              <a:t>within a community of practice.</a:t>
            </a:r>
            <a:endParaRPr lang="en-US" dirty="0"/>
          </a:p>
        </p:txBody>
      </p:sp>
    </p:spTree>
    <p:extLst>
      <p:ext uri="{BB962C8B-B14F-4D97-AF65-F5344CB8AC3E}">
        <p14:creationId xmlns:p14="http://schemas.microsoft.com/office/powerpoint/2010/main" val="101981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solidFill>
                  <a:srgbClr val="A6A6A6"/>
                </a:solidFill>
              </a:rPr>
              <a:t>Instead, we think about data as an information object (of various types) that plays a              certain </a:t>
            </a:r>
            <a:r>
              <a:rPr lang="en-US" b="1" dirty="0" smtClean="0">
                <a:solidFill>
                  <a:srgbClr val="A6A6A6"/>
                </a:solidFill>
              </a:rPr>
              <a:t>role </a:t>
            </a:r>
            <a:r>
              <a:rPr lang="en-US" dirty="0" smtClean="0">
                <a:solidFill>
                  <a:srgbClr val="A6A6A6"/>
                </a:solidFill>
              </a:rPr>
              <a:t>within a community of practice.</a:t>
            </a:r>
          </a:p>
          <a:p>
            <a:pPr marL="0" indent="0" algn="ctr">
              <a:buNone/>
            </a:pPr>
            <a:endParaRPr lang="en-US" dirty="0">
              <a:solidFill>
                <a:srgbClr val="A6A6A6"/>
              </a:solidFill>
            </a:endParaRPr>
          </a:p>
          <a:p>
            <a:pPr marL="0" indent="0" algn="ctr">
              <a:buNone/>
            </a:pPr>
            <a:r>
              <a:rPr lang="en-US" dirty="0" smtClean="0"/>
              <a:t>The role that data play in a scholarly community is that of evidence…</a:t>
            </a:r>
            <a:endParaRPr lang="en-US" dirty="0"/>
          </a:p>
        </p:txBody>
      </p:sp>
    </p:spTree>
    <p:extLst>
      <p:ext uri="{BB962C8B-B14F-4D97-AF65-F5344CB8AC3E}">
        <p14:creationId xmlns:p14="http://schemas.microsoft.com/office/powerpoint/2010/main" val="91133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Data</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r>
              <a:rPr lang="en-US" dirty="0" smtClean="0"/>
              <a:t>Research </a:t>
            </a:r>
            <a:r>
              <a:rPr lang="en-US" dirty="0"/>
              <a:t>data are the informational resources that scholars draw on in doing research, supporting their findings, and producing new knowledge. </a:t>
            </a:r>
          </a:p>
          <a:p>
            <a:pPr marL="0" indent="0">
              <a:buNone/>
            </a:pPr>
            <a:endParaRPr lang="en-US" dirty="0"/>
          </a:p>
        </p:txBody>
      </p:sp>
    </p:spTree>
    <p:extLst>
      <p:ext uri="{BB962C8B-B14F-4D97-AF65-F5344CB8AC3E}">
        <p14:creationId xmlns:p14="http://schemas.microsoft.com/office/powerpoint/2010/main" val="2679505183"/>
      </p:ext>
    </p:extLst>
  </p:cSld>
  <p:clrMapOvr>
    <a:masterClrMapping/>
  </p:clrMapOvr>
</p:sld>
</file>

<file path=ppt/theme/theme1.xml><?xml version="1.0" encoding="utf-8"?>
<a:theme xmlns:a="http://schemas.openxmlformats.org/drawingml/2006/main" name="DCWS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DCWS_PPT_Theme.thmx</Template>
  <TotalTime>83</TotalTime>
  <Words>788</Words>
  <Application>Microsoft Macintosh PowerPoint</Application>
  <PresentationFormat>On-screen Show (4:3)</PresentationFormat>
  <Paragraphs>89</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DCWS_PPT_Theme</vt:lpstr>
      <vt:lpstr>Introduction to Data Curation: Core Concepts</vt:lpstr>
      <vt:lpstr>What this session will include:</vt:lpstr>
      <vt:lpstr>What this session will include:</vt:lpstr>
      <vt:lpstr>Data Curation </vt:lpstr>
      <vt:lpstr>Data </vt:lpstr>
      <vt:lpstr>Data</vt:lpstr>
      <vt:lpstr>Data as a role, not a type</vt:lpstr>
      <vt:lpstr>Data</vt:lpstr>
      <vt:lpstr>Research Data</vt:lpstr>
      <vt:lpstr>Scientific Data</vt:lpstr>
      <vt:lpstr>Scientific Data</vt:lpstr>
      <vt:lpstr>Humanities Data</vt:lpstr>
      <vt:lpstr>Humanities Data</vt:lpstr>
      <vt:lpstr>Data </vt:lpstr>
      <vt:lpstr>Curation</vt:lpstr>
      <vt:lpstr>Curation</vt:lpstr>
      <vt:lpstr>Data Curation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Curation: Core Concepts</dc:title>
  <dc:creator>Nic Weber</dc:creator>
  <cp:lastModifiedBy>Nic Weber</cp:lastModifiedBy>
  <cp:revision>7</cp:revision>
  <dcterms:created xsi:type="dcterms:W3CDTF">2014-12-24T19:41:56Z</dcterms:created>
  <dcterms:modified xsi:type="dcterms:W3CDTF">2014-12-29T19:58:59Z</dcterms:modified>
</cp:coreProperties>
</file>