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3" r:id="rId4"/>
    <p:sldId id="274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57" r:id="rId13"/>
    <p:sldId id="264" r:id="rId14"/>
    <p:sldId id="266" r:id="rId15"/>
    <p:sldId id="265" r:id="rId16"/>
    <p:sldId id="267" r:id="rId17"/>
    <p:sldId id="258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0DF-B6D4-9946-8058-C28FEFA82E3B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3976-A15B-0A43-971F-C1ADE522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 questions here… what do you think about these problems…. What are</a:t>
            </a:r>
            <a:r>
              <a:rPr lang="en-US" baseline="0" dirty="0" smtClean="0"/>
              <a:t> your experiences at your institution….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3976-A15B-0A43-971F-C1ADE5221A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IR – ARE RELATIVELY NEW</a:t>
            </a:r>
            <a:r>
              <a:rPr lang="en-US" baseline="0" dirty="0" smtClean="0"/>
              <a:t> ....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3976-A15B-0A43-971F-C1ADE5221A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Studies of</a:t>
            </a:r>
            <a:br>
              <a:rPr lang="en-US" dirty="0" smtClean="0"/>
            </a:br>
            <a:r>
              <a:rPr lang="en-US" dirty="0" smtClean="0"/>
              <a:t>Data Curation in Academic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50" y="3445111"/>
            <a:ext cx="7919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“This area is very important, but is </a:t>
            </a:r>
            <a:r>
              <a:rPr lang="en-US" dirty="0" smtClean="0"/>
              <a:t>much larger </a:t>
            </a:r>
            <a:r>
              <a:rPr lang="en-US" dirty="0"/>
              <a:t>than a single institution. We need a national </a:t>
            </a:r>
            <a:r>
              <a:rPr lang="en-US" dirty="0" smtClean="0"/>
              <a:t>framework for </a:t>
            </a:r>
            <a:r>
              <a:rPr lang="en-US" dirty="0"/>
              <a:t>addressing the management, re-use and </a:t>
            </a:r>
            <a:r>
              <a:rPr lang="en-US" dirty="0" smtClean="0"/>
              <a:t>preservation of </a:t>
            </a:r>
            <a:r>
              <a:rPr lang="en-US" dirty="0"/>
              <a:t>scientific data.”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770819" y="1740122"/>
            <a:ext cx="7818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Many survey respondents </a:t>
            </a:r>
            <a:r>
              <a:rPr lang="en-US" dirty="0" smtClean="0"/>
              <a:t>cited</a:t>
            </a:r>
            <a:r>
              <a:rPr lang="en-US" b="1" dirty="0" smtClean="0"/>
              <a:t> lack </a:t>
            </a:r>
            <a:r>
              <a:rPr lang="en-US" b="1" dirty="0"/>
              <a:t>of money and resources as the most obvious </a:t>
            </a:r>
            <a:r>
              <a:rPr lang="en-US" dirty="0" smtClean="0"/>
              <a:t>physical limitations </a:t>
            </a:r>
            <a:r>
              <a:rPr lang="en-US" dirty="0"/>
              <a:t>to quick mobilization around these issues. However,</a:t>
            </a:r>
          </a:p>
          <a:p>
            <a:r>
              <a:rPr lang="en-US" b="1" dirty="0"/>
              <a:t>just as compelling were pressures from lack of </a:t>
            </a:r>
            <a:r>
              <a:rPr lang="en-US" b="1" dirty="0" smtClean="0"/>
              <a:t>faculty interest </a:t>
            </a:r>
            <a:r>
              <a:rPr lang="en-US" dirty="0"/>
              <a:t>and common direction on campus.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6204" y="5391103"/>
            <a:ext cx="35073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www.arl.org</a:t>
            </a:r>
            <a:r>
              <a:rPr lang="en-US" sz="800" dirty="0"/>
              <a:t>/storage/documents/publications/escience-report-2010.pdf</a:t>
            </a:r>
          </a:p>
        </p:txBody>
      </p:sp>
    </p:spTree>
    <p:extLst>
      <p:ext uri="{BB962C8B-B14F-4D97-AF65-F5344CB8AC3E}">
        <p14:creationId xmlns:p14="http://schemas.microsoft.com/office/powerpoint/2010/main" val="11414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Akers et al. 2014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730" y="1922274"/>
            <a:ext cx="76984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“… how eight </a:t>
            </a:r>
            <a:r>
              <a:rPr lang="en-US" dirty="0"/>
              <a:t>different universities have developed programs of RDM support</a:t>
            </a:r>
            <a:r>
              <a:rPr lang="en-US" b="1" dirty="0" smtClean="0"/>
              <a:t>, focusing </a:t>
            </a:r>
            <a:r>
              <a:rPr lang="en-US" b="1" dirty="0"/>
              <a:t>on the prominent role of the library</a:t>
            </a:r>
            <a:r>
              <a:rPr lang="en-US" dirty="0"/>
              <a:t> in educating and assisting researchers </a:t>
            </a:r>
            <a:r>
              <a:rPr lang="en-US" dirty="0" smtClean="0"/>
              <a:t>with managing </a:t>
            </a:r>
            <a:r>
              <a:rPr lang="en-US" dirty="0"/>
              <a:t>their data throughout the research </a:t>
            </a:r>
            <a:r>
              <a:rPr lang="en-US" dirty="0" smtClean="0"/>
              <a:t>lifecycle.”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surveyed, and then interviewed subjects at university. Participants included research data staff, curators, librarians, administrators at department and campus level. 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2039" y="488018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Akers, K. G., </a:t>
            </a:r>
            <a:r>
              <a:rPr lang="en-US" sz="800" dirty="0" err="1"/>
              <a:t>Sferdean</a:t>
            </a:r>
            <a:r>
              <a:rPr lang="en-US" sz="800" dirty="0"/>
              <a:t>, F. C., Nicholls, N. H., &amp; Green, J. A. (2014). Building support for research data management: Biographies of eight research universities. International Journal of Digital Curation, 9(2), 171-191</a:t>
            </a:r>
            <a:r>
              <a:rPr lang="en-US" sz="800" dirty="0" smtClean="0"/>
              <a:t>. http</a:t>
            </a:r>
            <a:r>
              <a:rPr lang="en-US" sz="800" dirty="0"/>
              <a:t>://</a:t>
            </a:r>
            <a:r>
              <a:rPr lang="en-US" sz="800" dirty="0" err="1"/>
              <a:t>www.ijdc.net</a:t>
            </a:r>
            <a:r>
              <a:rPr lang="en-US" sz="800" dirty="0"/>
              <a:t>/</a:t>
            </a:r>
            <a:r>
              <a:rPr lang="en-US" sz="800" dirty="0" err="1"/>
              <a:t>index.php</a:t>
            </a:r>
            <a:r>
              <a:rPr lang="en-US" sz="800" dirty="0"/>
              <a:t>/</a:t>
            </a:r>
            <a:r>
              <a:rPr lang="en-US" sz="800" dirty="0" err="1"/>
              <a:t>ijdc</a:t>
            </a:r>
            <a:r>
              <a:rPr lang="en-US" sz="800" dirty="0"/>
              <a:t>/article/</a:t>
            </a:r>
            <a:r>
              <a:rPr lang="en-US" sz="800" dirty="0" err="1"/>
              <a:t>viewFile</a:t>
            </a:r>
            <a:r>
              <a:rPr lang="en-US" sz="800" dirty="0"/>
              <a:t>/9.2.171/376</a:t>
            </a:r>
          </a:p>
        </p:txBody>
      </p:sp>
    </p:spTree>
    <p:extLst>
      <p:ext uri="{BB962C8B-B14F-4D97-AF65-F5344CB8AC3E}">
        <p14:creationId xmlns:p14="http://schemas.microsoft.com/office/powerpoint/2010/main" val="392401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25 at 12.41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6" y="0"/>
            <a:ext cx="8424333" cy="55094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0306" y="5500033"/>
            <a:ext cx="47322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From Akers et al 2014 : http</a:t>
            </a:r>
            <a:r>
              <a:rPr lang="en-US" sz="1000" dirty="0"/>
              <a:t>://</a:t>
            </a:r>
            <a:r>
              <a:rPr lang="en-US" sz="1000" dirty="0" err="1"/>
              <a:t>www.ijdc.net</a:t>
            </a:r>
            <a:r>
              <a:rPr lang="en-US" sz="1000" dirty="0"/>
              <a:t>/</a:t>
            </a:r>
            <a:r>
              <a:rPr lang="en-US" sz="1000" dirty="0" err="1"/>
              <a:t>index.php</a:t>
            </a:r>
            <a:r>
              <a:rPr lang="en-US" sz="1000" dirty="0"/>
              <a:t>/</a:t>
            </a:r>
            <a:r>
              <a:rPr lang="en-US" sz="1000" dirty="0" err="1"/>
              <a:t>ijdc</a:t>
            </a:r>
            <a:r>
              <a:rPr lang="en-US" sz="1000" dirty="0"/>
              <a:t>/article/</a:t>
            </a:r>
            <a:r>
              <a:rPr lang="en-US" sz="1000" dirty="0" err="1"/>
              <a:t>viewFile</a:t>
            </a:r>
            <a:r>
              <a:rPr lang="en-US" sz="1000" dirty="0"/>
              <a:t>/9.2.171/376</a:t>
            </a:r>
          </a:p>
        </p:txBody>
      </p:sp>
      <p:sp>
        <p:nvSpPr>
          <p:cNvPr id="2" name="Rectangle 1"/>
          <p:cNvSpPr/>
          <p:nvPr/>
        </p:nvSpPr>
        <p:spPr>
          <a:xfrm>
            <a:off x="913564" y="1626425"/>
            <a:ext cx="1537463" cy="245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83" y="2023903"/>
            <a:ext cx="1385062" cy="245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0488" y="4363281"/>
            <a:ext cx="5837899" cy="393456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3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8892"/>
            <a:ext cx="8229600" cy="4525963"/>
          </a:xfrm>
        </p:spPr>
        <p:txBody>
          <a:bodyPr/>
          <a:lstStyle/>
          <a:p>
            <a:r>
              <a:rPr lang="en-US" dirty="0" smtClean="0"/>
              <a:t>Data Conservancy</a:t>
            </a:r>
          </a:p>
          <a:p>
            <a:r>
              <a:rPr lang="en-US" dirty="0" smtClean="0"/>
              <a:t>Cost Recovery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46" y="274638"/>
            <a:ext cx="3032369" cy="16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923" y="354529"/>
            <a:ext cx="381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4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Scholar Sphere : </a:t>
            </a:r>
          </a:p>
          <a:p>
            <a:r>
              <a:rPr lang="en-US" dirty="0" smtClean="0"/>
              <a:t>Hydra (</a:t>
            </a:r>
            <a:r>
              <a:rPr lang="en-US" dirty="0"/>
              <a:t>repository development) : http://</a:t>
            </a:r>
            <a:r>
              <a:rPr lang="en-US" dirty="0" err="1"/>
              <a:t>projecthydra.org</a:t>
            </a:r>
            <a:r>
              <a:rPr lang="en-US" dirty="0"/>
              <a:t>/</a:t>
            </a:r>
          </a:p>
        </p:txBody>
      </p:sp>
      <p:pic>
        <p:nvPicPr>
          <p:cNvPr id="5" name="Picture 4" descr="Screen Shot 2015-01-25 at 1.4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46" y="407011"/>
            <a:ext cx="4406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25 at 1.4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6" y="459154"/>
            <a:ext cx="6418385" cy="49342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01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five small groups: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Look at one of the academic libraries in Akers et al 2014 Use links / web to answer questions listed in book </a:t>
            </a:r>
          </a:p>
          <a:p>
            <a:pPr>
              <a:buFontTx/>
              <a:buChar char="-"/>
            </a:pPr>
            <a:r>
              <a:rPr lang="en-US" dirty="0" smtClean="0"/>
              <a:t>In 20 minutes we will report back  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612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person to record notes</a:t>
            </a:r>
          </a:p>
          <a:p>
            <a:r>
              <a:rPr lang="en-US" dirty="0" smtClean="0"/>
              <a:t>Chose </a:t>
            </a:r>
            <a:r>
              <a:rPr lang="en-US" b="1" dirty="0" smtClean="0"/>
              <a:t>two </a:t>
            </a:r>
            <a:r>
              <a:rPr lang="en-US" dirty="0" smtClean="0"/>
              <a:t>people to report back to larger group</a:t>
            </a:r>
          </a:p>
          <a:p>
            <a:pPr lvl="1"/>
            <a:r>
              <a:rPr lang="en-US" dirty="0"/>
              <a:t>Answer </a:t>
            </a:r>
            <a:r>
              <a:rPr lang="en-US" dirty="0" smtClean="0"/>
              <a:t>questions</a:t>
            </a:r>
            <a:r>
              <a:rPr lang="en-US" dirty="0"/>
              <a:t> </a:t>
            </a:r>
            <a:r>
              <a:rPr lang="en-US" dirty="0" smtClean="0"/>
              <a:t>from book</a:t>
            </a:r>
          </a:p>
          <a:p>
            <a:pPr lvl="1"/>
            <a:r>
              <a:rPr lang="en-US" dirty="0" smtClean="0"/>
              <a:t>Tell </a:t>
            </a:r>
            <a:r>
              <a:rPr lang="en-US" dirty="0"/>
              <a:t>us what is helpful, and what more would you like to know...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8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308"/>
            <a:ext cx="8229600" cy="4525963"/>
          </a:xfrm>
        </p:spPr>
        <p:txBody>
          <a:bodyPr/>
          <a:lstStyle/>
          <a:p>
            <a:r>
              <a:rPr lang="en-US" dirty="0" smtClean="0"/>
              <a:t>What is case study research in data curation?</a:t>
            </a:r>
          </a:p>
          <a:p>
            <a:pPr lvl="1"/>
            <a:r>
              <a:rPr lang="en-US" dirty="0" smtClean="0"/>
              <a:t>Tools and frameworks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Johns Hopkins University</a:t>
            </a:r>
          </a:p>
          <a:p>
            <a:pPr lvl="2"/>
            <a:r>
              <a:rPr lang="en-US" dirty="0" smtClean="0"/>
              <a:t>Data Conservancy</a:t>
            </a:r>
          </a:p>
          <a:p>
            <a:pPr lvl="1"/>
            <a:r>
              <a:rPr lang="en-US" dirty="0" smtClean="0"/>
              <a:t> Penn State University</a:t>
            </a:r>
          </a:p>
          <a:p>
            <a:pPr lvl="2"/>
            <a:r>
              <a:rPr lang="en-US" dirty="0" smtClean="0"/>
              <a:t>Scholar Sphere</a:t>
            </a:r>
          </a:p>
          <a:p>
            <a:r>
              <a:rPr lang="en-US" dirty="0" smtClean="0"/>
              <a:t>Discussion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…it </a:t>
            </a:r>
            <a:r>
              <a:rPr lang="en-US" i="1" dirty="0"/>
              <a:t>is not so much a method as it is a comprehensive research strategy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	Yin</a:t>
            </a:r>
            <a:r>
              <a:rPr lang="en-US" dirty="0"/>
              <a:t>,2003, p. </a:t>
            </a:r>
            <a:r>
              <a:rPr lang="en-US" dirty="0" smtClean="0"/>
              <a:t>14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includes </a:t>
            </a:r>
            <a:r>
              <a:rPr lang="en-US" dirty="0"/>
              <a:t>the logic of </a:t>
            </a:r>
            <a:r>
              <a:rPr lang="en-US" dirty="0" smtClean="0"/>
              <a:t>design</a:t>
            </a:r>
            <a:r>
              <a:rPr lang="en-US" dirty="0"/>
              <a:t>, data collection techniques, and specific approaches to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9651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Investigates </a:t>
            </a:r>
            <a:r>
              <a:rPr lang="en-US" dirty="0"/>
              <a:t>a contemporary phenomenon within its real-life </a:t>
            </a:r>
            <a:r>
              <a:rPr lang="en-US" dirty="0" smtClean="0"/>
              <a:t>context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Is </a:t>
            </a:r>
            <a:r>
              <a:rPr lang="en-US" dirty="0"/>
              <a:t>appropriate when the boundaries between phenomenon and context are not clearly </a:t>
            </a:r>
            <a:r>
              <a:rPr lang="en-US" dirty="0" smtClean="0"/>
              <a:t>evident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Copes </a:t>
            </a:r>
            <a:r>
              <a:rPr lang="en-US" dirty="0"/>
              <a:t>with the technically distinctive situation in which there will be many more variables of interest than data points</a:t>
            </a:r>
            <a:r>
              <a:rPr lang="en-US" dirty="0" smtClean="0"/>
              <a:t>,</a:t>
            </a:r>
          </a:p>
          <a:p>
            <a:pPr>
              <a:buFontTx/>
              <a:buChar char="-"/>
            </a:pPr>
            <a:r>
              <a:rPr lang="en-US" dirty="0" smtClean="0"/>
              <a:t>Relies </a:t>
            </a:r>
            <a:r>
              <a:rPr lang="en-US" dirty="0"/>
              <a:t>on multiple sources of evidence, with data needing to converge in a triangulating fashion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Benefits </a:t>
            </a:r>
            <a:r>
              <a:rPr lang="en-US" dirty="0"/>
              <a:t>from the prior development of theoretical propositions to guide data collection and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for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Institution and Organizational level</a:t>
            </a:r>
          </a:p>
          <a:p>
            <a:pPr lvl="1"/>
            <a:r>
              <a:rPr lang="en-US" dirty="0" smtClean="0"/>
              <a:t>Formal </a:t>
            </a:r>
          </a:p>
          <a:p>
            <a:pPr lvl="2"/>
            <a:r>
              <a:rPr lang="en-US" dirty="0" smtClean="0"/>
              <a:t>Social Science Case studies (Yin, 2014)</a:t>
            </a:r>
          </a:p>
          <a:p>
            <a:pPr lvl="1"/>
            <a:r>
              <a:rPr lang="en-US" dirty="0" smtClean="0"/>
              <a:t>Informal</a:t>
            </a:r>
          </a:p>
          <a:p>
            <a:pPr lvl="2"/>
            <a:r>
              <a:rPr lang="en-US" dirty="0" smtClean="0"/>
              <a:t>‘Landscape studies’ (Akers et al, 2014)</a:t>
            </a:r>
            <a:endParaRPr lang="en-US" dirty="0"/>
          </a:p>
          <a:p>
            <a:r>
              <a:rPr lang="en-US" dirty="0" smtClean="0"/>
              <a:t>Unit / department / individual level:</a:t>
            </a:r>
          </a:p>
          <a:p>
            <a:pPr lvl="1"/>
            <a:r>
              <a:rPr lang="en-US" dirty="0" smtClean="0"/>
              <a:t>Data Curation profiles (in laboratory)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5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Following elements: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1</a:t>
            </a:r>
            <a:r>
              <a:rPr lang="en-US" dirty="0"/>
              <a:t>. A study's questions</a:t>
            </a:r>
          </a:p>
          <a:p>
            <a:pPr marL="0" indent="0">
              <a:buNone/>
            </a:pPr>
            <a:r>
              <a:rPr lang="en-US" dirty="0" smtClean="0"/>
              <a:t>	2</a:t>
            </a:r>
            <a:r>
              <a:rPr lang="en-US" dirty="0"/>
              <a:t>. Propositions</a:t>
            </a:r>
          </a:p>
          <a:p>
            <a:pPr marL="0" indent="0">
              <a:buNone/>
            </a:pPr>
            <a:r>
              <a:rPr lang="en-US" dirty="0" smtClean="0"/>
              <a:t>	3</a:t>
            </a:r>
            <a:r>
              <a:rPr lang="en-US" dirty="0"/>
              <a:t>. Unit(s) of analysis</a:t>
            </a:r>
          </a:p>
          <a:p>
            <a:pPr marL="0" indent="0">
              <a:buNone/>
            </a:pPr>
            <a:r>
              <a:rPr lang="en-US" dirty="0" smtClean="0"/>
              <a:t>	4</a:t>
            </a:r>
            <a:r>
              <a:rPr lang="en-US" dirty="0"/>
              <a:t>. Logic linking the data to the propositions</a:t>
            </a:r>
          </a:p>
          <a:p>
            <a:pPr marL="0" indent="0">
              <a:buNone/>
            </a:pPr>
            <a:r>
              <a:rPr lang="en-US" dirty="0" smtClean="0"/>
              <a:t>	5</a:t>
            </a:r>
            <a:r>
              <a:rPr lang="en-US" dirty="0"/>
              <a:t>. Criteria for interpreting the </a:t>
            </a:r>
            <a:r>
              <a:rPr lang="en-US" dirty="0" smtClean="0"/>
              <a:t>findings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Yin, 2003).</a:t>
            </a:r>
          </a:p>
        </p:txBody>
      </p:sp>
    </p:spTree>
    <p:extLst>
      <p:ext uri="{BB962C8B-B14F-4D97-AF65-F5344CB8AC3E}">
        <p14:creationId xmlns:p14="http://schemas.microsoft.com/office/powerpoint/2010/main" val="352693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75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Internal Validity</a:t>
            </a:r>
            <a:r>
              <a:rPr lang="en-US" dirty="0" smtClean="0"/>
              <a:t> Is </a:t>
            </a:r>
            <a:r>
              <a:rPr lang="en-US" dirty="0"/>
              <a:t>largely applicable to causal explanations, and </a:t>
            </a:r>
            <a:r>
              <a:rPr lang="en-US" dirty="0" smtClean="0"/>
              <a:t>requires </a:t>
            </a:r>
            <a:r>
              <a:rPr lang="en-US" dirty="0"/>
              <a:t>intensive pattern matching, repeated </a:t>
            </a:r>
            <a:r>
              <a:rPr lang="en-US" dirty="0" smtClean="0"/>
              <a:t>findings </a:t>
            </a:r>
            <a:r>
              <a:rPr lang="en-US" dirty="0"/>
              <a:t>across cases, </a:t>
            </a:r>
            <a:r>
              <a:rPr lang="en-US" dirty="0" smtClean="0"/>
              <a:t>building </a:t>
            </a:r>
            <a:r>
              <a:rPr lang="en-US" dirty="0"/>
              <a:t>a logic model, and addressing rival explanations in answering a </a:t>
            </a:r>
            <a:r>
              <a:rPr lang="en-US" dirty="0" smtClean="0"/>
              <a:t>set of </a:t>
            </a:r>
            <a:r>
              <a:rPr lang="en-US" dirty="0"/>
              <a:t>propositions.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External Validity </a:t>
            </a:r>
            <a:r>
              <a:rPr lang="en-US" dirty="0" smtClean="0"/>
              <a:t>Concerns </a:t>
            </a:r>
            <a:r>
              <a:rPr lang="en-US" dirty="0"/>
              <a:t>the generalizability of the findings, and the extent to which they are representative of a phenomenon in different contexts. In single cases, external validity is addressed through the use of theory, and comparing or contrasting the support of that theory with the explanations produced from a case study.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041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50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influential case studies in Data Curation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2010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486" y="1450359"/>
            <a:ext cx="833140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….build </a:t>
            </a:r>
            <a:r>
              <a:rPr lang="en-US" dirty="0"/>
              <a:t>an understanding </a:t>
            </a:r>
            <a:r>
              <a:rPr lang="en-US" dirty="0" smtClean="0"/>
              <a:t>of how </a:t>
            </a:r>
            <a:r>
              <a:rPr lang="en-US" dirty="0"/>
              <a:t>libraries can contribute to </a:t>
            </a:r>
            <a:r>
              <a:rPr lang="en-US" dirty="0" smtClean="0"/>
              <a:t>e</a:t>
            </a:r>
            <a:r>
              <a:rPr lang="en-US" dirty="0"/>
              <a:t>S</a:t>
            </a:r>
            <a:r>
              <a:rPr lang="en-US" dirty="0" smtClean="0"/>
              <a:t>cience </a:t>
            </a:r>
            <a:r>
              <a:rPr lang="en-US" dirty="0"/>
              <a:t>activities in </a:t>
            </a:r>
            <a:r>
              <a:rPr lang="en-US" dirty="0" smtClean="0"/>
              <a:t>their institution”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47460" y="2577114"/>
            <a:ext cx="762951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…survey </a:t>
            </a:r>
            <a:r>
              <a:rPr lang="en-US" dirty="0"/>
              <a:t>gathered 57 responses </a:t>
            </a:r>
            <a:r>
              <a:rPr lang="en-US" dirty="0" smtClean="0"/>
              <a:t>to the </a:t>
            </a:r>
            <a:r>
              <a:rPr lang="en-US" dirty="0"/>
              <a:t>survey from the 123 ARL member libraries in the </a:t>
            </a:r>
            <a:r>
              <a:rPr lang="en-US" dirty="0" smtClean="0"/>
              <a:t>United States </a:t>
            </a:r>
            <a:r>
              <a:rPr lang="en-US" dirty="0"/>
              <a:t>and Canada.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Twenty</a:t>
            </a:r>
            <a:r>
              <a:rPr lang="en-US" dirty="0"/>
              <a:t>-one respondents report </a:t>
            </a:r>
            <a:r>
              <a:rPr lang="en-US" dirty="0" smtClean="0"/>
              <a:t>their institution </a:t>
            </a:r>
            <a:r>
              <a:rPr lang="en-US" dirty="0"/>
              <a:t>provides infrastructure or support services for </a:t>
            </a:r>
            <a:r>
              <a:rPr lang="en-US" dirty="0" smtClean="0"/>
              <a:t>eScience, 23 </a:t>
            </a:r>
            <a:r>
              <a:rPr lang="en-US" dirty="0"/>
              <a:t>institutions are in the planning stages, and 13 do</a:t>
            </a:r>
          </a:p>
          <a:p>
            <a:r>
              <a:rPr lang="en-US" dirty="0"/>
              <a:t>not provide support for e-</a:t>
            </a:r>
            <a:r>
              <a:rPr lang="en-US" dirty="0" smtClean="0"/>
              <a:t>science. </a:t>
            </a:r>
          </a:p>
          <a:p>
            <a:endParaRPr lang="en-US" dirty="0"/>
          </a:p>
          <a:p>
            <a:r>
              <a:rPr lang="en-US" dirty="0" smtClean="0"/>
              <a:t>From 21 eScience providers…. 6 case studies conducted (in-depth interviews, profiles of institutional capacity,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26092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3208</TotalTime>
  <Words>771</Words>
  <Application>Microsoft Macintosh PowerPoint</Application>
  <PresentationFormat>On-screen Show (4:3)</PresentationFormat>
  <Paragraphs>85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DCWS_PPT_Theme</vt:lpstr>
      <vt:lpstr>Case Studies of Data Curation in Academic Libraries</vt:lpstr>
      <vt:lpstr>Agenda</vt:lpstr>
      <vt:lpstr>Case Study Research</vt:lpstr>
      <vt:lpstr>What is the case? </vt:lpstr>
      <vt:lpstr>Frameworks for Case Study</vt:lpstr>
      <vt:lpstr>Case Study research</vt:lpstr>
      <vt:lpstr>Validity</vt:lpstr>
      <vt:lpstr>Some influential case studies in Data Curation </vt:lpstr>
      <vt:lpstr>ARL 2010</vt:lpstr>
      <vt:lpstr>Findings</vt:lpstr>
      <vt:lpstr>Akers et al. 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Report back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 of Data Curation in Academic Libraries</dc:title>
  <dc:creator>Nic Weber</dc:creator>
  <cp:lastModifiedBy>Nic Weber</cp:lastModifiedBy>
  <cp:revision>13</cp:revision>
  <dcterms:created xsi:type="dcterms:W3CDTF">2015-01-25T18:46:42Z</dcterms:created>
  <dcterms:modified xsi:type="dcterms:W3CDTF">2015-02-17T22:52:33Z</dcterms:modified>
</cp:coreProperties>
</file>