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8" r:id="rId2"/>
    <p:sldId id="257" r:id="rId3"/>
    <p:sldId id="259" r:id="rId4"/>
    <p:sldId id="260" r:id="rId5"/>
    <p:sldId id="262" r:id="rId6"/>
    <p:sldId id="261" r:id="rId7"/>
    <p:sldId id="267" r:id="rId8"/>
    <p:sldId id="263" r:id="rId9"/>
    <p:sldId id="256"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9" d="100"/>
          <a:sy n="159" d="100"/>
        </p:scale>
        <p:origin x="-1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77218-730A-A747-A2EA-360839892EA2}"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CF3C9-BCDD-8D45-9AD8-23E648023F32}" type="slidenum">
              <a:rPr lang="en-US" smtClean="0"/>
              <a:t>‹#›</a:t>
            </a:fld>
            <a:endParaRPr lang="en-US"/>
          </a:p>
        </p:txBody>
      </p:sp>
    </p:spTree>
    <p:extLst>
      <p:ext uri="{BB962C8B-B14F-4D97-AF65-F5344CB8AC3E}">
        <p14:creationId xmlns:p14="http://schemas.microsoft.com/office/powerpoint/2010/main" val="9220392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6</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7</a:t>
            </a:fld>
            <a:endParaRPr lang="en-US"/>
          </a:p>
        </p:txBody>
      </p:sp>
    </p:spTree>
    <p:extLst>
      <p:ext uri="{BB962C8B-B14F-4D97-AF65-F5344CB8AC3E}">
        <p14:creationId xmlns:p14="http://schemas.microsoft.com/office/powerpoint/2010/main" val="23101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0483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811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57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5929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CF3DB-EC51-3840-900F-470751CD5404}"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4680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CF3DB-EC51-3840-900F-470751CD5404}"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12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CF3DB-EC51-3840-900F-470751CD5404}"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58858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CF3DB-EC51-3840-900F-470751CD5404}"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7471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F3DB-EC51-3840-900F-470751CD5404}"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2868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39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172623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F3DB-EC51-3840-900F-470751CD5404}"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589D4-EB5C-3D49-9EE9-62E977A89122}" type="slidenum">
              <a:rPr lang="en-US" smtClean="0"/>
              <a:t>‹#›</a:t>
            </a:fld>
            <a:endParaRPr lang="en-US"/>
          </a:p>
        </p:txBody>
      </p:sp>
    </p:spTree>
    <p:extLst>
      <p:ext uri="{BB962C8B-B14F-4D97-AF65-F5344CB8AC3E}">
        <p14:creationId xmlns:p14="http://schemas.microsoft.com/office/powerpoint/2010/main" val="39914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976" y="660400"/>
            <a:ext cx="7772400" cy="1470025"/>
          </a:xfrm>
        </p:spPr>
        <p:txBody>
          <a:bodyPr>
            <a:normAutofit/>
          </a:bodyPr>
          <a:lstStyle/>
          <a:p>
            <a:r>
              <a:rPr lang="en-US" dirty="0" smtClean="0"/>
              <a:t>Open Data &amp; Scholarly Communications</a:t>
            </a:r>
            <a:endParaRPr lang="en-US" dirty="0"/>
          </a:p>
        </p:txBody>
      </p:sp>
      <p:sp>
        <p:nvSpPr>
          <p:cNvPr id="5" name="Subtitle 4"/>
          <p:cNvSpPr>
            <a:spLocks noGrp="1"/>
          </p:cNvSpPr>
          <p:nvPr>
            <p:ph type="subTitle" idx="1"/>
          </p:nvPr>
        </p:nvSpPr>
        <p:spPr/>
        <p:txBody>
          <a:bodyPr/>
          <a:lstStyle/>
          <a:p>
            <a:r>
              <a:rPr lang="en-US" dirty="0" smtClean="0"/>
              <a:t>Nic Weber</a:t>
            </a:r>
          </a:p>
          <a:p>
            <a:r>
              <a:rPr lang="en-US" dirty="0" smtClean="0"/>
              <a:t>University of Hong Kong	</a:t>
            </a:r>
          </a:p>
          <a:p>
            <a:r>
              <a:rPr lang="en-US" dirty="0" smtClean="0"/>
              <a:t>February 2015</a:t>
            </a:r>
            <a:endParaRPr lang="en-US" dirty="0"/>
          </a:p>
        </p:txBody>
      </p:sp>
      <p:sp>
        <p:nvSpPr>
          <p:cNvPr id="6" name="Rectangle 5"/>
          <p:cNvSpPr/>
          <p:nvPr/>
        </p:nvSpPr>
        <p:spPr>
          <a:xfrm>
            <a:off x="2434385" y="2144188"/>
            <a:ext cx="4135755" cy="369332"/>
          </a:xfrm>
          <a:prstGeom prst="rect">
            <a:avLst/>
          </a:prstGeom>
        </p:spPr>
        <p:txBody>
          <a:bodyPr wrap="none">
            <a:spAutoFit/>
          </a:bodyPr>
          <a:lstStyle/>
          <a:p>
            <a:r>
              <a:rPr lang="en-US" dirty="0" smtClean="0"/>
              <a:t>Some  Context for </a:t>
            </a:r>
            <a:r>
              <a:rPr lang="en-US" dirty="0"/>
              <a:t>Research Data Curation</a:t>
            </a:r>
          </a:p>
        </p:txBody>
      </p:sp>
    </p:spTree>
    <p:extLst>
      <p:ext uri="{BB962C8B-B14F-4D97-AF65-F5344CB8AC3E}">
        <p14:creationId xmlns:p14="http://schemas.microsoft.com/office/powerpoint/2010/main" val="8910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4" name="Picture 3" descr="Screen Shot 2015-01-07 at 4.1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8" y="1417638"/>
            <a:ext cx="8248030" cy="5317092"/>
          </a:xfrm>
          <a:prstGeom prst="rect">
            <a:avLst/>
          </a:prstGeom>
        </p:spPr>
      </p:pic>
    </p:spTree>
    <p:extLst>
      <p:ext uri="{BB962C8B-B14F-4D97-AF65-F5344CB8AC3E}">
        <p14:creationId xmlns:p14="http://schemas.microsoft.com/office/powerpoint/2010/main" val="204654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07 at 4.1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8" y="846757"/>
            <a:ext cx="8892273" cy="4417228"/>
          </a:xfrm>
          <a:prstGeom prst="rect">
            <a:avLst/>
          </a:prstGeom>
        </p:spPr>
      </p:pic>
      <p:sp>
        <p:nvSpPr>
          <p:cNvPr id="3" name="Rectangle 2"/>
          <p:cNvSpPr/>
          <p:nvPr/>
        </p:nvSpPr>
        <p:spPr>
          <a:xfrm>
            <a:off x="3460157" y="6091189"/>
            <a:ext cx="2223686" cy="369332"/>
          </a:xfrm>
          <a:prstGeom prst="rect">
            <a:avLst/>
          </a:prstGeom>
        </p:spPr>
        <p:txBody>
          <a:bodyPr wrap="none">
            <a:spAutoFit/>
          </a:bodyPr>
          <a:lstStyle/>
          <a:p>
            <a:r>
              <a:rPr lang="en-US" dirty="0"/>
              <a:t>http://5stardata.info/</a:t>
            </a:r>
          </a:p>
        </p:txBody>
      </p:sp>
    </p:spTree>
    <p:extLst>
      <p:ext uri="{BB962C8B-B14F-4D97-AF65-F5344CB8AC3E}">
        <p14:creationId xmlns:p14="http://schemas.microsoft.com/office/powerpoint/2010/main" val="382136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374" y="2693122"/>
            <a:ext cx="4790368" cy="2689976"/>
          </a:xfrm>
          <a:prstGeom prst="rect">
            <a:avLst/>
          </a:prstGeom>
        </p:spPr>
      </p:pic>
      <p:sp>
        <p:nvSpPr>
          <p:cNvPr id="2" name="Rectangle 1"/>
          <p:cNvSpPr/>
          <p:nvPr/>
        </p:nvSpPr>
        <p:spPr>
          <a:xfrm>
            <a:off x="1252886" y="6566546"/>
            <a:ext cx="6642373" cy="215444"/>
          </a:xfrm>
          <a:prstGeom prst="rect">
            <a:avLst/>
          </a:prstGeom>
        </p:spPr>
        <p:txBody>
          <a:bodyPr wrap="square">
            <a:spAutoFit/>
          </a:bodyPr>
          <a:lstStyle/>
          <a:p>
            <a:r>
              <a:rPr lang="en-US" sz="800" dirty="0"/>
              <a:t>http://</a:t>
            </a:r>
            <a:r>
              <a:rPr lang="en-US" sz="800" dirty="0" err="1"/>
              <a:t>opensource.com</a:t>
            </a:r>
            <a:r>
              <a:rPr lang="en-US" sz="800" dirty="0"/>
              <a:t>/sites/default/files/styles/image-full-size/public/images/government/</a:t>
            </a:r>
            <a:r>
              <a:rPr lang="en-US" sz="800" dirty="0" err="1"/>
              <a:t>OSCD_GOV_open_data_standards.png?itok</a:t>
            </a:r>
            <a:r>
              <a:rPr lang="en-US" sz="800" dirty="0"/>
              <a:t>=igpITdY0</a:t>
            </a:r>
          </a:p>
        </p:txBody>
      </p:sp>
    </p:spTree>
    <p:extLst>
      <p:ext uri="{BB962C8B-B14F-4D97-AF65-F5344CB8AC3E}">
        <p14:creationId xmlns:p14="http://schemas.microsoft.com/office/powerpoint/2010/main" val="253775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1" y="274638"/>
            <a:ext cx="8229600" cy="1143000"/>
          </a:xfrm>
        </p:spPr>
        <p:txBody>
          <a:bodyPr/>
          <a:lstStyle/>
          <a:p>
            <a:r>
              <a:rPr lang="en-US" dirty="0" smtClean="0">
                <a:solidFill>
                  <a:schemeClr val="bg1">
                    <a:lumMod val="65000"/>
                  </a:schemeClr>
                </a:solidFill>
              </a:rPr>
              <a:t>Agenda</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The Context of Research Data Curation</a:t>
            </a:r>
          </a:p>
          <a:p>
            <a:pPr lvl="1">
              <a:buFontTx/>
              <a:buChar char="-"/>
            </a:pPr>
            <a:r>
              <a:rPr lang="en-US" dirty="0" smtClean="0"/>
              <a:t>Economic Investment in Public Goods</a:t>
            </a:r>
          </a:p>
          <a:p>
            <a:pPr lvl="1">
              <a:buFontTx/>
              <a:buChar char="-"/>
            </a:pPr>
            <a:r>
              <a:rPr lang="en-US" dirty="0" smtClean="0"/>
              <a:t>Reproducibility of New Knowledge</a:t>
            </a:r>
          </a:p>
          <a:p>
            <a:pPr marL="0" indent="0">
              <a:buNone/>
            </a:pPr>
            <a:r>
              <a:rPr lang="en-US" b="1" dirty="0" smtClean="0"/>
              <a:t>Open Data</a:t>
            </a:r>
          </a:p>
          <a:p>
            <a:pPr lvl="1">
              <a:buFontTx/>
              <a:buChar char="-"/>
            </a:pPr>
            <a:r>
              <a:rPr lang="en-US" dirty="0" smtClean="0"/>
              <a:t>Government + Commercial Sector</a:t>
            </a:r>
          </a:p>
          <a:p>
            <a:pPr lvl="1">
              <a:buFontTx/>
              <a:buChar char="-"/>
            </a:pPr>
            <a:r>
              <a:rPr lang="en-US" dirty="0" smtClean="0"/>
              <a:t>Research + Higher Education</a:t>
            </a:r>
          </a:p>
          <a:p>
            <a:pPr marL="0" indent="0">
              <a:buNone/>
            </a:pPr>
            <a:r>
              <a:rPr lang="en-US" b="1" dirty="0" smtClean="0"/>
              <a:t>Scholarly Communications</a:t>
            </a:r>
          </a:p>
          <a:p>
            <a:pPr lvl="1">
              <a:buFontTx/>
              <a:buChar char="-"/>
            </a:pPr>
            <a:r>
              <a:rPr lang="en-US" dirty="0" smtClean="0"/>
              <a:t>Decoupling the scholarly record</a:t>
            </a:r>
          </a:p>
          <a:p>
            <a:pPr lvl="1">
              <a:buFontTx/>
              <a:buChar char="-"/>
            </a:pPr>
            <a:r>
              <a:rPr lang="en-US" dirty="0" smtClean="0"/>
              <a:t>Research Objects as first-class </a:t>
            </a:r>
            <a:r>
              <a:rPr lang="en-US" dirty="0" smtClean="0"/>
              <a:t>scholarly products  </a:t>
            </a:r>
            <a:endParaRPr lang="en-US" dirty="0"/>
          </a:p>
        </p:txBody>
      </p:sp>
    </p:spTree>
    <p:extLst>
      <p:ext uri="{BB962C8B-B14F-4D97-AF65-F5344CB8AC3E}">
        <p14:creationId xmlns:p14="http://schemas.microsoft.com/office/powerpoint/2010/main" val="197015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lstStyle/>
          <a:p>
            <a:r>
              <a:rPr lang="en-US" dirty="0" smtClean="0"/>
              <a:t>2 Quick Examples</a:t>
            </a:r>
            <a:endParaRPr lang="en-US" dirty="0"/>
          </a:p>
        </p:txBody>
      </p:sp>
    </p:spTree>
    <p:extLst>
      <p:ext uri="{BB962C8B-B14F-4D97-AF65-F5344CB8AC3E}">
        <p14:creationId xmlns:p14="http://schemas.microsoft.com/office/powerpoint/2010/main" val="266841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normAutofit fontScale="90000"/>
          </a:bodyPr>
          <a:lstStyle/>
          <a:p>
            <a:r>
              <a:rPr lang="en-US" dirty="0" smtClean="0"/>
              <a:t>1</a:t>
            </a:r>
            <a:r>
              <a:rPr lang="en-US" baseline="30000" dirty="0" smtClean="0"/>
              <a:t>st</a:t>
            </a:r>
            <a:r>
              <a:rPr lang="en-US" dirty="0" smtClean="0"/>
              <a:t> Example: The cost of Open Science</a:t>
            </a:r>
            <a:endParaRPr lang="en-US" dirty="0"/>
          </a:p>
        </p:txBody>
      </p:sp>
    </p:spTree>
    <p:extLst>
      <p:ext uri="{BB962C8B-B14F-4D97-AF65-F5344CB8AC3E}">
        <p14:creationId xmlns:p14="http://schemas.microsoft.com/office/powerpoint/2010/main" val="355201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415128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Cost including salary: $2948 </a:t>
            </a:r>
          </a:p>
          <a:p>
            <a:pPr marL="0" indent="0">
              <a:buNone/>
            </a:pPr>
            <a:endParaRPr lang="en-US" dirty="0"/>
          </a:p>
          <a:p>
            <a:pPr marL="0" indent="0">
              <a:buNone/>
            </a:pPr>
            <a:r>
              <a:rPr lang="en-US" dirty="0" smtClean="0"/>
              <a:t>Opportunity cost… enormous. </a:t>
            </a:r>
            <a:endParaRPr lang="en-US" dirty="0"/>
          </a:p>
        </p:txBody>
      </p:sp>
    </p:spTree>
    <p:extLst>
      <p:ext uri="{BB962C8B-B14F-4D97-AF65-F5344CB8AC3E}">
        <p14:creationId xmlns:p14="http://schemas.microsoft.com/office/powerpoint/2010/main" val="70044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 </a:t>
            </a:r>
            <a:endParaRPr lang="en-US" dirty="0"/>
          </a:p>
        </p:txBody>
      </p:sp>
      <p:sp>
        <p:nvSpPr>
          <p:cNvPr id="5" name="Rectangle 4"/>
          <p:cNvSpPr/>
          <p:nvPr/>
        </p:nvSpPr>
        <p:spPr>
          <a:xfrm>
            <a:off x="2286000" y="3105835"/>
            <a:ext cx="4572000" cy="646331"/>
          </a:xfrm>
          <a:prstGeom prst="rect">
            <a:avLst/>
          </a:prstGeom>
        </p:spPr>
        <p:txBody>
          <a:bodyPr>
            <a:spAutoFit/>
          </a:bodyPr>
          <a:lstStyle/>
          <a:p>
            <a:r>
              <a:rPr lang="en-US" dirty="0"/>
              <a:t>http://</a:t>
            </a:r>
            <a:r>
              <a:rPr lang="en-US" dirty="0" err="1"/>
              <a:t>www.cell.com</a:t>
            </a:r>
            <a:r>
              <a:rPr lang="en-US" dirty="0"/>
              <a:t>/current-biology/abstract/S0960-9822%2813%2901400-0</a:t>
            </a:r>
          </a:p>
        </p:txBody>
      </p:sp>
    </p:spTree>
    <p:extLst>
      <p:ext uri="{BB962C8B-B14F-4D97-AF65-F5344CB8AC3E}">
        <p14:creationId xmlns:p14="http://schemas.microsoft.com/office/powerpoint/2010/main" val="246782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2-24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5" y="1598641"/>
            <a:ext cx="8495768" cy="743195"/>
          </a:xfrm>
          <a:prstGeom prst="rect">
            <a:avLst/>
          </a:prstGeom>
        </p:spPr>
      </p:pic>
      <p:pic>
        <p:nvPicPr>
          <p:cNvPr id="6" name="Picture 5" descr="Screen Shot 2014-12-24 at 11.41.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03" y="2341836"/>
            <a:ext cx="2019736" cy="1891207"/>
          </a:xfrm>
          <a:prstGeom prst="rect">
            <a:avLst/>
          </a:prstGeom>
        </p:spPr>
      </p:pic>
      <p:sp>
        <p:nvSpPr>
          <p:cNvPr id="7" name="Rectangle 6"/>
          <p:cNvSpPr/>
          <p:nvPr/>
        </p:nvSpPr>
        <p:spPr>
          <a:xfrm>
            <a:off x="6165350" y="6302412"/>
            <a:ext cx="2852063" cy="369332"/>
          </a:xfrm>
          <a:prstGeom prst="rect">
            <a:avLst/>
          </a:prstGeom>
        </p:spPr>
        <p:txBody>
          <a:bodyPr wrap="none">
            <a:spAutoFit/>
          </a:bodyPr>
          <a:lstStyle/>
          <a:p>
            <a:r>
              <a:rPr lang="en-US" dirty="0" smtClean="0"/>
              <a:t>http://</a:t>
            </a:r>
            <a:r>
              <a:rPr lang="en-US" dirty="0" err="1" smtClean="0"/>
              <a:t>index.okfn.org</a:t>
            </a:r>
            <a:r>
              <a:rPr lang="en-US" dirty="0" smtClean="0"/>
              <a:t>/place/</a:t>
            </a:r>
            <a:endParaRPr lang="en-US" dirty="0"/>
          </a:p>
        </p:txBody>
      </p:sp>
      <p:pic>
        <p:nvPicPr>
          <p:cNvPr id="8" name="Picture 7" descr="Screen Shot 2014-12-24 at 11.43.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213" y="512583"/>
            <a:ext cx="4109777" cy="630541"/>
          </a:xfrm>
          <a:prstGeom prst="rect">
            <a:avLst/>
          </a:prstGeom>
        </p:spPr>
      </p:pic>
    </p:spTree>
    <p:extLst>
      <p:ext uri="{BB962C8B-B14F-4D97-AF65-F5344CB8AC3E}">
        <p14:creationId xmlns:p14="http://schemas.microsoft.com/office/powerpoint/2010/main" val="36747963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341</TotalTime>
  <Words>290</Words>
  <Application>Microsoft Macintosh PowerPoint</Application>
  <PresentationFormat>On-screen Show (4:3)</PresentationFormat>
  <Paragraphs>42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Open Data &amp; Scholarly Communications</vt:lpstr>
      <vt:lpstr>PowerPoint Presentation</vt:lpstr>
      <vt:lpstr>Agenda</vt:lpstr>
      <vt:lpstr>2 Quick Examples</vt:lpstr>
      <vt:lpstr>1st Example: The cost of Open Science</vt:lpstr>
      <vt:lpstr>PowerPoint Presentation</vt:lpstr>
      <vt:lpstr>PowerPoint Presentation</vt:lpstr>
      <vt:lpstr>Crisis? What Crisis? </vt:lpstr>
      <vt:lpstr>PowerPoint Presentation</vt:lpstr>
      <vt:lpstr>Open Data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11</cp:revision>
  <dcterms:created xsi:type="dcterms:W3CDTF">2014-12-24T17:40:06Z</dcterms:created>
  <dcterms:modified xsi:type="dcterms:W3CDTF">2015-01-18T16:24:10Z</dcterms:modified>
</cp:coreProperties>
</file>