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3" r:id="rId5"/>
    <p:sldId id="258" r:id="rId6"/>
    <p:sldId id="260" r:id="rId7"/>
    <p:sldId id="259" r:id="rId8"/>
    <p:sldId id="261" r:id="rId9"/>
    <p:sldId id="274" r:id="rId10"/>
    <p:sldId id="265" r:id="rId11"/>
    <p:sldId id="262" r:id="rId12"/>
    <p:sldId id="272" r:id="rId13"/>
    <p:sldId id="267" r:id="rId14"/>
    <p:sldId id="269" r:id="rId15"/>
    <p:sldId id="277" r:id="rId16"/>
    <p:sldId id="278" r:id="rId17"/>
    <p:sldId id="271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008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2B0B4-9C1E-C84F-91DC-C94EF554C0AE}" type="datetimeFigureOut">
              <a:rPr lang="en-US" smtClean="0"/>
              <a:t>1/31/15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9233A-916A-5744-A9BC-3EF587F5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link rot and content drift</a:t>
            </a:r>
          </a:p>
          <a:p>
            <a:endParaRPr lang="en-US" dirty="0" smtClean="0"/>
          </a:p>
          <a:p>
            <a:r>
              <a:rPr lang="en-US" dirty="0" smtClean="0"/>
              <a:t>combination of link rot and content drift to which references to web resources included in Science, Technology, and Medicine (STM) articles are subject. 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9233A-916A-5744-A9BC-3EF587F5A9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6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Spend time talking about what the </a:t>
            </a:r>
            <a:r>
              <a:rPr lang="en-US" dirty="0" err="1" smtClean="0"/>
              <a:t>doi</a:t>
            </a:r>
            <a:r>
              <a:rPr lang="en-US" dirty="0" smtClean="0"/>
              <a:t> does</a:t>
            </a:r>
          </a:p>
          <a:p>
            <a:endParaRPr lang="en-US" dirty="0" smtClean="0"/>
          </a:p>
          <a:p>
            <a:r>
              <a:rPr lang="en-US" dirty="0" smtClean="0"/>
              <a:t>It resolves</a:t>
            </a:r>
            <a:r>
              <a:rPr lang="en-US" baseline="0" dirty="0" smtClean="0"/>
              <a:t> to a landing page… and even though the </a:t>
            </a:r>
            <a:r>
              <a:rPr lang="en-US" baseline="0" dirty="0" err="1" smtClean="0"/>
              <a:t>resorce</a:t>
            </a:r>
            <a:r>
              <a:rPr lang="en-US" baseline="0" dirty="0" smtClean="0"/>
              <a:t> might change, the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doesn’t – so we can move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to continue to point at the resource… (I obviously do not know how this works) </a:t>
            </a:r>
          </a:p>
          <a:p>
            <a:endParaRPr lang="en-US" baseline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9233A-916A-5744-A9BC-3EF587F5A9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6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 – need help with this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9233A-916A-5744-A9BC-3EF587F5A9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Identifiers for Digital Material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DOI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doi-struc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2058988"/>
            <a:ext cx="4781550" cy="1571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67867" y="4419600"/>
            <a:ext cx="331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for data DOIs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82" y="1979309"/>
            <a:ext cx="1664224" cy="158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537" y="2240867"/>
            <a:ext cx="2540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93" y="3895305"/>
            <a:ext cx="3310984" cy="10542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44006" y="50106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But not ideal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7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m:1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resource can have many </a:t>
            </a:r>
            <a:r>
              <a:rPr lang="en-US" dirty="0" smtClean="0"/>
              <a:t>DOIs</a:t>
            </a:r>
          </a:p>
          <a:p>
            <a:endParaRPr lang="en-US" dirty="0" smtClean="0"/>
          </a:p>
          <a:p>
            <a:r>
              <a:rPr lang="en-US" dirty="0" smtClean="0"/>
              <a:t>This points us to a key challenge….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2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Qualities of an ID for data curation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Readable</a:t>
            </a:r>
          </a:p>
          <a:p>
            <a:r>
              <a:rPr lang="en-US" dirty="0" smtClean="0"/>
              <a:t>Unique</a:t>
            </a:r>
          </a:p>
          <a:p>
            <a:r>
              <a:rPr lang="en-US" b="1" dirty="0" smtClean="0"/>
              <a:t>Persistent</a:t>
            </a:r>
          </a:p>
          <a:p>
            <a:r>
              <a:rPr lang="en-US" b="1" dirty="0" smtClean="0"/>
              <a:t>Resolvable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99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ID alone isn’t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ID’s are pointers – they need to point to </a:t>
            </a:r>
            <a:r>
              <a:rPr lang="en-US" dirty="0" smtClean="0"/>
              <a:t>something</a:t>
            </a:r>
            <a:endParaRPr lang="en-US" dirty="0" smtClean="0"/>
          </a:p>
          <a:p>
            <a:r>
              <a:rPr lang="en-US" dirty="0" smtClean="0"/>
              <a:t>Just as an address won’t prevent a house from being demolished or remodeled, an ID will not prevent “content drift” or data from being deleted</a:t>
            </a:r>
          </a:p>
          <a:p>
            <a:r>
              <a:rPr lang="en-US" dirty="0" smtClean="0"/>
              <a:t>They don’t make content more reliable, citable, or trustworthy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8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 services differ!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82" y="1979309"/>
            <a:ext cx="1664224" cy="158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537" y="2240867"/>
            <a:ext cx="2540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93" y="3895305"/>
            <a:ext cx="3310984" cy="10542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44006" y="50106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But not ideal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7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 services differ!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82" y="1979309"/>
            <a:ext cx="1664224" cy="158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537" y="2240867"/>
            <a:ext cx="2540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193" y="3895305"/>
            <a:ext cx="3310984" cy="10542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44006" y="50106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But not ideal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87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Finally: Data </a:t>
            </a:r>
            <a:r>
              <a:rPr lang="en-US" dirty="0" smtClean="0"/>
              <a:t>objects “version”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Books: volumes, editions, issues</a:t>
            </a:r>
          </a:p>
          <a:p>
            <a:r>
              <a:rPr lang="en-US" dirty="0" smtClean="0"/>
              <a:t>Software: versions, builds</a:t>
            </a:r>
          </a:p>
          <a:p>
            <a:r>
              <a:rPr lang="en-US" dirty="0" smtClean="0"/>
              <a:t>Datasets: are sometimes versioned, but often accrete or change gradually over time</a:t>
            </a:r>
          </a:p>
          <a:p>
            <a:r>
              <a:rPr lang="en-US" b="1" dirty="0" smtClean="0"/>
              <a:t>Identifier management must coincide with data management, project management, and creation of good documentation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8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 and Data Citation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on this in this afternoon’s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0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identifier?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a name that identifies either a unique object or a unique class of objects”</a:t>
            </a:r>
          </a:p>
        </p:txBody>
      </p:sp>
    </p:spTree>
    <p:extLst>
      <p:ext uri="{BB962C8B-B14F-4D97-AF65-F5344CB8AC3E}">
        <p14:creationId xmlns:p14="http://schemas.microsoft.com/office/powerpoint/2010/main" val="553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dentifie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7662"/>
            <a:ext cx="9144000" cy="3371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 are everywhere</a:t>
            </a:r>
            <a:endParaRPr lang="en-US" dirty="0"/>
          </a:p>
        </p:txBody>
      </p:sp>
      <p:pic>
        <p:nvPicPr>
          <p:cNvPr id="7" name="Picture 6" descr="640px-Issn-barcode-explai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596" y="1811189"/>
            <a:ext cx="2709333" cy="1744132"/>
          </a:xfrm>
          <a:prstGeom prst="rect">
            <a:avLst/>
          </a:prstGeom>
        </p:spPr>
      </p:pic>
      <p:pic>
        <p:nvPicPr>
          <p:cNvPr id="8" name="Picture 7" descr="p_uni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40" y="1605964"/>
            <a:ext cx="3509162" cy="29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IDs matter for data curation?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43511" y="1692476"/>
            <a:ext cx="3573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corpus: 3.5 million scholarly articles published 1997-2012</a:t>
            </a:r>
          </a:p>
          <a:p>
            <a:endParaRPr lang="en-US" dirty="0"/>
          </a:p>
          <a:p>
            <a:r>
              <a:rPr lang="en-US" dirty="0" smtClean="0"/>
              <a:t>20% had web content that was not accessible for review</a:t>
            </a:r>
            <a:r>
              <a:rPr lang="en-US" dirty="0"/>
              <a:t> </a:t>
            </a:r>
            <a:r>
              <a:rPr lang="en-US" dirty="0" smtClean="0"/>
              <a:t>(e.g. </a:t>
            </a:r>
            <a:r>
              <a:rPr lang="en-US" b="1" dirty="0" smtClean="0"/>
              <a:t>link rot, content drift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14-12-29 at 2.29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8" y="1692476"/>
            <a:ext cx="4969887" cy="23431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09600" y="4470400"/>
            <a:ext cx="8229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data are playing a role of evidence… we need to make sure that they are </a:t>
            </a:r>
            <a:r>
              <a:rPr lang="en-US" sz="2400" dirty="0" smtClean="0"/>
              <a:t>stable and accessible </a:t>
            </a:r>
            <a:r>
              <a:rPr lang="en-US" sz="2400" dirty="0"/>
              <a:t>for the long-term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064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Qualities of an ID for data curation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Readable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Persistent</a:t>
            </a:r>
          </a:p>
          <a:p>
            <a:r>
              <a:rPr lang="en-US" dirty="0" smtClean="0"/>
              <a:t>Resolvable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955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94707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dirty="0"/>
              <a:t>Archival Resource Keys (ARKs)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Digital Object Identifiers (DOIs)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Extensible Resource Identifiers (XRIs)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Handle System (Handles)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Life Science Unique Identifiers (LSIDs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Object Identifiers (OIDs)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Persistent Uniform Resource Locators (PURLs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Uniform Resource Identifiers/Names/Locators (URIs</a:t>
            </a:r>
            <a:r>
              <a:rPr lang="en-US" sz="2000" dirty="0" smtClean="0"/>
              <a:t>/ URNs</a:t>
            </a:r>
            <a:r>
              <a:rPr lang="en-US" sz="2000" dirty="0"/>
              <a:t>/URLs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Universally </a:t>
            </a:r>
            <a:r>
              <a:rPr lang="en-US" sz="2000" dirty="0"/>
              <a:t>Unique Identifiers (UUIDs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579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different ID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0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/>
              <a:t>Technical </a:t>
            </a:r>
            <a:r>
              <a:rPr lang="en-US" sz="2300" b="1" dirty="0" smtClean="0"/>
              <a:t>value</a:t>
            </a:r>
            <a:r>
              <a:rPr lang="en-US" sz="2300" dirty="0" smtClean="0"/>
              <a:t>: assessing </a:t>
            </a:r>
            <a:r>
              <a:rPr lang="en-US" sz="2300" dirty="0"/>
              <a:t>the technology </a:t>
            </a:r>
            <a:r>
              <a:rPr lang="en-US" sz="2300" dirty="0" smtClean="0"/>
              <a:t>underlying the </a:t>
            </a:r>
            <a:r>
              <a:rPr lang="en-US" sz="2300" dirty="0"/>
              <a:t>identifier scheme</a:t>
            </a:r>
            <a:r>
              <a:rPr lang="en-US" sz="2300" dirty="0" smtClean="0"/>
              <a:t>; </a:t>
            </a:r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r>
              <a:rPr lang="en-US" sz="2300" b="1" dirty="0" smtClean="0"/>
              <a:t>User value</a:t>
            </a:r>
            <a:r>
              <a:rPr lang="en-US" sz="2300" dirty="0" smtClean="0"/>
              <a:t>: assessing </a:t>
            </a:r>
            <a:r>
              <a:rPr lang="en-US" sz="2300" dirty="0"/>
              <a:t>how the scheme is likely to </a:t>
            </a:r>
            <a:r>
              <a:rPr lang="en-US" sz="2300" dirty="0" smtClean="0"/>
              <a:t>make end user’s </a:t>
            </a:r>
            <a:r>
              <a:rPr lang="en-US" sz="2300" dirty="0"/>
              <a:t>lives easier or more difficult; and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b="1" dirty="0"/>
              <a:t>Archive </a:t>
            </a:r>
            <a:r>
              <a:rPr lang="en-US" sz="2300" b="1" dirty="0" smtClean="0"/>
              <a:t>value: </a:t>
            </a:r>
            <a:r>
              <a:rPr lang="en-US" sz="2300" dirty="0" smtClean="0"/>
              <a:t>assessing </a:t>
            </a:r>
            <a:r>
              <a:rPr lang="en-US" sz="2300" dirty="0"/>
              <a:t>whether an identifier scheme </a:t>
            </a:r>
            <a:r>
              <a:rPr lang="en-US" sz="2300" dirty="0" smtClean="0"/>
              <a:t>is likely </a:t>
            </a:r>
            <a:r>
              <a:rPr lang="en-US" sz="2300" dirty="0"/>
              <a:t>to make the job of data management easier </a:t>
            </a:r>
            <a:r>
              <a:rPr lang="en-US" sz="2300" dirty="0" smtClean="0"/>
              <a:t>or more </a:t>
            </a:r>
            <a:r>
              <a:rPr lang="en-US" sz="2300" dirty="0"/>
              <a:t>complicated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178752" y="52170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Duerr, et al.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614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Evaluating different ID schemas</a:t>
            </a:r>
            <a:endParaRPr lang="en-US" sz="2000" dirty="0"/>
          </a:p>
        </p:txBody>
      </p:sp>
      <p:pic>
        <p:nvPicPr>
          <p:cNvPr id="4" name="Picture 3" descr="Screen Shot 2014-12-29 at 2.1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44" y="1417638"/>
            <a:ext cx="6522924" cy="3238462"/>
          </a:xfrm>
          <a:prstGeom prst="rect">
            <a:avLst/>
          </a:prstGeom>
        </p:spPr>
      </p:pic>
      <p:pic>
        <p:nvPicPr>
          <p:cNvPr id="5" name="Picture 4" descr="Screen Shot 2014-12-29 at 2.13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49229"/>
            <a:ext cx="7937187" cy="4001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7733" y="5349423"/>
            <a:ext cx="26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9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614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Evaluating different ID schemas</a:t>
            </a:r>
            <a:endParaRPr lang="en-US" sz="2000" dirty="0"/>
          </a:p>
        </p:txBody>
      </p:sp>
      <p:pic>
        <p:nvPicPr>
          <p:cNvPr id="4" name="Picture 3" descr="Screen Shot 2014-12-29 at 2.1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44" y="1417638"/>
            <a:ext cx="6522924" cy="3238462"/>
          </a:xfrm>
          <a:prstGeom prst="rect">
            <a:avLst/>
          </a:prstGeom>
        </p:spPr>
      </p:pic>
      <p:pic>
        <p:nvPicPr>
          <p:cNvPr id="5" name="Picture 4" descr="Screen Shot 2014-12-29 at 2.13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49229"/>
            <a:ext cx="7937187" cy="400194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1200876" y="2380928"/>
            <a:ext cx="6316692" cy="36894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77069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1725</TotalTime>
  <Words>508</Words>
  <Application>Microsoft Macintosh PowerPoint</Application>
  <PresentationFormat>On-screen Show (4:3)</PresentationFormat>
  <Paragraphs>81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DCWS_PPT_Theme</vt:lpstr>
      <vt:lpstr>Identifiers for Digital Material</vt:lpstr>
      <vt:lpstr>What is an identifier? </vt:lpstr>
      <vt:lpstr>Identifiers are everywhere</vt:lpstr>
      <vt:lpstr>Why IDs matter for data curation?</vt:lpstr>
      <vt:lpstr>Qualities of an ID for data curation</vt:lpstr>
      <vt:lpstr>Example Schemas</vt:lpstr>
      <vt:lpstr>Values of different ID schemes</vt:lpstr>
      <vt:lpstr>Evaluating different ID schemas</vt:lpstr>
      <vt:lpstr>Evaluating different ID schemas</vt:lpstr>
      <vt:lpstr>What is a DOI ? </vt:lpstr>
      <vt:lpstr>Services for data DOIs</vt:lpstr>
      <vt:lpstr>m:1</vt:lpstr>
      <vt:lpstr>Qualities of an ID for data curation</vt:lpstr>
      <vt:lpstr>An ID alone isn’t enough</vt:lpstr>
      <vt:lpstr>DOI services differ!</vt:lpstr>
      <vt:lpstr>DOI services differ!</vt:lpstr>
      <vt:lpstr>Finally: Data objects “version” differently</vt:lpstr>
      <vt:lpstr>Identifiers and Data Citation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Identifiers for Digital Material</dc:title>
  <dc:creator>Nic Weber</dc:creator>
  <cp:lastModifiedBy>andrea thomer</cp:lastModifiedBy>
  <cp:revision>15</cp:revision>
  <dcterms:created xsi:type="dcterms:W3CDTF">2014-12-29T20:18:18Z</dcterms:created>
  <dcterms:modified xsi:type="dcterms:W3CDTF">2015-02-01T18:39:47Z</dcterms:modified>
</cp:coreProperties>
</file>