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8" r:id="rId6"/>
    <p:sldId id="267" r:id="rId7"/>
    <p:sldId id="261" r:id="rId8"/>
    <p:sldId id="263" r:id="rId9"/>
    <p:sldId id="269" r:id="rId10"/>
    <p:sldId id="262" r:id="rId11"/>
    <p:sldId id="266" r:id="rId12"/>
    <p:sldId id="264" r:id="rId13"/>
    <p:sldId id="265" r:id="rId14"/>
    <p:sldId id="26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5" d="100"/>
          <a:sy n="85" d="100"/>
        </p:scale>
        <p:origin x="-127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E6E77-3283-344D-9AC2-FD5DD182305F}" type="datetimeFigureOut">
              <a:rPr lang="en-US" smtClean="0"/>
              <a:t>12/29/14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A4C59-9997-D64D-B418-4F4AB05D75FD}" type="slidenum">
              <a:rPr lang="en-US" smtClean="0"/>
              <a:t>‹#›</a:t>
            </a:fld>
            <a:endParaRPr lang="en-US"/>
          </a:p>
        </p:txBody>
      </p:sp>
    </p:spTree>
    <p:extLst>
      <p:ext uri="{BB962C8B-B14F-4D97-AF65-F5344CB8AC3E}">
        <p14:creationId xmlns:p14="http://schemas.microsoft.com/office/powerpoint/2010/main" val="2482587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the same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4</a:t>
            </a:fld>
            <a:endParaRPr lang="en-US"/>
          </a:p>
        </p:txBody>
      </p:sp>
    </p:spTree>
    <p:extLst>
      <p:ext uri="{BB962C8B-B14F-4D97-AF65-F5344CB8AC3E}">
        <p14:creationId xmlns:p14="http://schemas.microsoft.com/office/powerpoint/2010/main" val="209371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5</a:t>
            </a:fld>
            <a:endParaRPr lang="en-US"/>
          </a:p>
        </p:txBody>
      </p:sp>
    </p:spTree>
    <p:extLst>
      <p:ext uri="{BB962C8B-B14F-4D97-AF65-F5344CB8AC3E}">
        <p14:creationId xmlns:p14="http://schemas.microsoft.com/office/powerpoint/2010/main" val="3828846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exact </a:t>
            </a:r>
            <a:r>
              <a:rPr lang="en-US" dirty="0" err="1" smtClean="0"/>
              <a:t>banem</a:t>
            </a:r>
            <a:r>
              <a:rPr lang="en-US" dirty="0" smtClean="0"/>
              <a:t> </a:t>
            </a:r>
            <a:r>
              <a:rPr lang="en-US" dirty="0" err="1" smtClean="0"/>
              <a:t>aytgiyr</a:t>
            </a:r>
            <a:r>
              <a:rPr lang="en-US" dirty="0" smtClean="0"/>
              <a:t>  ,,,,, sketch</a:t>
            </a:r>
            <a:r>
              <a:rPr lang="en-US" baseline="0" dirty="0" smtClean="0"/>
              <a:t> for the painting,… but look at the date --- what is going on here? </a:t>
            </a:r>
          </a:p>
          <a:p>
            <a:endParaRPr lang="en-US" baseline="0" dirty="0" smtClean="0"/>
          </a:p>
          <a:p>
            <a:r>
              <a:rPr lang="en-US" dirty="0" smtClean="0"/>
              <a:t>http://</a:t>
            </a:r>
            <a:r>
              <a:rPr lang="en-US" dirty="0" err="1" smtClean="0"/>
              <a:t>www.metmuseum.org</a:t>
            </a:r>
            <a:r>
              <a:rPr lang="en-US" smtClean="0"/>
              <a:t>/collection/the-collection-online/search/369777</a:t>
            </a:r>
            <a:endParaRPr lang="en-US"/>
          </a:p>
        </p:txBody>
      </p:sp>
      <p:sp>
        <p:nvSpPr>
          <p:cNvPr id="4" name="Slide Number Placeholder 3"/>
          <p:cNvSpPr>
            <a:spLocks noGrp="1"/>
          </p:cNvSpPr>
          <p:nvPr>
            <p:ph type="sldNum" sz="quarter" idx="10"/>
          </p:nvPr>
        </p:nvSpPr>
        <p:spPr/>
        <p:txBody>
          <a:bodyPr/>
          <a:lstStyle/>
          <a:p>
            <a:fld id="{036A4C59-9997-D64D-B418-4F4AB05D75FD}" type="slidenum">
              <a:rPr lang="en-US" smtClean="0"/>
              <a:t>9</a:t>
            </a:fld>
            <a:endParaRPr lang="en-US"/>
          </a:p>
        </p:txBody>
      </p:sp>
    </p:spTree>
    <p:extLst>
      <p:ext uri="{BB962C8B-B14F-4D97-AF65-F5344CB8AC3E}">
        <p14:creationId xmlns:p14="http://schemas.microsoft.com/office/powerpoint/2010/main" val="21525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less straight</a:t>
            </a:r>
            <a:r>
              <a:rPr lang="en-US" baseline="0" dirty="0" smtClean="0"/>
              <a:t> forward – we have information that is more general, deeper – and more difficult to put in machine readable formats for using </a:t>
            </a:r>
          </a:p>
          <a:p>
            <a:endParaRPr lang="en-US" baseline="0" dirty="0" smtClean="0"/>
          </a:p>
          <a:p>
            <a:r>
              <a:rPr lang="en-US" baseline="0" dirty="0" smtClean="0"/>
              <a:t>Source: http://</a:t>
            </a:r>
            <a:r>
              <a:rPr lang="en-US" baseline="0" dirty="0" err="1" smtClean="0"/>
              <a:t>hoodmuseum.dartmouth.edu</a:t>
            </a:r>
            <a:r>
              <a:rPr lang="en-US" baseline="0" dirty="0" smtClean="0"/>
              <a:t>/collections/overview/</a:t>
            </a:r>
            <a:r>
              <a:rPr lang="en-US" baseline="0" dirty="0" err="1" smtClean="0"/>
              <a:t>europe</a:t>
            </a:r>
            <a:r>
              <a:rPr lang="en-US" baseline="0" dirty="0" smtClean="0"/>
              <a:t>/provenance/</a:t>
            </a:r>
            <a:r>
              <a:rPr lang="en-US" baseline="0" dirty="0" err="1" smtClean="0"/>
              <a:t>provenancesample.html</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10</a:t>
            </a:fld>
            <a:endParaRPr lang="en-US"/>
          </a:p>
        </p:txBody>
      </p:sp>
    </p:spTree>
    <p:extLst>
      <p:ext uri="{BB962C8B-B14F-4D97-AF65-F5344CB8AC3E}">
        <p14:creationId xmlns:p14="http://schemas.microsoft.com/office/powerpoint/2010/main" val="3994991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12/29/14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12/29/14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12/29/14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12/29/14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12/29/14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fontScale="90000"/>
          </a:bodyPr>
          <a:lstStyle/>
          <a:p>
            <a:r>
              <a:rPr lang="en-US" dirty="0" smtClean="0"/>
              <a:t>Archives &amp; Records Management for Data Curation</a:t>
            </a:r>
            <a:endParaRPr lang="en-US"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5781604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Provenance of ‘Guitar on a Table’</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t>This painting was </a:t>
            </a:r>
            <a:r>
              <a:rPr lang="en-US" sz="2000" b="1" i="1" dirty="0" smtClean="0"/>
              <a:t>acquired by </a:t>
            </a:r>
            <a:r>
              <a:rPr lang="en-US" sz="2000" i="1" dirty="0" smtClean="0"/>
              <a:t>Gertrude Stein (American, 1874-1946, in Paris after 1902) directly from the artist. After Stein died, her collection was </a:t>
            </a:r>
            <a:r>
              <a:rPr lang="en-US" sz="2000" b="1" i="1" dirty="0" smtClean="0"/>
              <a:t>entrusted t</a:t>
            </a:r>
            <a:r>
              <a:rPr lang="en-US" sz="2000" i="1" dirty="0" smtClean="0"/>
              <a:t>o her companion, Alice B. Toklas (American, 1877-1967, in Paris after 1907) until her death. Guitar on a Table was</a:t>
            </a:r>
            <a:r>
              <a:rPr lang="en-US" sz="2000" b="1" i="1" dirty="0" smtClean="0"/>
              <a:t> bought by </a:t>
            </a:r>
            <a:r>
              <a:rPr lang="en-US" sz="2000" i="1" dirty="0" smtClean="0"/>
              <a:t>Nelson A. Rockefeller in 1968 from Stein's estate. The painting </a:t>
            </a:r>
            <a:r>
              <a:rPr lang="en-US" sz="2000" b="1" i="1" dirty="0" smtClean="0"/>
              <a:t>was donated to </a:t>
            </a:r>
            <a:r>
              <a:rPr lang="en-US" sz="2000" i="1" dirty="0" smtClean="0"/>
              <a:t>Dartmouth College by Rockefeller, an alumnus of the college, in 1975. The painting has </a:t>
            </a:r>
            <a:r>
              <a:rPr lang="en-US" sz="2000" b="1" i="1" dirty="0" smtClean="0"/>
              <a:t>hung a</a:t>
            </a:r>
            <a:r>
              <a:rPr lang="en-US" sz="2000" i="1" dirty="0" smtClean="0"/>
              <a:t>t the Hood Museum of Art since the building opened to the public, in 1985.</a:t>
            </a:r>
            <a:endParaRPr lang="en-US" sz="2000" i="1" dirty="0"/>
          </a:p>
        </p:txBody>
      </p:sp>
    </p:spTree>
    <p:extLst>
      <p:ext uri="{BB962C8B-B14F-4D97-AF65-F5344CB8AC3E}">
        <p14:creationId xmlns:p14="http://schemas.microsoft.com/office/powerpoint/2010/main" val="86571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 (example)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5369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Schema.org</a:t>
            </a:r>
            <a:endParaRPr lang="en-US" dirty="0"/>
          </a:p>
        </p:txBody>
      </p:sp>
      <p:sp>
        <p:nvSpPr>
          <p:cNvPr id="3" name="Content Placeholder 2"/>
          <p:cNvSpPr>
            <a:spLocks noGrp="1"/>
          </p:cNvSpPr>
          <p:nvPr>
            <p:ph idx="1"/>
          </p:nvPr>
        </p:nvSpPr>
        <p:spPr/>
        <p:txBody>
          <a:bodyPr/>
          <a:lstStyle/>
          <a:p>
            <a:pPr marL="0" indent="0">
              <a:buNone/>
            </a:pPr>
            <a:r>
              <a:rPr lang="en-US" dirty="0" smtClean="0"/>
              <a:t>A gateway drug to the Semantic Web, RDF, and all things Linked Data. </a:t>
            </a:r>
          </a:p>
          <a:p>
            <a:pPr marL="0" indent="0">
              <a:buNone/>
            </a:pPr>
            <a:endParaRPr lang="en-US" dirty="0"/>
          </a:p>
          <a:p>
            <a:pPr marL="0" indent="0">
              <a:buNone/>
            </a:pPr>
            <a:r>
              <a:rPr lang="en-US" dirty="0"/>
              <a:t>http://</a:t>
            </a:r>
            <a:r>
              <a:rPr lang="en-US" dirty="0" err="1"/>
              <a:t>schema.org</a:t>
            </a:r>
            <a:r>
              <a:rPr lang="en-US" dirty="0"/>
              <a:t>/Dataset</a:t>
            </a:r>
          </a:p>
        </p:txBody>
      </p:sp>
    </p:spTree>
    <p:extLst>
      <p:ext uri="{BB962C8B-B14F-4D97-AF65-F5344CB8AC3E}">
        <p14:creationId xmlns:p14="http://schemas.microsoft.com/office/powerpoint/2010/main" val="354137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9394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 (example)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1948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notion of a “record”</a:t>
            </a:r>
            <a:endParaRPr lang="en-US" dirty="0"/>
          </a:p>
        </p:txBody>
      </p:sp>
      <p:sp>
        <p:nvSpPr>
          <p:cNvPr id="3" name="Content Placeholder 2"/>
          <p:cNvSpPr>
            <a:spLocks noGrp="1"/>
          </p:cNvSpPr>
          <p:nvPr>
            <p:ph idx="1"/>
          </p:nvPr>
        </p:nvSpPr>
        <p:spPr/>
        <p:txBody>
          <a:bodyPr/>
          <a:lstStyle/>
          <a:p>
            <a:pPr marL="0" indent="0">
              <a:buNone/>
            </a:pPr>
            <a:r>
              <a:rPr lang="en-US" dirty="0" smtClean="0"/>
              <a:t>“data or information fixed on some medium which has </a:t>
            </a:r>
            <a:r>
              <a:rPr lang="en-US" i="1" dirty="0" smtClean="0"/>
              <a:t>content</a:t>
            </a:r>
            <a:r>
              <a:rPr lang="en-US" dirty="0" smtClean="0"/>
              <a:t>, </a:t>
            </a:r>
            <a:r>
              <a:rPr lang="en-US" i="1" dirty="0" smtClean="0"/>
              <a:t>context</a:t>
            </a:r>
            <a:r>
              <a:rPr lang="en-US" dirty="0" smtClean="0"/>
              <a:t>, and </a:t>
            </a:r>
            <a:r>
              <a:rPr lang="en-US" i="1" dirty="0" smtClean="0"/>
              <a:t>structure</a:t>
            </a:r>
            <a:r>
              <a:rPr lang="en-US" dirty="0" smtClean="0"/>
              <a:t>" </a:t>
            </a:r>
          </a:p>
          <a:p>
            <a:pPr marL="0" indent="0">
              <a:buNone/>
            </a:pPr>
            <a:r>
              <a:rPr lang="en-US" dirty="0"/>
              <a:t>	</a:t>
            </a:r>
            <a:r>
              <a:rPr lang="en-US" dirty="0" smtClean="0"/>
              <a:t>				(AAA, 2014).</a:t>
            </a:r>
          </a:p>
          <a:p>
            <a:pPr marL="0" indent="0">
              <a:buNone/>
            </a:pPr>
            <a:endParaRPr lang="en-US" dirty="0" smtClean="0"/>
          </a:p>
          <a:p>
            <a:r>
              <a:rPr lang="en-US" dirty="0" smtClean="0"/>
              <a:t>Data curation treats information objects as a “scholarly record” </a:t>
            </a:r>
            <a:endParaRPr lang="en-US" dirty="0"/>
          </a:p>
        </p:txBody>
      </p:sp>
    </p:spTree>
    <p:extLst>
      <p:ext uri="{BB962C8B-B14F-4D97-AF65-F5344CB8AC3E}">
        <p14:creationId xmlns:p14="http://schemas.microsoft.com/office/powerpoint/2010/main" val="262891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85000"/>
                  </a:schemeClr>
                </a:solidFill>
              </a:rPr>
              <a:t>Content, </a:t>
            </a:r>
            <a:r>
              <a:rPr lang="en-US" dirty="0" smtClean="0"/>
              <a:t>Context</a:t>
            </a:r>
            <a:r>
              <a:rPr lang="en-US" dirty="0" smtClean="0">
                <a:solidFill>
                  <a:schemeClr val="bg1">
                    <a:lumMod val="85000"/>
                  </a:schemeClr>
                </a:solidFill>
              </a:rPr>
              <a:t>, and Structure</a:t>
            </a:r>
            <a:endParaRPr lang="en-US" dirty="0">
              <a:solidFill>
                <a:schemeClr val="bg1">
                  <a:lumMod val="85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Provenance is about the context of a records production, use, and ownership. </a:t>
            </a:r>
          </a:p>
          <a:p>
            <a:pPr marL="0" indent="0">
              <a:buNone/>
            </a:pPr>
            <a:endParaRPr lang="en-US" dirty="0"/>
          </a:p>
          <a:p>
            <a:pPr marL="0" indent="0">
              <a:buNone/>
            </a:pPr>
            <a:r>
              <a:rPr lang="en-US" dirty="0" smtClean="0"/>
              <a:t>In short  “…the significance of archival materials is heavily dependent on the context of their creation, and that the arrangement and description of these materials should be directly related to their original purpose and function.”  </a:t>
            </a:r>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23105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Provenance in Data Curation</a:t>
            </a:r>
            <a:endParaRPr lang="en-US" dirty="0"/>
          </a:p>
        </p:txBody>
      </p:sp>
      <p:sp>
        <p:nvSpPr>
          <p:cNvPr id="3" name="Content Placeholder 2"/>
          <p:cNvSpPr>
            <a:spLocks noGrp="1"/>
          </p:cNvSpPr>
          <p:nvPr>
            <p:ph idx="1"/>
          </p:nvPr>
        </p:nvSpPr>
        <p:spPr/>
        <p:txBody>
          <a:bodyPr/>
          <a:lstStyle/>
          <a:p>
            <a:pPr marL="0" indent="0">
              <a:buNone/>
            </a:pPr>
            <a:r>
              <a:rPr lang="en-US" dirty="0" smtClean="0"/>
              <a:t>Data provenance -  a type of metadata that “pertains to the derivation history of a data product starting from its original sources.”</a:t>
            </a:r>
          </a:p>
          <a:p>
            <a:pPr marL="0" indent="0">
              <a:buNone/>
            </a:pPr>
            <a:r>
              <a:rPr lang="en-US" dirty="0" smtClean="0"/>
              <a:t>		(</a:t>
            </a:r>
            <a:r>
              <a:rPr lang="en-US" dirty="0" err="1" smtClean="0"/>
              <a:t>Simmhan</a:t>
            </a:r>
            <a:r>
              <a:rPr lang="en-US" dirty="0" smtClean="0"/>
              <a:t> </a:t>
            </a:r>
            <a:r>
              <a:rPr lang="en-US" dirty="0" err="1" smtClean="0"/>
              <a:t>Plale</a:t>
            </a:r>
            <a:r>
              <a:rPr lang="en-US" dirty="0" smtClean="0"/>
              <a:t> and Gannon, 2005)</a:t>
            </a:r>
            <a:endParaRPr lang="en-US" dirty="0"/>
          </a:p>
          <a:p>
            <a:pPr marL="0" indent="0">
              <a:buNone/>
            </a:pPr>
            <a:endParaRPr lang="en-US" dirty="0"/>
          </a:p>
        </p:txBody>
      </p:sp>
    </p:spTree>
    <p:extLst>
      <p:ext uri="{BB962C8B-B14F-4D97-AF65-F5344CB8AC3E}">
        <p14:creationId xmlns:p14="http://schemas.microsoft.com/office/powerpoint/2010/main" val="1525482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a:t>
            </a:r>
            <a:endParaRPr lang="en-US" dirty="0"/>
          </a:p>
        </p:txBody>
      </p:sp>
      <p:sp>
        <p:nvSpPr>
          <p:cNvPr id="3" name="Content Placeholder 2"/>
          <p:cNvSpPr>
            <a:spLocks noGrp="1"/>
          </p:cNvSpPr>
          <p:nvPr>
            <p:ph idx="1"/>
          </p:nvPr>
        </p:nvSpPr>
        <p:spPr/>
        <p:txBody>
          <a:bodyPr/>
          <a:lstStyle/>
          <a:p>
            <a:pPr marL="0" indent="0">
              <a:buNone/>
            </a:pPr>
            <a:r>
              <a:rPr lang="en-US" dirty="0" smtClean="0"/>
              <a:t>“…information about entities, activities, and people involved in producing a piece of data or thing, which can be used to form assessments about its quality, reliability or trustworthiness.” 	</a:t>
            </a:r>
            <a:r>
              <a:rPr lang="en-US" sz="1800" dirty="0" smtClean="0"/>
              <a:t>W3C Provenance Incubator Group</a:t>
            </a:r>
            <a:endParaRPr lang="en-US" sz="1800" dirty="0"/>
          </a:p>
        </p:txBody>
      </p:sp>
      <p:sp>
        <p:nvSpPr>
          <p:cNvPr id="4" name="Rectangle 3"/>
          <p:cNvSpPr/>
          <p:nvPr/>
        </p:nvSpPr>
        <p:spPr>
          <a:xfrm>
            <a:off x="7339688" y="5402131"/>
            <a:ext cx="1531188" cy="215444"/>
          </a:xfrm>
          <a:prstGeom prst="rect">
            <a:avLst/>
          </a:prstGeom>
        </p:spPr>
        <p:txBody>
          <a:bodyPr wrap="none">
            <a:spAutoFit/>
          </a:bodyPr>
          <a:lstStyle/>
          <a:p>
            <a:r>
              <a:rPr lang="en-US" sz="800" dirty="0" smtClean="0"/>
              <a:t>http://www.w3.org/TR/</a:t>
            </a:r>
            <a:r>
              <a:rPr lang="en-US" sz="800" dirty="0" err="1" smtClean="0"/>
              <a:t>prov-dm</a:t>
            </a:r>
            <a:r>
              <a:rPr lang="en-US" sz="800" dirty="0" smtClean="0"/>
              <a:t>/</a:t>
            </a:r>
            <a:endParaRPr lang="en-US" sz="800" dirty="0"/>
          </a:p>
        </p:txBody>
      </p:sp>
    </p:spTree>
    <p:extLst>
      <p:ext uri="{BB962C8B-B14F-4D97-AF65-F5344CB8AC3E}">
        <p14:creationId xmlns:p14="http://schemas.microsoft.com/office/powerpoint/2010/main" val="52481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Prov</a:t>
            </a:r>
            <a:r>
              <a:rPr lang="en-US" dirty="0" smtClean="0"/>
              <a:t>-O</a:t>
            </a:r>
            <a:endParaRPr lang="en-US" dirty="0"/>
          </a:p>
        </p:txBody>
      </p:sp>
      <p:pic>
        <p:nvPicPr>
          <p:cNvPr id="5" name="Picture 4"/>
          <p:cNvPicPr>
            <a:picLocks noChangeAspect="1"/>
          </p:cNvPicPr>
          <p:nvPr/>
        </p:nvPicPr>
        <p:blipFill>
          <a:blip r:embed="rId2"/>
          <a:stretch>
            <a:fillRect/>
          </a:stretch>
        </p:blipFill>
        <p:spPr>
          <a:xfrm>
            <a:off x="1852706" y="1650253"/>
            <a:ext cx="4960471" cy="3064862"/>
          </a:xfrm>
          <a:prstGeom prst="rect">
            <a:avLst/>
          </a:prstGeom>
        </p:spPr>
      </p:pic>
    </p:spTree>
    <p:extLst>
      <p:ext uri="{BB962C8B-B14F-4D97-AF65-F5344CB8AC3E}">
        <p14:creationId xmlns:p14="http://schemas.microsoft.com/office/powerpoint/2010/main" val="71650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91513" y="568310"/>
            <a:ext cx="5111315" cy="4216835"/>
          </a:xfrm>
          <a:prstGeom prst="rect">
            <a:avLst/>
          </a:prstGeom>
        </p:spPr>
      </p:pic>
    </p:spTree>
    <p:extLst>
      <p:ext uri="{BB962C8B-B14F-4D97-AF65-F5344CB8AC3E}">
        <p14:creationId xmlns:p14="http://schemas.microsoft.com/office/powerpoint/2010/main" val="401378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Metadata</a:t>
            </a:r>
            <a:endParaRPr lang="en-US" dirty="0"/>
          </a:p>
        </p:txBody>
      </p:sp>
      <p:sp>
        <p:nvSpPr>
          <p:cNvPr id="3" name="Content Placeholder 2"/>
          <p:cNvSpPr>
            <a:spLocks noGrp="1"/>
          </p:cNvSpPr>
          <p:nvPr>
            <p:ph idx="1"/>
          </p:nvPr>
        </p:nvSpPr>
        <p:spPr>
          <a:xfrm>
            <a:off x="791882" y="1688353"/>
            <a:ext cx="7894917" cy="3839882"/>
          </a:xfrm>
        </p:spPr>
        <p:txBody>
          <a:bodyPr>
            <a:normAutofit lnSpcReduction="10000"/>
          </a:bodyPr>
          <a:lstStyle/>
          <a:p>
            <a:pPr marL="0" indent="0">
              <a:buNone/>
            </a:pPr>
            <a:r>
              <a:rPr lang="en-US" sz="2000" dirty="0" smtClean="0">
                <a:latin typeface="American Typewriter"/>
                <a:cs typeface="American Typewriter"/>
              </a:rPr>
              <a:t>&lt;creator&gt; Pablo Picasso, Spanish, 1881-1973, in Paris after 1904</a:t>
            </a:r>
            <a:br>
              <a:rPr lang="en-US" sz="2000" dirty="0" smtClean="0">
                <a:latin typeface="American Typewriter"/>
                <a:cs typeface="American Typewriter"/>
              </a:rPr>
            </a:br>
            <a:endParaRPr lang="en-US" sz="2000" dirty="0" smtClean="0">
              <a:latin typeface="American Typewriter"/>
              <a:cs typeface="American Typewriter"/>
            </a:endParaRPr>
          </a:p>
          <a:p>
            <a:pPr marL="0" indent="0">
              <a:buNone/>
            </a:pPr>
            <a:r>
              <a:rPr lang="en-US" sz="2000" dirty="0" smtClean="0">
                <a:latin typeface="American Typewriter"/>
                <a:cs typeface="American Typewriter"/>
              </a:rPr>
              <a:t>&lt;title&gt; </a:t>
            </a:r>
            <a:r>
              <a:rPr lang="en-US" sz="2000" i="1" dirty="0" smtClean="0">
                <a:latin typeface="American Typewriter"/>
                <a:cs typeface="American Typewriter"/>
              </a:rPr>
              <a:t>Guitar on a Table</a:t>
            </a:r>
            <a:br>
              <a:rPr lang="en-US" sz="2000" i="1" dirty="0" smtClean="0">
                <a:latin typeface="American Typewriter"/>
                <a:cs typeface="American Typewriter"/>
              </a:rPr>
            </a:br>
            <a:endParaRPr lang="en-US" sz="2000" i="1" dirty="0" smtClean="0">
              <a:latin typeface="American Typewriter"/>
              <a:cs typeface="American Typewriter"/>
            </a:endParaRPr>
          </a:p>
          <a:p>
            <a:pPr marL="0" indent="0">
              <a:buNone/>
            </a:pPr>
            <a:r>
              <a:rPr lang="en-US" sz="2000" i="1" dirty="0" smtClean="0">
                <a:latin typeface="American Typewriter"/>
                <a:cs typeface="American Typewriter"/>
              </a:rPr>
              <a:t>&lt;date&gt; </a:t>
            </a:r>
            <a:r>
              <a:rPr lang="en-US" sz="2000" dirty="0" smtClean="0">
                <a:latin typeface="American Typewriter"/>
                <a:cs typeface="American Typewriter"/>
              </a:rPr>
              <a:t>1912</a:t>
            </a:r>
            <a:br>
              <a:rPr lang="en-US" sz="2000" dirty="0" smtClean="0">
                <a:latin typeface="American Typewriter"/>
                <a:cs typeface="American Typewriter"/>
              </a:rPr>
            </a:br>
            <a:endParaRPr lang="en-US" sz="2000" dirty="0" smtClean="0">
              <a:latin typeface="American Typewriter"/>
              <a:cs typeface="American Typewriter"/>
            </a:endParaRPr>
          </a:p>
          <a:p>
            <a:pPr marL="0" indent="0">
              <a:buNone/>
            </a:pPr>
            <a:r>
              <a:rPr lang="en-US" sz="2000" dirty="0" smtClean="0">
                <a:latin typeface="American Typewriter"/>
                <a:cs typeface="American Typewriter"/>
              </a:rPr>
              <a:t>&lt;medium&gt;Oil, sand, and charcoal on canvas</a:t>
            </a:r>
            <a:br>
              <a:rPr lang="en-US" sz="2000" dirty="0" smtClean="0">
                <a:latin typeface="American Typewriter"/>
                <a:cs typeface="American Typewriter"/>
              </a:rPr>
            </a:br>
            <a:endParaRPr lang="en-US" sz="2000" dirty="0" smtClean="0">
              <a:latin typeface="American Typewriter"/>
              <a:cs typeface="American Typewriter"/>
            </a:endParaRPr>
          </a:p>
          <a:p>
            <a:pPr marL="0" indent="0">
              <a:buNone/>
            </a:pPr>
            <a:r>
              <a:rPr lang="en-US" sz="2000" dirty="0" smtClean="0">
                <a:latin typeface="American Typewriter"/>
                <a:cs typeface="American Typewriter"/>
              </a:rPr>
              <a:t>&lt;size&gt; 20 1/8 x 24 1/4 in (51.1 x 61.6 cm)</a:t>
            </a:r>
            <a:br>
              <a:rPr lang="en-US" sz="2000" dirty="0" smtClean="0">
                <a:latin typeface="American Typewriter"/>
                <a:cs typeface="American Typewriter"/>
              </a:rPr>
            </a:br>
            <a:endParaRPr lang="en-US" sz="2000" dirty="0" smtClean="0">
              <a:latin typeface="American Typewriter"/>
              <a:cs typeface="American Typewriter"/>
            </a:endParaRPr>
          </a:p>
          <a:p>
            <a:pPr marL="0" indent="0">
              <a:buNone/>
            </a:pPr>
            <a:r>
              <a:rPr lang="en-US" sz="2000" dirty="0" smtClean="0">
                <a:latin typeface="American Typewriter"/>
                <a:cs typeface="American Typewriter"/>
              </a:rPr>
              <a:t>&lt;origin&gt; Gift of Nelson A. Rockefeller, Class of 1930; P.975.79</a:t>
            </a:r>
            <a:endParaRPr lang="en-US" sz="2000" dirty="0">
              <a:latin typeface="American Typewriter"/>
              <a:cs typeface="American Typewriter"/>
            </a:endParaRPr>
          </a:p>
        </p:txBody>
      </p:sp>
    </p:spTree>
    <p:extLst>
      <p:ext uri="{BB962C8B-B14F-4D97-AF65-F5344CB8AC3E}">
        <p14:creationId xmlns:p14="http://schemas.microsoft.com/office/powerpoint/2010/main" val="2805563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4-12-24 at 1.55.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6367"/>
            <a:ext cx="9144000" cy="5550851"/>
          </a:xfrm>
          <a:prstGeom prst="rect">
            <a:avLst/>
          </a:prstGeom>
        </p:spPr>
      </p:pic>
    </p:spTree>
    <p:extLst>
      <p:ext uri="{BB962C8B-B14F-4D97-AF65-F5344CB8AC3E}">
        <p14:creationId xmlns:p14="http://schemas.microsoft.com/office/powerpoint/2010/main" val="289610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1341</TotalTime>
  <Words>447</Words>
  <Application>Microsoft Macintosh PowerPoint</Application>
  <PresentationFormat>On-screen Show (4:3)</PresentationFormat>
  <Paragraphs>45</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Archives &amp; Records Management for Data Curation</vt:lpstr>
      <vt:lpstr>The notion of a “record”</vt:lpstr>
      <vt:lpstr>Content, Context, and Structure</vt:lpstr>
      <vt:lpstr>Provenance in Data Curation</vt:lpstr>
      <vt:lpstr>Data Provenance</vt:lpstr>
      <vt:lpstr>Prov-O</vt:lpstr>
      <vt:lpstr>PowerPoint Presentation</vt:lpstr>
      <vt:lpstr>Descriptive Metadata</vt:lpstr>
      <vt:lpstr>PowerPoint Presentation</vt:lpstr>
      <vt:lpstr>Provenance of ‘Guitar on a Table’</vt:lpstr>
      <vt:lpstr>Data Provenance (example)</vt:lpstr>
      <vt:lpstr>Schema.org</vt:lpstr>
      <vt:lpstr>PowerPoint Presentation</vt:lpstr>
      <vt:lpstr>Data Provenance (example)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Workflows</dc:title>
  <dc:creator>Nic Weber</dc:creator>
  <cp:lastModifiedBy>Nic Weber</cp:lastModifiedBy>
  <cp:revision>11</cp:revision>
  <cp:lastPrinted>2014-12-29T20:59:13Z</cp:lastPrinted>
  <dcterms:created xsi:type="dcterms:W3CDTF">2014-12-23T22:24:41Z</dcterms:created>
  <dcterms:modified xsi:type="dcterms:W3CDTF">2014-12-29T20:59:17Z</dcterms:modified>
</cp:coreProperties>
</file>