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57" r:id="rId4"/>
    <p:sldId id="297" r:id="rId5"/>
    <p:sldId id="299" r:id="rId6"/>
    <p:sldId id="262" r:id="rId7"/>
    <p:sldId id="261" r:id="rId8"/>
    <p:sldId id="263" r:id="rId9"/>
    <p:sldId id="289" r:id="rId10"/>
    <p:sldId id="300" r:id="rId11"/>
    <p:sldId id="301" r:id="rId12"/>
    <p:sldId id="302" r:id="rId13"/>
    <p:sldId id="298" r:id="rId14"/>
    <p:sldId id="275" r:id="rId15"/>
    <p:sldId id="304" r:id="rId16"/>
    <p:sldId id="259" r:id="rId17"/>
    <p:sldId id="268" r:id="rId18"/>
    <p:sldId id="271" r:id="rId19"/>
    <p:sldId id="281" r:id="rId20"/>
    <p:sldId id="282" r:id="rId21"/>
    <p:sldId id="291" r:id="rId22"/>
    <p:sldId id="293" r:id="rId23"/>
    <p:sldId id="305" r:id="rId24"/>
    <p:sldId id="278" r:id="rId25"/>
    <p:sldId id="306" r:id="rId26"/>
    <p:sldId id="279" r:id="rId27"/>
    <p:sldId id="307" r:id="rId28"/>
    <p:sldId id="276" r:id="rId29"/>
    <p:sldId id="266" r:id="rId30"/>
    <p:sldId id="284" r:id="rId31"/>
    <p:sldId id="27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3" autoAdjust="0"/>
  </p:normalViewPr>
  <p:slideViewPr>
    <p:cSldViewPr snapToGrid="0" snapToObjects="1">
      <p:cViewPr varScale="1">
        <p:scale>
          <a:sx n="72" d="100"/>
          <a:sy n="7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6E77-3283-344D-9AC2-FD5DD182305F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4C59-9997-D64D-B418-4F4AB05D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result</a:t>
            </a:r>
            <a:r>
              <a:rPr lang="en-US" baseline="0" dirty="0" smtClean="0"/>
              <a:t> of the high amount of </a:t>
            </a:r>
            <a:r>
              <a:rPr lang="en-US" baseline="0" dirty="0" err="1" smtClean="0"/>
              <a:t>specificy</a:t>
            </a:r>
            <a:r>
              <a:rPr lang="en-US" baseline="0" dirty="0" smtClean="0"/>
              <a:t> for each repository and data center, when bringing records together, or publishing to more general repositories, there’s a need to translate, (or crosswalk) one standard into another.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Those tensions</a:t>
            </a:r>
            <a:r>
              <a:rPr lang="en-US" baseline="0" smtClean="0"/>
              <a:t>– </a:t>
            </a:r>
            <a:r>
              <a:rPr lang="en-US" baseline="0" dirty="0" smtClean="0"/>
              <a:t>mean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have been efforts to ask similar questions of the schemas themselves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Going to step through one example that’s out of the Research in DC world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more complex than the last example but might still be useful.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community, domain, function, and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poit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9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categories are similar to </a:t>
            </a:r>
            <a:r>
              <a:rPr lang="en-US" baseline="0" dirty="0" err="1" smtClean="0"/>
              <a:t>descrptive</a:t>
            </a:r>
            <a:r>
              <a:rPr lang="en-US" baseline="0" dirty="0" smtClean="0"/>
              <a:t>, technical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start looking at and comparing schemas its important to ask, “what’s</a:t>
            </a:r>
            <a:r>
              <a:rPr lang="en-US" baseline="0" dirty="0" smtClean="0"/>
              <a:t> the goal”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She’s not talking about data – </a:t>
            </a:r>
          </a:p>
          <a:p>
            <a:r>
              <a:rPr lang="en-US" baseline="0" dirty="0" smtClean="0"/>
              <a:t>Still an emerging set of resources about data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research data, more often than not, if</a:t>
            </a:r>
            <a:r>
              <a:rPr lang="en-US" baseline="0" dirty="0" smtClean="0"/>
              <a:t>  this means trying to find a domain-specific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tiff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Metadata II: Evaluating and Selecting Metadata Schemas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needs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702" r="702"/>
          <a:stretch>
            <a:fillRect/>
          </a:stretch>
        </p:blipFill>
        <p:spPr>
          <a:xfrm>
            <a:off x="1144494" y="1600201"/>
            <a:ext cx="7103035" cy="3906396"/>
          </a:xfrm>
        </p:spPr>
      </p:pic>
      <p:sp>
        <p:nvSpPr>
          <p:cNvPr id="5" name="Donut 4"/>
          <p:cNvSpPr/>
          <p:nvPr/>
        </p:nvSpPr>
        <p:spPr>
          <a:xfrm rot="5400000">
            <a:off x="7270864" y="2812368"/>
            <a:ext cx="1853688" cy="978183"/>
          </a:xfrm>
          <a:prstGeom prst="donut">
            <a:avLst>
              <a:gd name="adj" fmla="val 86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Standards</a:t>
            </a:r>
            <a:endParaRPr lang="en-US" dirty="0"/>
          </a:p>
        </p:txBody>
      </p:sp>
      <p:pic>
        <p:nvPicPr>
          <p:cNvPr id="5" name="Picture 4" descr="darwin-core-unofficial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67844"/>
            <a:ext cx="1036048" cy="1353769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0" y="4312899"/>
            <a:ext cx="812800" cy="81280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49" y="2866224"/>
            <a:ext cx="1485900" cy="685800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55" y="1880559"/>
            <a:ext cx="1873045" cy="13139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4072" y="3998534"/>
            <a:ext cx="202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</a:t>
            </a:r>
            <a:endParaRPr lang="en-US" dirty="0"/>
          </a:p>
        </p:txBody>
      </p:sp>
      <p:pic>
        <p:nvPicPr>
          <p:cNvPr id="10" name="Picture 9" descr="midas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48361" y="3563319"/>
            <a:ext cx="1907414" cy="74958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42" y="4710860"/>
            <a:ext cx="2451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 can better facilitate reuse by better describing data; greatly improves interoperability</a:t>
            </a:r>
          </a:p>
          <a:p>
            <a:endParaRPr lang="en-US" dirty="0"/>
          </a:p>
          <a:p>
            <a:r>
              <a:rPr lang="en-US" dirty="0" smtClean="0"/>
              <a:t>Cons: hard to use and understand by non-expert; do not cover all use cases, even for their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goals of scientific metadata</a:t>
            </a:r>
            <a:endParaRPr lang="en-US" dirty="0"/>
          </a:p>
        </p:txBody>
      </p:sp>
      <p:pic>
        <p:nvPicPr>
          <p:cNvPr id="4" name="Content Placeholder 3" descr="metadata goal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34" r="-21334"/>
          <a:stretch>
            <a:fillRect/>
          </a:stretch>
        </p:blipFill>
        <p:spPr>
          <a:xfrm>
            <a:off x="826831" y="1434799"/>
            <a:ext cx="7636837" cy="4199966"/>
          </a:xfrm>
        </p:spPr>
      </p:pic>
      <p:sp>
        <p:nvSpPr>
          <p:cNvPr id="5" name="TextBox 4"/>
          <p:cNvSpPr txBox="1"/>
          <p:nvPr/>
        </p:nvSpPr>
        <p:spPr>
          <a:xfrm>
            <a:off x="7517733" y="4479044"/>
            <a:ext cx="1626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(Willis, Greenberg &amp; White, 2012)</a:t>
            </a:r>
          </a:p>
        </p:txBody>
      </p:sp>
    </p:spTree>
    <p:extLst>
      <p:ext uri="{BB962C8B-B14F-4D97-AF65-F5344CB8AC3E}">
        <p14:creationId xmlns:p14="http://schemas.microsoft.com/office/powerpoint/2010/main" val="40393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will always be many possible ways to do the same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4597" cy="1398797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100	a	Shakespeare, William   d   1564-</a:t>
            </a:r>
            <a:r>
              <a:rPr lang="en-US" sz="2400" dirty="0" smtClean="0"/>
              <a:t>1616</a:t>
            </a:r>
          </a:p>
          <a:p>
            <a:pPr marL="0" indent="0">
              <a:buNone/>
            </a:pPr>
            <a:r>
              <a:rPr lang="en-US" sz="2400" dirty="0" smtClean="0"/>
              <a:t>245</a:t>
            </a:r>
            <a:r>
              <a:rPr lang="en-US" sz="2400" dirty="0"/>
              <a:t>	a	Hamlet	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260</a:t>
            </a:r>
            <a:r>
              <a:rPr lang="en-US" sz="2400" dirty="0"/>
              <a:t>	a	New York: b  Penguin Books,   c 2003	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199" y="3752166"/>
            <a:ext cx="8229601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dc:creator</a:t>
            </a:r>
            <a:r>
              <a:rPr lang="en-US" sz="2400" dirty="0"/>
              <a:t>&gt;Shakespeare, William, 1564-1616&lt;/&gt;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dc:title</a:t>
            </a:r>
            <a:r>
              <a:rPr lang="en-US" sz="2400" dirty="0"/>
              <a:t>&gt;Hamlet&lt;/&gt;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dc:publisher</a:t>
            </a:r>
            <a:r>
              <a:rPr lang="en-US" sz="2400" dirty="0"/>
              <a:t>&gt;Penguin Books&lt;/&gt;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dc:date</a:t>
            </a:r>
            <a:r>
              <a:rPr lang="en-US" sz="2400" dirty="0"/>
              <a:t>&gt;2003&lt;/&gt;</a:t>
            </a:r>
          </a:p>
        </p:txBody>
      </p:sp>
    </p:spTree>
    <p:extLst>
      <p:ext uri="{BB962C8B-B14F-4D97-AF65-F5344CB8AC3E}">
        <p14:creationId xmlns:p14="http://schemas.microsoft.com/office/powerpoint/2010/main" val="337732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ICOADS dataset in 2 repositories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8" name="Picture 7" descr="ICOADS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2" y="1383272"/>
            <a:ext cx="6450545" cy="3202718"/>
          </a:xfrm>
          <a:prstGeom prst="rect">
            <a:avLst/>
          </a:prstGeom>
        </p:spPr>
      </p:pic>
      <p:pic>
        <p:nvPicPr>
          <p:cNvPr id="9" name="Picture 8" descr="ICOAD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26" y="2768987"/>
            <a:ext cx="5102992" cy="367308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GCMD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39" y="5825852"/>
            <a:ext cx="3393161" cy="5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4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Standards (and your ability to implement them) will always have limitations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98730" y="3636211"/>
            <a:ext cx="34750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1322" y="3313045"/>
            <a:ext cx="16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Expressivity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0240" y="3313259"/>
            <a:ext cx="16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Interoperability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9180" y="3862809"/>
            <a:ext cx="235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Community needs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862800"/>
            <a:ext cx="235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7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417638"/>
            <a:ext cx="6350000" cy="3594100"/>
          </a:xfrm>
          <a:prstGeom prst="rect">
            <a:avLst/>
          </a:prstGeom>
        </p:spPr>
      </p:pic>
      <p:sp>
        <p:nvSpPr>
          <p:cNvPr id="2" name="&quot;No&quot; Symbol 1"/>
          <p:cNvSpPr/>
          <p:nvPr/>
        </p:nvSpPr>
        <p:spPr>
          <a:xfrm>
            <a:off x="1789185" y="991505"/>
            <a:ext cx="5512941" cy="4683217"/>
          </a:xfrm>
          <a:prstGeom prst="noSmoking">
            <a:avLst>
              <a:gd name="adj" fmla="val 8571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Metadata III: </a:t>
            </a:r>
            <a:r>
              <a:rPr lang="en-US" b="1" dirty="0" err="1" smtClean="0"/>
              <a:t>Crosswalking</a:t>
            </a:r>
            <a:r>
              <a:rPr lang="en-US" b="1" dirty="0" smtClean="0"/>
              <a:t>, reconciliation and propagation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would we aggregate these records?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4597" cy="1398797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100	a	Shakespeare, William   d   1564-</a:t>
            </a:r>
            <a:r>
              <a:rPr lang="en-US" sz="2400" dirty="0" smtClean="0"/>
              <a:t>1616</a:t>
            </a:r>
          </a:p>
          <a:p>
            <a:pPr marL="0" indent="0">
              <a:buNone/>
            </a:pPr>
            <a:r>
              <a:rPr lang="en-US" sz="2400" dirty="0" smtClean="0"/>
              <a:t>245</a:t>
            </a:r>
            <a:r>
              <a:rPr lang="en-US" sz="2400" dirty="0"/>
              <a:t>	</a:t>
            </a:r>
            <a:r>
              <a:rPr lang="en-US" sz="2400" dirty="0" smtClean="0"/>
              <a:t>a</a:t>
            </a:r>
            <a:r>
              <a:rPr lang="en-US" sz="2400" dirty="0"/>
              <a:t>	</a:t>
            </a:r>
            <a:r>
              <a:rPr lang="en-US" sz="2400" dirty="0" smtClean="0"/>
              <a:t>The Tempest</a:t>
            </a:r>
            <a:r>
              <a:rPr lang="en-US" sz="2400" dirty="0"/>
              <a:t>	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260</a:t>
            </a:r>
            <a:r>
              <a:rPr lang="en-US" sz="2400" dirty="0"/>
              <a:t>	a	</a:t>
            </a:r>
            <a:r>
              <a:rPr lang="en-US" sz="2400" dirty="0" smtClean="0"/>
              <a:t>London: </a:t>
            </a:r>
            <a:r>
              <a:rPr lang="en-US" sz="2400" dirty="0"/>
              <a:t>b  </a:t>
            </a:r>
            <a:r>
              <a:rPr lang="en-US" sz="2400" dirty="0" smtClean="0"/>
              <a:t>Arden Shakespeare,   </a:t>
            </a:r>
            <a:r>
              <a:rPr lang="en-US" sz="2400" dirty="0"/>
              <a:t>c </a:t>
            </a:r>
            <a:r>
              <a:rPr lang="en-US" sz="2400" dirty="0" smtClean="0"/>
              <a:t>1999</a:t>
            </a:r>
            <a:r>
              <a:rPr lang="en-US" sz="2400" dirty="0"/>
              <a:t>	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199" y="3752166"/>
            <a:ext cx="8229601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dc:creator</a:t>
            </a:r>
            <a:r>
              <a:rPr lang="en-US" sz="2400" dirty="0"/>
              <a:t>&gt;Shakespeare, William, 1564-1616&lt;/&gt;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dc:title</a:t>
            </a:r>
            <a:r>
              <a:rPr lang="en-US" sz="2400" dirty="0"/>
              <a:t>&gt;Hamlet&lt;/&gt;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dc:publisher</a:t>
            </a:r>
            <a:r>
              <a:rPr lang="en-US" sz="2400" dirty="0"/>
              <a:t>&gt;Penguin Books&lt;/&gt;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dc:date</a:t>
            </a:r>
            <a:r>
              <a:rPr lang="en-US" sz="2400" dirty="0"/>
              <a:t>&gt;2003&lt;/&gt;</a:t>
            </a:r>
          </a:p>
        </p:txBody>
      </p:sp>
    </p:spTree>
    <p:extLst>
      <p:ext uri="{BB962C8B-B14F-4D97-AF65-F5344CB8AC3E}">
        <p14:creationId xmlns:p14="http://schemas.microsoft.com/office/powerpoint/2010/main" val="34902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eingstandar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271"/>
            <a:ext cx="9144000" cy="304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“The great thing about standards is that there’s so many of them”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852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Or move this one into a more general repository?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8" name="Picture 7" descr="ICOADS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2" y="1383272"/>
            <a:ext cx="6450545" cy="3202718"/>
          </a:xfrm>
          <a:prstGeom prst="rect">
            <a:avLst/>
          </a:prstGeom>
        </p:spPr>
      </p:pic>
      <p:pic>
        <p:nvPicPr>
          <p:cNvPr id="5" name="Picture 4" descr="GCMD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28" y="4984959"/>
            <a:ext cx="3393161" cy="596679"/>
          </a:xfrm>
          <a:prstGeom prst="rect">
            <a:avLst/>
          </a:prstGeom>
        </p:spPr>
      </p:pic>
      <p:sp>
        <p:nvSpPr>
          <p:cNvPr id="4" name="Bent-Up Arrow 3"/>
          <p:cNvSpPr/>
          <p:nvPr/>
        </p:nvSpPr>
        <p:spPr>
          <a:xfrm rot="5400000">
            <a:off x="4428254" y="4594497"/>
            <a:ext cx="1012662" cy="99564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4" name="Picture 3" descr="ICOADS-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93"/>
            <a:ext cx="9144000" cy="5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6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5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GCMD Result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4" name="Picture 3" descr="ICOAD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06" y="792383"/>
            <a:ext cx="6804851" cy="489806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0526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GCMD Result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3" name="Picture 2" descr="GCMD ICOADS2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r="2169"/>
          <a:stretch/>
        </p:blipFill>
        <p:spPr>
          <a:xfrm>
            <a:off x="1167137" y="0"/>
            <a:ext cx="658368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91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570" y="1600201"/>
            <a:ext cx="3590064" cy="40626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Brings overlapping standards together</a:t>
            </a:r>
          </a:p>
          <a:p>
            <a:r>
              <a:rPr lang="en-US" dirty="0" smtClean="0"/>
              <a:t>Necessary for aggregation and integration</a:t>
            </a:r>
          </a:p>
          <a:p>
            <a:r>
              <a:rPr lang="en-US" dirty="0" smtClean="0"/>
              <a:t>Important but tricky</a:t>
            </a:r>
            <a:endParaRPr lang="en-US" dirty="0"/>
          </a:p>
        </p:txBody>
      </p:sp>
      <p:pic>
        <p:nvPicPr>
          <p:cNvPr id="8" name="Picture 7" descr="4704689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5" y="1789779"/>
            <a:ext cx="4561644" cy="34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familiar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381854"/>
              </p:ext>
            </p:extLst>
          </p:nvPr>
        </p:nvGraphicFramePr>
        <p:xfrm>
          <a:off x="457200" y="1600200"/>
          <a:ext cx="8229600" cy="375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CDWA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MARC/AACR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MODS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Dublin Core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Catalog Level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655 Genre/Form 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300a Physical Description - Extent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&lt;genre&gt;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&lt;extent&gt;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Object/Work 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655 Genre - Form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&lt;genre&gt;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Components/Parts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300a Physical Description - Extent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&lt;extent&gt;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Format.Extent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 Term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050 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084 "Other classification number"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&lt;classification&gt;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Subject (classification schema)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Title Text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24Xa Title and Title - Related Information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&lt;classification&gt;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Subject (classification schema)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47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Crosswalking</a:t>
            </a:r>
            <a:r>
              <a:rPr lang="en-US" dirty="0" smtClean="0"/>
              <a:t> research </a:t>
            </a: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053" y="1600201"/>
            <a:ext cx="3986581" cy="4062612"/>
          </a:xfrm>
        </p:spPr>
        <p:txBody>
          <a:bodyPr/>
          <a:lstStyle/>
          <a:p>
            <a:r>
              <a:rPr lang="en-US" dirty="0" smtClean="0"/>
              <a:t>Can be more complicated</a:t>
            </a:r>
          </a:p>
          <a:p>
            <a:pPr lvl="1"/>
            <a:r>
              <a:rPr lang="en-US" dirty="0" smtClean="0"/>
              <a:t>Unit conversion</a:t>
            </a:r>
          </a:p>
          <a:p>
            <a:pPr lvl="1"/>
            <a:r>
              <a:rPr lang="en-US" dirty="0" smtClean="0"/>
              <a:t>Idiosyncratic controlled vocabularies</a:t>
            </a:r>
          </a:p>
          <a:p>
            <a:r>
              <a:rPr lang="en-US" dirty="0" smtClean="0"/>
              <a:t>Can be “</a:t>
            </a:r>
            <a:r>
              <a:rPr lang="en-US" dirty="0" err="1" smtClean="0"/>
              <a:t>lossy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1" y="1842643"/>
            <a:ext cx="2959887" cy="35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4" name="Picture 3" descr="ICOADS-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902"/>
            <a:ext cx="9144000" cy="5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in the wild</a:t>
            </a:r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60" y="238453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ildetails_590_46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7493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843770"/>
            <a:ext cx="6350000" cy="3594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And yet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2891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berg200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386278"/>
            <a:ext cx="8499211" cy="478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0556" y="5194248"/>
            <a:ext cx="3499555" cy="37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Greenberg,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berg200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386278"/>
            <a:ext cx="8499211" cy="478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0556" y="5194248"/>
            <a:ext cx="3499555" cy="37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Greenberg, 2005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4028" y="2116356"/>
            <a:ext cx="5886025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Just as there are many metadata schemas there are many ways to categorize metadata schemas…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942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Jane Greenberg (Drexel)</a:t>
            </a:r>
          </a:p>
          <a:p>
            <a:r>
              <a:rPr lang="en-US" dirty="0"/>
              <a:t>Conceptual framework for </a:t>
            </a:r>
            <a:r>
              <a:rPr lang="en-US" dirty="0" smtClean="0"/>
              <a:t>analyzing </a:t>
            </a:r>
            <a:r>
              <a:rPr lang="en-US" b="1" u="sng" dirty="0" smtClean="0"/>
              <a:t>M</a:t>
            </a:r>
            <a:r>
              <a:rPr lang="en-US" dirty="0" smtClean="0"/>
              <a:t>etadata </a:t>
            </a:r>
            <a:r>
              <a:rPr lang="en-US" b="1" u="sng" dirty="0" smtClean="0"/>
              <a:t>O</a:t>
            </a:r>
            <a:r>
              <a:rPr lang="en-US" dirty="0" smtClean="0"/>
              <a:t>bjectives and principles, </a:t>
            </a:r>
            <a:r>
              <a:rPr lang="en-US" b="1" u="sng" dirty="0" smtClean="0"/>
              <a:t>D</a:t>
            </a:r>
            <a:r>
              <a:rPr lang="en-US" dirty="0" smtClean="0"/>
              <a:t>omain, and </a:t>
            </a:r>
            <a:r>
              <a:rPr lang="en-US" b="1" u="sng" dirty="0" smtClean="0"/>
              <a:t>A</a:t>
            </a:r>
            <a:r>
              <a:rPr lang="en-US" dirty="0" smtClean="0"/>
              <a:t>rchitectural </a:t>
            </a:r>
            <a:r>
              <a:rPr lang="en-US" b="1" u="sng" dirty="0" smtClean="0"/>
              <a:t>L</a:t>
            </a:r>
            <a:r>
              <a:rPr lang="en-US" dirty="0" smtClean="0"/>
              <a:t>ayout</a:t>
            </a:r>
          </a:p>
          <a:p>
            <a:r>
              <a:rPr lang="en-US" dirty="0" smtClean="0"/>
              <a:t>2005 paper establishes framework, Willis, Greenberg &amp; White apply it to scientific data schemas in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50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Research questions: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scope of scientific metadata schemes?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similarities and differences between </a:t>
            </a:r>
            <a:r>
              <a:rPr lang="en-US" dirty="0" smtClean="0"/>
              <a:t>scientific </a:t>
            </a:r>
            <a:r>
              <a:rPr lang="en-US" dirty="0"/>
              <a:t>metadata schemes</a:t>
            </a:r>
            <a:r>
              <a:rPr lang="en-US" dirty="0" smtClean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may be the fundamental requirements of metadata schemes for scientific data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8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for research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data has particular needs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44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 vs. Manager vs. Consumer needs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702" r="702"/>
          <a:stretch>
            <a:fillRect/>
          </a:stretch>
        </p:blipFill>
        <p:spPr>
          <a:xfrm>
            <a:off x="1144494" y="1600201"/>
            <a:ext cx="7103035" cy="3906396"/>
          </a:xfrm>
        </p:spPr>
      </p:pic>
      <p:sp>
        <p:nvSpPr>
          <p:cNvPr id="3" name="Donut 2"/>
          <p:cNvSpPr/>
          <p:nvPr/>
        </p:nvSpPr>
        <p:spPr>
          <a:xfrm>
            <a:off x="3415591" y="4805103"/>
            <a:ext cx="1853688" cy="978183"/>
          </a:xfrm>
          <a:prstGeom prst="donut">
            <a:avLst>
              <a:gd name="adj" fmla="val 86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 rot="5400000">
            <a:off x="7270864" y="2812368"/>
            <a:ext cx="1853688" cy="978183"/>
          </a:xfrm>
          <a:prstGeom prst="donut">
            <a:avLst>
              <a:gd name="adj" fmla="val 86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Manager (e.g. your)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looking at schemas, </a:t>
            </a:r>
            <a:r>
              <a:rPr lang="en-US" dirty="0" smtClean="0"/>
              <a:t>articulate the “specificities” </a:t>
            </a:r>
            <a:r>
              <a:rPr lang="en-US" dirty="0"/>
              <a:t>of your </a:t>
            </a:r>
            <a:r>
              <a:rPr lang="en-US" dirty="0" smtClean="0"/>
              <a:t>repository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are </a:t>
            </a:r>
            <a:r>
              <a:rPr lang="en-US" i="1" dirty="0" smtClean="0"/>
              <a:t>your institution’s</a:t>
            </a:r>
            <a:r>
              <a:rPr lang="en-US" dirty="0" smtClean="0"/>
              <a:t> needs?  What are the practical constraints of your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“Nine questions” for needs assessment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Kennedy, 2008: </a:t>
            </a:r>
          </a:p>
          <a:p>
            <a:endParaRPr lang="en-US" dirty="0"/>
          </a:p>
          <a:p>
            <a:pPr lvl="1"/>
            <a:r>
              <a:rPr lang="en-US" dirty="0" smtClean="0"/>
              <a:t>Who will be using the collection?</a:t>
            </a:r>
          </a:p>
          <a:p>
            <a:pPr lvl="1"/>
            <a:r>
              <a:rPr lang="en-US" dirty="0" smtClean="0"/>
              <a:t>Who is the collection cataloguer?</a:t>
            </a:r>
          </a:p>
          <a:p>
            <a:pPr lvl="1"/>
            <a:r>
              <a:rPr lang="en-US" dirty="0" smtClean="0"/>
              <a:t>How much time/money do you have?</a:t>
            </a:r>
          </a:p>
          <a:p>
            <a:pPr lvl="1"/>
            <a:r>
              <a:rPr lang="en-US" dirty="0"/>
              <a:t>How will your collection be accessed?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5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Kennedy 2008 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How </a:t>
            </a:r>
            <a:r>
              <a:rPr lang="en-US" dirty="0"/>
              <a:t>is your collection related to other collections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scope of your collection?</a:t>
            </a:r>
          </a:p>
          <a:p>
            <a:pPr lvl="1"/>
            <a:r>
              <a:rPr lang="en-US" dirty="0" smtClean="0"/>
              <a:t>Will your metadata be harvested?</a:t>
            </a:r>
          </a:p>
          <a:p>
            <a:pPr lvl="1"/>
            <a:r>
              <a:rPr lang="en-US" dirty="0" smtClean="0"/>
              <a:t>Do you want your collection to work with other collections?</a:t>
            </a:r>
          </a:p>
          <a:p>
            <a:pPr lvl="1"/>
            <a:r>
              <a:rPr lang="en-US" dirty="0" smtClean="0"/>
              <a:t>How much maintenance or quality control do you wish?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Kennedy 2008 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u="sng" dirty="0" smtClean="0"/>
              <a:t>How </a:t>
            </a:r>
            <a:r>
              <a:rPr lang="en-US" u="sng" dirty="0"/>
              <a:t>is your collection related to other collections</a:t>
            </a:r>
            <a:r>
              <a:rPr lang="en-US" u="sng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scope of your collection?</a:t>
            </a:r>
          </a:p>
          <a:p>
            <a:pPr lvl="1"/>
            <a:r>
              <a:rPr lang="en-US" u="sng" dirty="0" smtClean="0"/>
              <a:t>Will your metadata be harvested?</a:t>
            </a:r>
          </a:p>
          <a:p>
            <a:pPr lvl="1"/>
            <a:r>
              <a:rPr lang="en-US" u="sng" dirty="0" smtClean="0"/>
              <a:t>Do you want your collection to work with other collections?</a:t>
            </a:r>
          </a:p>
          <a:p>
            <a:pPr lvl="1"/>
            <a:r>
              <a:rPr lang="en-US" dirty="0" smtClean="0"/>
              <a:t>How much maintenance or quality control do you wish?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6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984</Words>
  <Application>Microsoft Macintosh PowerPoint</Application>
  <PresentationFormat>On-screen Show (4:3)</PresentationFormat>
  <Paragraphs>185</Paragraphs>
  <Slides>33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Metadata II: Evaluating and Selecting Metadata Schemas</vt:lpstr>
      <vt:lpstr>PowerPoint Presentation</vt:lpstr>
      <vt:lpstr>PowerPoint Presentation</vt:lpstr>
      <vt:lpstr>Metadata for research data</vt:lpstr>
      <vt:lpstr>Producer vs. Manager vs. Consumer needs</vt:lpstr>
      <vt:lpstr>Manager (e.g. your) Needs</vt:lpstr>
      <vt:lpstr>“Nine questions” for needs assessment</vt:lpstr>
      <vt:lpstr>Kennedy 2008 continued</vt:lpstr>
      <vt:lpstr>Kennedy 2008 continued</vt:lpstr>
      <vt:lpstr>Consumer needs</vt:lpstr>
      <vt:lpstr>Domain Specific Standards</vt:lpstr>
      <vt:lpstr>PowerPoint Presentation</vt:lpstr>
      <vt:lpstr>Different goals of scientific metadata</vt:lpstr>
      <vt:lpstr>There will always be many possible ways to do the same thing</vt:lpstr>
      <vt:lpstr>ICOADS dataset in 2 repositories</vt:lpstr>
      <vt:lpstr>Standards (and your ability to implement them) will always have limitations</vt:lpstr>
      <vt:lpstr>PowerPoint Presentation</vt:lpstr>
      <vt:lpstr>Metadata III: Crosswalking, reconciliation and propagation</vt:lpstr>
      <vt:lpstr>How would we aggregate these records?</vt:lpstr>
      <vt:lpstr>Or move this one into a more general repository?</vt:lpstr>
      <vt:lpstr>PowerPoint Presentation</vt:lpstr>
      <vt:lpstr>GCMD Result</vt:lpstr>
      <vt:lpstr>GCMD Result</vt:lpstr>
      <vt:lpstr>Crosswalking</vt:lpstr>
      <vt:lpstr>A more familiar example</vt:lpstr>
      <vt:lpstr>Crosswalking research data</vt:lpstr>
      <vt:lpstr>PowerPoint Presentation</vt:lpstr>
      <vt:lpstr>Metadata in the wild</vt:lpstr>
      <vt:lpstr>PowerPoint Presentation</vt:lpstr>
      <vt:lpstr>PowerPoint Presentation</vt:lpstr>
      <vt:lpstr>PowerPoint Presentation</vt:lpstr>
      <vt:lpstr>The MODAL framework</vt:lpstr>
      <vt:lpstr>MODAL applied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Workflows</dc:title>
  <dc:creator>Nic Weber</dc:creator>
  <cp:lastModifiedBy>andrea thomer</cp:lastModifiedBy>
  <cp:revision>77</cp:revision>
  <cp:lastPrinted>2014-12-29T20:59:13Z</cp:lastPrinted>
  <dcterms:created xsi:type="dcterms:W3CDTF">2014-12-23T22:24:41Z</dcterms:created>
  <dcterms:modified xsi:type="dcterms:W3CDTF">2015-02-02T02:21:56Z</dcterms:modified>
</cp:coreProperties>
</file>