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57" r:id="rId12"/>
    <p:sldId id="258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630DF-B6D4-9946-8058-C28FEFA82E3B}" type="datetimeFigureOut">
              <a:rPr lang="en-US" smtClean="0"/>
              <a:t>1/25/15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C3976-A15B-0A43-971F-C1ADE5221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2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IR – ARE RELATIVELY NEW</a:t>
            </a:r>
            <a:r>
              <a:rPr lang="en-US" baseline="0" dirty="0" smtClean="0"/>
              <a:t> ....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C3976-A15B-0A43-971F-C1ADE5221A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46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28D5-5F93-BB4A-964B-203967C46295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CWS_Bann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705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Studies of</a:t>
            </a:r>
            <a:br>
              <a:rPr lang="en-US" dirty="0" smtClean="0"/>
            </a:br>
            <a:r>
              <a:rPr lang="en-US" dirty="0" smtClean="0"/>
              <a:t>Data Curation in Academic Libraries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Day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11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1-25 at 1.48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76" y="459154"/>
            <a:ext cx="6418385" cy="49342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4015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1-25 at 12.41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36" y="0"/>
            <a:ext cx="8424333" cy="55094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10306" y="5500033"/>
            <a:ext cx="47322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From Akers et al 2014 : http</a:t>
            </a:r>
            <a:r>
              <a:rPr lang="en-US" sz="1000" dirty="0"/>
              <a:t>://</a:t>
            </a:r>
            <a:r>
              <a:rPr lang="en-US" sz="1000" dirty="0" err="1"/>
              <a:t>www.ijdc.net</a:t>
            </a:r>
            <a:r>
              <a:rPr lang="en-US" sz="1000" dirty="0"/>
              <a:t>/</a:t>
            </a:r>
            <a:r>
              <a:rPr lang="en-US" sz="1000" dirty="0" err="1"/>
              <a:t>index.php</a:t>
            </a:r>
            <a:r>
              <a:rPr lang="en-US" sz="1000" dirty="0"/>
              <a:t>/</a:t>
            </a:r>
            <a:r>
              <a:rPr lang="en-US" sz="1000" dirty="0" err="1"/>
              <a:t>ijdc</a:t>
            </a:r>
            <a:r>
              <a:rPr lang="en-US" sz="1000" dirty="0"/>
              <a:t>/article/</a:t>
            </a:r>
            <a:r>
              <a:rPr lang="en-US" sz="1000" dirty="0" err="1"/>
              <a:t>viewFile</a:t>
            </a:r>
            <a:r>
              <a:rPr lang="en-US" sz="1000" dirty="0"/>
              <a:t>/9.2.171/376</a:t>
            </a:r>
          </a:p>
        </p:txBody>
      </p:sp>
    </p:spTree>
    <p:extLst>
      <p:ext uri="{BB962C8B-B14F-4D97-AF65-F5344CB8AC3E}">
        <p14:creationId xmlns:p14="http://schemas.microsoft.com/office/powerpoint/2010/main" val="2043438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five small groups: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Look at one of the academic libraries in Akers et al 2014 (links are in books, page X)</a:t>
            </a:r>
          </a:p>
          <a:p>
            <a:pPr>
              <a:buFontTx/>
              <a:buChar char="-"/>
            </a:pPr>
            <a:r>
              <a:rPr lang="en-US" dirty="0" smtClean="0"/>
              <a:t>Use links / web to answer questions listed in book…</a:t>
            </a:r>
          </a:p>
          <a:p>
            <a:pPr>
              <a:buFontTx/>
              <a:buChar char="-"/>
            </a:pPr>
            <a:r>
              <a:rPr lang="en-US" dirty="0" smtClean="0"/>
              <a:t>In 20 minutes we will report back  </a:t>
            </a:r>
          </a:p>
          <a:p>
            <a:pPr lvl="1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6612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one person to record notes</a:t>
            </a:r>
          </a:p>
          <a:p>
            <a:r>
              <a:rPr lang="en-US" dirty="0" smtClean="0"/>
              <a:t>Chose </a:t>
            </a:r>
            <a:r>
              <a:rPr lang="en-US" b="1" dirty="0" smtClean="0"/>
              <a:t>two </a:t>
            </a:r>
            <a:r>
              <a:rPr lang="en-US" dirty="0" smtClean="0"/>
              <a:t>people to report back to larger group</a:t>
            </a:r>
          </a:p>
          <a:p>
            <a:pPr lvl="1"/>
            <a:r>
              <a:rPr lang="en-US" dirty="0"/>
              <a:t>Answer </a:t>
            </a:r>
            <a:r>
              <a:rPr lang="en-US" dirty="0" smtClean="0"/>
              <a:t>questions</a:t>
            </a:r>
            <a:r>
              <a:rPr lang="en-US" dirty="0"/>
              <a:t> </a:t>
            </a:r>
            <a:r>
              <a:rPr lang="en-US" dirty="0" smtClean="0"/>
              <a:t>from book</a:t>
            </a:r>
          </a:p>
          <a:p>
            <a:pPr lvl="1"/>
            <a:r>
              <a:rPr lang="en-US" dirty="0" smtClean="0"/>
              <a:t>Tell </a:t>
            </a:r>
            <a:r>
              <a:rPr lang="en-US" dirty="0"/>
              <a:t>us what is helpful, and what more would you like to know...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3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8"/>
            <a:ext cx="8229600" cy="1143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308"/>
            <a:ext cx="8229600" cy="4525963"/>
          </a:xfrm>
        </p:spPr>
        <p:txBody>
          <a:bodyPr/>
          <a:lstStyle/>
          <a:p>
            <a:r>
              <a:rPr lang="en-US" dirty="0" smtClean="0"/>
              <a:t>What is case study research in data curation?</a:t>
            </a:r>
          </a:p>
          <a:p>
            <a:pPr lvl="1"/>
            <a:r>
              <a:rPr lang="en-US" dirty="0" smtClean="0"/>
              <a:t>Tools and frameworks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Johns Hopkins University</a:t>
            </a:r>
          </a:p>
          <a:p>
            <a:pPr lvl="2"/>
            <a:r>
              <a:rPr lang="en-US" dirty="0" smtClean="0"/>
              <a:t>Data Conservancy</a:t>
            </a:r>
          </a:p>
          <a:p>
            <a:pPr lvl="1"/>
            <a:r>
              <a:rPr lang="en-US" dirty="0" smtClean="0"/>
              <a:t> Penn State University</a:t>
            </a:r>
          </a:p>
          <a:p>
            <a:pPr lvl="2"/>
            <a:r>
              <a:rPr lang="en-US" dirty="0" smtClean="0"/>
              <a:t>Scholar Sphere</a:t>
            </a:r>
          </a:p>
          <a:p>
            <a:r>
              <a:rPr lang="en-US" dirty="0" smtClean="0"/>
              <a:t>Discussion sections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0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192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Case studies for </a:t>
            </a:r>
            <a:r>
              <a:rPr lang="en-US" dirty="0"/>
              <a:t>data </a:t>
            </a:r>
            <a:r>
              <a:rPr lang="en-US" dirty="0" smtClean="0"/>
              <a:t>curation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b="1" dirty="0" smtClean="0"/>
              <a:t>Pros</a:t>
            </a:r>
          </a:p>
          <a:p>
            <a:pPr>
              <a:buFontTx/>
              <a:buChar char="-"/>
            </a:pPr>
            <a:r>
              <a:rPr lang="en-US" dirty="0" smtClean="0"/>
              <a:t>Quick overview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4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 for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Institution and Organizational level</a:t>
            </a:r>
          </a:p>
          <a:p>
            <a:pPr lvl="1"/>
            <a:r>
              <a:rPr lang="en-US" dirty="0" smtClean="0"/>
              <a:t>Formal </a:t>
            </a:r>
          </a:p>
          <a:p>
            <a:pPr lvl="2"/>
            <a:r>
              <a:rPr lang="en-US" dirty="0" smtClean="0"/>
              <a:t>Social Science Case studies (Yin, 2014</a:t>
            </a:r>
          </a:p>
          <a:p>
            <a:pPr lvl="1"/>
            <a:r>
              <a:rPr lang="en-US" dirty="0" smtClean="0"/>
              <a:t>Informal</a:t>
            </a:r>
          </a:p>
          <a:p>
            <a:pPr lvl="2"/>
            <a:r>
              <a:rPr lang="en-US" dirty="0" smtClean="0"/>
              <a:t>‘Landscape studies’ (Akers et al, 2014)</a:t>
            </a:r>
            <a:endParaRPr lang="en-US" dirty="0"/>
          </a:p>
          <a:p>
            <a:r>
              <a:rPr lang="en-US" dirty="0" smtClean="0"/>
              <a:t>Unit / department / individual level:</a:t>
            </a:r>
          </a:p>
          <a:p>
            <a:pPr lvl="1"/>
            <a:r>
              <a:rPr lang="en-US" dirty="0" smtClean="0"/>
              <a:t>Data Curation profiles (in laboratory)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5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Following elements: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1</a:t>
            </a:r>
            <a:r>
              <a:rPr lang="en-US" dirty="0"/>
              <a:t>. A study's questions</a:t>
            </a:r>
          </a:p>
          <a:p>
            <a:pPr marL="0" indent="0">
              <a:buNone/>
            </a:pPr>
            <a:r>
              <a:rPr lang="en-US" dirty="0" smtClean="0"/>
              <a:t>	2</a:t>
            </a:r>
            <a:r>
              <a:rPr lang="en-US" dirty="0"/>
              <a:t>. Propositions</a:t>
            </a:r>
          </a:p>
          <a:p>
            <a:pPr marL="0" indent="0">
              <a:buNone/>
            </a:pPr>
            <a:r>
              <a:rPr lang="en-US" dirty="0" smtClean="0"/>
              <a:t>	3</a:t>
            </a:r>
            <a:r>
              <a:rPr lang="en-US" dirty="0"/>
              <a:t>. Unit(s) of analysis</a:t>
            </a:r>
          </a:p>
          <a:p>
            <a:pPr marL="0" indent="0">
              <a:buNone/>
            </a:pPr>
            <a:r>
              <a:rPr lang="en-US" dirty="0" smtClean="0"/>
              <a:t>	4</a:t>
            </a:r>
            <a:r>
              <a:rPr lang="en-US" dirty="0"/>
              <a:t>. Logic linking the data to the propositions</a:t>
            </a:r>
          </a:p>
          <a:p>
            <a:pPr marL="0" indent="0">
              <a:buNone/>
            </a:pPr>
            <a:r>
              <a:rPr lang="en-US" dirty="0" smtClean="0"/>
              <a:t>	5</a:t>
            </a:r>
            <a:r>
              <a:rPr lang="en-US" dirty="0"/>
              <a:t>. Criteria for interpreting the </a:t>
            </a:r>
            <a:r>
              <a:rPr lang="en-US" dirty="0" smtClean="0"/>
              <a:t>findings 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Yin, 2003).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3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754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Internal Validity</a:t>
            </a:r>
            <a:r>
              <a:rPr lang="en-US" dirty="0" smtClean="0"/>
              <a:t> Is </a:t>
            </a:r>
            <a:r>
              <a:rPr lang="en-US" dirty="0"/>
              <a:t>largely applicable to causal explanations, and </a:t>
            </a:r>
            <a:r>
              <a:rPr lang="en-US" dirty="0" smtClean="0"/>
              <a:t>requires </a:t>
            </a:r>
            <a:r>
              <a:rPr lang="en-US" dirty="0"/>
              <a:t>intensive pattern matching, repeated </a:t>
            </a:r>
            <a:r>
              <a:rPr lang="en-US" dirty="0" smtClean="0"/>
              <a:t>findings </a:t>
            </a:r>
            <a:r>
              <a:rPr lang="en-US" dirty="0"/>
              <a:t>across cases, </a:t>
            </a:r>
            <a:r>
              <a:rPr lang="en-US" dirty="0" smtClean="0"/>
              <a:t>building </a:t>
            </a:r>
            <a:r>
              <a:rPr lang="en-US" dirty="0"/>
              <a:t>a logic model, and addressing rival explanations in answering a </a:t>
            </a:r>
            <a:r>
              <a:rPr lang="en-US" dirty="0" smtClean="0"/>
              <a:t>set of </a:t>
            </a:r>
            <a:r>
              <a:rPr lang="en-US" dirty="0"/>
              <a:t>propositions.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External Validity </a:t>
            </a:r>
            <a:r>
              <a:rPr lang="en-US" dirty="0" smtClean="0"/>
              <a:t>Concerns </a:t>
            </a:r>
            <a:r>
              <a:rPr lang="en-US" dirty="0"/>
              <a:t>the generalizability of the findings, and the extent to which they are representative of a phenomenon in different contexts. In single cases, external validity is addressed through the use of theory, and comparing or contrasting the support of that theory with the explanations produced from a case study.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041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8892"/>
            <a:ext cx="8229600" cy="4525963"/>
          </a:xfrm>
        </p:spPr>
        <p:txBody>
          <a:bodyPr/>
          <a:lstStyle/>
          <a:p>
            <a:r>
              <a:rPr lang="en-US" dirty="0" smtClean="0"/>
              <a:t>Data Conservancy</a:t>
            </a:r>
          </a:p>
          <a:p>
            <a:r>
              <a:rPr lang="en-US" dirty="0" smtClean="0"/>
              <a:t>Cost Recovery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246" y="274638"/>
            <a:ext cx="3032369" cy="166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5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923" y="354529"/>
            <a:ext cx="381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45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Scholar Sphere : </a:t>
            </a:r>
          </a:p>
          <a:p>
            <a:r>
              <a:rPr lang="en-US" dirty="0" smtClean="0"/>
              <a:t>Hydra (</a:t>
            </a:r>
            <a:r>
              <a:rPr lang="en-US" dirty="0"/>
              <a:t>repository development) : http://</a:t>
            </a:r>
            <a:r>
              <a:rPr lang="en-US" dirty="0" err="1"/>
              <a:t>projecthydra.org</a:t>
            </a:r>
            <a:r>
              <a:rPr lang="en-US" dirty="0"/>
              <a:t>/</a:t>
            </a:r>
          </a:p>
        </p:txBody>
      </p:sp>
      <p:pic>
        <p:nvPicPr>
          <p:cNvPr id="5" name="Picture 4" descr="Screen Shot 2015-01-25 at 1.46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846" y="407011"/>
            <a:ext cx="44069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87229"/>
      </p:ext>
    </p:extLst>
  </p:cSld>
  <p:clrMapOvr>
    <a:masterClrMapping/>
  </p:clrMapOvr>
</p:sld>
</file>

<file path=ppt/theme/theme1.xml><?xml version="1.0" encoding="utf-8"?>
<a:theme xmlns:a="http://schemas.openxmlformats.org/drawingml/2006/main" name="DCWS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DCWS_PPT_Theme.thmx</Template>
  <TotalTime>226</TotalTime>
  <Words>321</Words>
  <Application>Microsoft Macintosh PowerPoint</Application>
  <PresentationFormat>On-screen Show (4:3)</PresentationFormat>
  <Paragraphs>59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DCWS_PPT_Theme</vt:lpstr>
      <vt:lpstr>Case Studies of Data Curation in Academic Libraries</vt:lpstr>
      <vt:lpstr>Agenda</vt:lpstr>
      <vt:lpstr>Case studies for data curation </vt:lpstr>
      <vt:lpstr>Frameworks for Case Study</vt:lpstr>
      <vt:lpstr>Case Study research</vt:lpstr>
      <vt:lpstr>Validity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</vt:lpstr>
      <vt:lpstr>Report back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Studies of Data Curation in Academic Libraries</dc:title>
  <dc:creator>Nic Weber</dc:creator>
  <cp:lastModifiedBy>Nic Weber</cp:lastModifiedBy>
  <cp:revision>8</cp:revision>
  <dcterms:created xsi:type="dcterms:W3CDTF">2015-01-25T18:46:42Z</dcterms:created>
  <dcterms:modified xsi:type="dcterms:W3CDTF">2015-01-25T22:33:01Z</dcterms:modified>
</cp:coreProperties>
</file>