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8" r:id="rId2"/>
    <p:sldId id="275" r:id="rId3"/>
    <p:sldId id="273" r:id="rId4"/>
    <p:sldId id="268" r:id="rId5"/>
    <p:sldId id="269" r:id="rId6"/>
    <p:sldId id="270" r:id="rId7"/>
    <p:sldId id="271" r:id="rId8"/>
    <p:sldId id="272" r:id="rId9"/>
    <p:sldId id="257" r:id="rId10"/>
    <p:sldId id="259" r:id="rId11"/>
    <p:sldId id="260" r:id="rId12"/>
    <p:sldId id="262" r:id="rId13"/>
    <p:sldId id="261" r:id="rId14"/>
    <p:sldId id="267" r:id="rId15"/>
    <p:sldId id="263" r:id="rId16"/>
    <p:sldId id="256" r:id="rId17"/>
    <p:sldId id="264" r:id="rId18"/>
    <p:sldId id="266"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3" d="100"/>
          <a:sy n="133" d="100"/>
        </p:scale>
        <p:origin x="-63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377218-730A-A747-A2EA-360839892EA2}" type="datetimeFigureOut">
              <a:rPr lang="en-US" smtClean="0"/>
              <a:t>1/25/15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BCF3C9-BCDD-8D45-9AD8-23E648023F32}" type="slidenum">
              <a:rPr lang="en-US" smtClean="0"/>
              <a:t>‹#›</a:t>
            </a:fld>
            <a:endParaRPr lang="en-US"/>
          </a:p>
        </p:txBody>
      </p:sp>
    </p:spTree>
    <p:extLst>
      <p:ext uri="{BB962C8B-B14F-4D97-AF65-F5344CB8AC3E}">
        <p14:creationId xmlns:p14="http://schemas.microsoft.com/office/powerpoint/2010/main" val="9220392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should want to improve this process,</a:t>
            </a:r>
            <a:r>
              <a:rPr lang="en-US" baseline="0" dirty="0" smtClean="0"/>
              <a:t> not only because it saves money ,,, but because it is the only tenable way to move research forward… think about how much time our students will spend doing these activities as the result of federal </a:t>
            </a:r>
            <a:r>
              <a:rPr lang="en-US" baseline="0" dirty="0" err="1" smtClean="0"/>
              <a:t>initatives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13</a:t>
            </a:fld>
            <a:endParaRPr lang="en-US"/>
          </a:p>
        </p:txBody>
      </p:sp>
    </p:spTree>
    <p:extLst>
      <p:ext uri="{BB962C8B-B14F-4D97-AF65-F5344CB8AC3E}">
        <p14:creationId xmlns:p14="http://schemas.microsoft.com/office/powerpoint/2010/main" val="1375266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www.ir.ufl.edu</a:t>
            </a:r>
            <a:r>
              <a:rPr lang="en-US" dirty="0" smtClean="0"/>
              <a:t>/</a:t>
            </a:r>
            <a:r>
              <a:rPr lang="en-US" dirty="0" err="1" smtClean="0"/>
              <a:t>factbook</a:t>
            </a:r>
            <a:r>
              <a:rPr lang="en-US" dirty="0" smtClean="0"/>
              <a:t>/v-14_salaries.pdf</a:t>
            </a:r>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14</a:t>
            </a:fld>
            <a:endParaRPr lang="en-US"/>
          </a:p>
        </p:txBody>
      </p:sp>
    </p:spTree>
    <p:extLst>
      <p:ext uri="{BB962C8B-B14F-4D97-AF65-F5344CB8AC3E}">
        <p14:creationId xmlns:p14="http://schemas.microsoft.com/office/powerpoint/2010/main" val="231011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3048338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4281192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294572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59294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ACF3DB-EC51-3840-900F-470751CD5404}"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246802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ACF3DB-EC51-3840-900F-470751CD5404}" type="datetimeFigureOut">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421286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ACF3DB-EC51-3840-900F-470751CD5404}" type="datetimeFigureOut">
              <a:rPr lang="en-US" smtClean="0"/>
              <a:t>1/25/15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1588587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ACF3DB-EC51-3840-900F-470751CD5404}" type="datetimeFigureOut">
              <a:rPr lang="en-US" smtClean="0"/>
              <a:t>1/25/15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747179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CF3DB-EC51-3840-900F-470751CD5404}" type="datetimeFigureOut">
              <a:rPr lang="en-US" smtClean="0"/>
              <a:t>1/25/15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328681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CF3DB-EC51-3840-900F-470751CD5404}" type="datetimeFigureOut">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294394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CF3DB-EC51-3840-900F-470751CD5404}" type="datetimeFigureOut">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11726235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CF3DB-EC51-3840-900F-470751CD5404}" type="datetimeFigureOut">
              <a:rPr lang="en-US" smtClean="0"/>
              <a:t>1/25/15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589D4-EB5C-3D49-9EE9-62E977A89122}" type="slidenum">
              <a:rPr lang="en-US" smtClean="0"/>
              <a:t>‹#›</a:t>
            </a:fld>
            <a:endParaRPr lang="en-US"/>
          </a:p>
        </p:txBody>
      </p:sp>
    </p:spTree>
    <p:extLst>
      <p:ext uri="{BB962C8B-B14F-4D97-AF65-F5344CB8AC3E}">
        <p14:creationId xmlns:p14="http://schemas.microsoft.com/office/powerpoint/2010/main" val="399145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horusaccess.org/" TargetMode="External"/><Relationship Id="rId3" Type="http://schemas.openxmlformats.org/officeDocument/2006/relationships/hyperlink" Target="http://www.arl.org/focus-areas/shared-access-research-ecosystem-share%23.VMUyv8ayX_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976" y="660400"/>
            <a:ext cx="7772400" cy="1470025"/>
          </a:xfrm>
        </p:spPr>
        <p:txBody>
          <a:bodyPr>
            <a:normAutofit/>
          </a:bodyPr>
          <a:lstStyle/>
          <a:p>
            <a:r>
              <a:rPr lang="en-US" dirty="0" smtClean="0"/>
              <a:t>Open Data &amp; Scholarly Communications</a:t>
            </a:r>
            <a:endParaRPr lang="en-US" dirty="0"/>
          </a:p>
        </p:txBody>
      </p:sp>
      <p:sp>
        <p:nvSpPr>
          <p:cNvPr id="5" name="Subtitle 4"/>
          <p:cNvSpPr>
            <a:spLocks noGrp="1"/>
          </p:cNvSpPr>
          <p:nvPr>
            <p:ph type="subTitle" idx="1"/>
          </p:nvPr>
        </p:nvSpPr>
        <p:spPr/>
        <p:txBody>
          <a:bodyPr/>
          <a:lstStyle/>
          <a:p>
            <a:r>
              <a:rPr lang="en-US" dirty="0" smtClean="0"/>
              <a:t>Nic Weber</a:t>
            </a:r>
          </a:p>
          <a:p>
            <a:r>
              <a:rPr lang="en-US" dirty="0" smtClean="0"/>
              <a:t>University of Hong Kong	</a:t>
            </a:r>
          </a:p>
          <a:p>
            <a:r>
              <a:rPr lang="en-US" dirty="0" smtClean="0"/>
              <a:t>February 2015</a:t>
            </a:r>
            <a:endParaRPr lang="en-US" dirty="0"/>
          </a:p>
        </p:txBody>
      </p:sp>
      <p:sp>
        <p:nvSpPr>
          <p:cNvPr id="6" name="Rectangle 5"/>
          <p:cNvSpPr/>
          <p:nvPr/>
        </p:nvSpPr>
        <p:spPr>
          <a:xfrm>
            <a:off x="2434385" y="2144188"/>
            <a:ext cx="4135755" cy="369332"/>
          </a:xfrm>
          <a:prstGeom prst="rect">
            <a:avLst/>
          </a:prstGeom>
        </p:spPr>
        <p:txBody>
          <a:bodyPr wrap="none">
            <a:spAutoFit/>
          </a:bodyPr>
          <a:lstStyle/>
          <a:p>
            <a:r>
              <a:rPr lang="en-US" dirty="0" smtClean="0"/>
              <a:t>Some  Context for </a:t>
            </a:r>
            <a:r>
              <a:rPr lang="en-US" dirty="0"/>
              <a:t>Research Data Curation</a:t>
            </a:r>
          </a:p>
        </p:txBody>
      </p:sp>
    </p:spTree>
    <p:extLst>
      <p:ext uri="{BB962C8B-B14F-4D97-AF65-F5344CB8AC3E}">
        <p14:creationId xmlns:p14="http://schemas.microsoft.com/office/powerpoint/2010/main" val="891003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941" y="274638"/>
            <a:ext cx="8229600" cy="1143000"/>
          </a:xfrm>
        </p:spPr>
        <p:txBody>
          <a:bodyPr/>
          <a:lstStyle/>
          <a:p>
            <a:r>
              <a:rPr lang="en-US" dirty="0" smtClean="0">
                <a:solidFill>
                  <a:schemeClr val="bg1">
                    <a:lumMod val="65000"/>
                  </a:schemeClr>
                </a:solidFill>
              </a:rPr>
              <a:t>Agenda</a:t>
            </a:r>
            <a:endParaRPr lang="en-US" dirty="0">
              <a:solidFill>
                <a:schemeClr val="bg1">
                  <a:lumMod val="65000"/>
                </a:schemeClr>
              </a:solidFill>
            </a:endParaRPr>
          </a:p>
        </p:txBody>
      </p:sp>
      <p:sp>
        <p:nvSpPr>
          <p:cNvPr id="3" name="Content Placeholder 2"/>
          <p:cNvSpPr>
            <a:spLocks noGrp="1"/>
          </p:cNvSpPr>
          <p:nvPr>
            <p:ph idx="1"/>
          </p:nvPr>
        </p:nvSpPr>
        <p:spPr/>
        <p:txBody>
          <a:bodyPr>
            <a:normAutofit lnSpcReduction="10000"/>
          </a:bodyPr>
          <a:lstStyle/>
          <a:p>
            <a:pPr marL="0" indent="0">
              <a:buNone/>
            </a:pPr>
            <a:r>
              <a:rPr lang="en-US" b="1" dirty="0" smtClean="0"/>
              <a:t>The Context of Research Data Curation</a:t>
            </a:r>
          </a:p>
          <a:p>
            <a:pPr lvl="1">
              <a:buFontTx/>
              <a:buChar char="-"/>
            </a:pPr>
            <a:r>
              <a:rPr lang="en-US" dirty="0" smtClean="0"/>
              <a:t>Economic Investment in Public Goods</a:t>
            </a:r>
          </a:p>
          <a:p>
            <a:pPr lvl="1">
              <a:buFontTx/>
              <a:buChar char="-"/>
            </a:pPr>
            <a:r>
              <a:rPr lang="en-US" dirty="0" smtClean="0"/>
              <a:t>Reproducibility of New Knowledge</a:t>
            </a:r>
          </a:p>
          <a:p>
            <a:pPr marL="0" indent="0">
              <a:buNone/>
            </a:pPr>
            <a:r>
              <a:rPr lang="en-US" b="1" dirty="0" smtClean="0"/>
              <a:t>Open Data</a:t>
            </a:r>
          </a:p>
          <a:p>
            <a:pPr lvl="1">
              <a:buFontTx/>
              <a:buChar char="-"/>
            </a:pPr>
            <a:r>
              <a:rPr lang="en-US" dirty="0" smtClean="0"/>
              <a:t>Government + Commercial Sector</a:t>
            </a:r>
          </a:p>
          <a:p>
            <a:pPr lvl="1">
              <a:buFontTx/>
              <a:buChar char="-"/>
            </a:pPr>
            <a:r>
              <a:rPr lang="en-US" dirty="0" smtClean="0"/>
              <a:t>Research + Higher Education</a:t>
            </a:r>
          </a:p>
          <a:p>
            <a:pPr marL="0" indent="0">
              <a:buNone/>
            </a:pPr>
            <a:r>
              <a:rPr lang="en-US" b="1" dirty="0" smtClean="0"/>
              <a:t>Scholarly Communications</a:t>
            </a:r>
          </a:p>
          <a:p>
            <a:pPr lvl="1">
              <a:buFontTx/>
              <a:buChar char="-"/>
            </a:pPr>
            <a:r>
              <a:rPr lang="en-US" dirty="0" smtClean="0"/>
              <a:t>Decoupling the scholarly record</a:t>
            </a:r>
          </a:p>
          <a:p>
            <a:pPr lvl="1">
              <a:buFontTx/>
              <a:buChar char="-"/>
            </a:pPr>
            <a:r>
              <a:rPr lang="en-US" dirty="0" smtClean="0"/>
              <a:t>Research Objects as first-class scholarly products  </a:t>
            </a:r>
            <a:endParaRPr lang="en-US" dirty="0"/>
          </a:p>
        </p:txBody>
      </p:sp>
    </p:spTree>
    <p:extLst>
      <p:ext uri="{BB962C8B-B14F-4D97-AF65-F5344CB8AC3E}">
        <p14:creationId xmlns:p14="http://schemas.microsoft.com/office/powerpoint/2010/main" val="197015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7824"/>
            <a:ext cx="8229600" cy="1143000"/>
          </a:xfrm>
        </p:spPr>
        <p:txBody>
          <a:bodyPr/>
          <a:lstStyle/>
          <a:p>
            <a:r>
              <a:rPr lang="en-US" dirty="0" smtClean="0"/>
              <a:t>2 Quick Examples</a:t>
            </a:r>
            <a:endParaRPr lang="en-US" dirty="0"/>
          </a:p>
        </p:txBody>
      </p:sp>
    </p:spTree>
    <p:extLst>
      <p:ext uri="{BB962C8B-B14F-4D97-AF65-F5344CB8AC3E}">
        <p14:creationId xmlns:p14="http://schemas.microsoft.com/office/powerpoint/2010/main" val="2668410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7824"/>
            <a:ext cx="8229600" cy="1143000"/>
          </a:xfrm>
        </p:spPr>
        <p:txBody>
          <a:bodyPr>
            <a:normAutofit fontScale="90000"/>
          </a:bodyPr>
          <a:lstStyle/>
          <a:p>
            <a:r>
              <a:rPr lang="en-US" dirty="0" smtClean="0"/>
              <a:t>1</a:t>
            </a:r>
            <a:r>
              <a:rPr lang="en-US" baseline="30000" dirty="0" smtClean="0"/>
              <a:t>st</a:t>
            </a:r>
            <a:r>
              <a:rPr lang="en-US" dirty="0" smtClean="0"/>
              <a:t> Example: The cost of Open Science</a:t>
            </a:r>
            <a:endParaRPr lang="en-US" dirty="0"/>
          </a:p>
        </p:txBody>
      </p:sp>
    </p:spTree>
    <p:extLst>
      <p:ext uri="{BB962C8B-B14F-4D97-AF65-F5344CB8AC3E}">
        <p14:creationId xmlns:p14="http://schemas.microsoft.com/office/powerpoint/2010/main" val="3552019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0343" y="6483407"/>
            <a:ext cx="4572000" cy="215444"/>
          </a:xfrm>
          <a:prstGeom prst="rect">
            <a:avLst/>
          </a:prstGeom>
        </p:spPr>
        <p:txBody>
          <a:bodyPr>
            <a:spAutoFit/>
          </a:bodyPr>
          <a:lstStyle/>
          <a:p>
            <a:r>
              <a:rPr lang="en-US" sz="800" dirty="0"/>
              <a:t>http://</a:t>
            </a:r>
            <a:r>
              <a:rPr lang="en-US" sz="800" dirty="0" err="1"/>
              <a:t>brunalab.org</a:t>
            </a:r>
            <a:r>
              <a:rPr lang="en-US" sz="800" dirty="0"/>
              <a:t>/blog/2014/09/04/the-opportunity-cost-of-my-openscience-was-35-hours-690/</a:t>
            </a:r>
          </a:p>
        </p:txBody>
      </p:sp>
      <p:pic>
        <p:nvPicPr>
          <p:cNvPr id="7" name="Picture 6" descr="Screen Shot 2015-01-06 at 2.16.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2611" y="1772253"/>
            <a:ext cx="4774795" cy="3391620"/>
          </a:xfrm>
          <a:prstGeom prst="rect">
            <a:avLst/>
          </a:prstGeom>
        </p:spPr>
      </p:pic>
      <p:pic>
        <p:nvPicPr>
          <p:cNvPr id="8" name="Picture 7" descr="Screen Shot 2015-01-06 at 2.16.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690" y="557093"/>
            <a:ext cx="8506716" cy="495099"/>
          </a:xfrm>
          <a:prstGeom prst="rect">
            <a:avLst/>
          </a:prstGeom>
        </p:spPr>
      </p:pic>
      <p:sp>
        <p:nvSpPr>
          <p:cNvPr id="10" name="TextBox 9"/>
          <p:cNvSpPr txBox="1"/>
          <p:nvPr/>
        </p:nvSpPr>
        <p:spPr>
          <a:xfrm>
            <a:off x="464427" y="1980752"/>
            <a:ext cx="3775393" cy="3693319"/>
          </a:xfrm>
          <a:prstGeom prst="rect">
            <a:avLst/>
          </a:prstGeom>
          <a:noFill/>
        </p:spPr>
        <p:txBody>
          <a:bodyPr wrap="none" rtlCol="0">
            <a:spAutoFit/>
          </a:bodyPr>
          <a:lstStyle/>
          <a:p>
            <a:r>
              <a:rPr lang="en-US" dirty="0" smtClean="0"/>
              <a:t>Includes time to: </a:t>
            </a:r>
          </a:p>
          <a:p>
            <a:endParaRPr lang="en-US" dirty="0"/>
          </a:p>
          <a:p>
            <a:pPr marL="285750" indent="-285750">
              <a:buFontTx/>
              <a:buChar char="-"/>
            </a:pPr>
            <a:r>
              <a:rPr lang="en-US" dirty="0" smtClean="0"/>
              <a:t>Create metadata</a:t>
            </a:r>
          </a:p>
          <a:p>
            <a:pPr marL="285750" indent="-285750">
              <a:buFontTx/>
              <a:buChar char="-"/>
            </a:pPr>
            <a:r>
              <a:rPr lang="en-US" dirty="0" smtClean="0"/>
              <a:t>Reformat, clean data</a:t>
            </a:r>
          </a:p>
          <a:p>
            <a:pPr marL="285750" indent="-285750">
              <a:buFontTx/>
              <a:buChar char="-"/>
            </a:pPr>
            <a:r>
              <a:rPr lang="en-US" dirty="0"/>
              <a:t>Archive data</a:t>
            </a:r>
          </a:p>
          <a:p>
            <a:pPr marL="285750" indent="-285750">
              <a:buFontTx/>
              <a:buChar char="-"/>
            </a:pPr>
            <a:r>
              <a:rPr lang="en-US" dirty="0" smtClean="0"/>
              <a:t>Clean, comment, and refactor code</a:t>
            </a:r>
          </a:p>
          <a:p>
            <a:pPr marL="285750" indent="-285750">
              <a:buFontTx/>
              <a:buChar char="-"/>
            </a:pPr>
            <a:r>
              <a:rPr lang="en-US" dirty="0" smtClean="0"/>
              <a:t>Create code repository + archive</a:t>
            </a:r>
          </a:p>
          <a:p>
            <a:pPr marL="285750" indent="-285750">
              <a:buFontTx/>
              <a:buChar char="-"/>
            </a:pPr>
            <a:endParaRPr lang="en-US" dirty="0"/>
          </a:p>
          <a:p>
            <a:r>
              <a:rPr lang="en-US" dirty="0" smtClean="0"/>
              <a:t>That is a large amount of time from</a:t>
            </a:r>
          </a:p>
          <a:p>
            <a:r>
              <a:rPr lang="en-US" dirty="0" smtClean="0"/>
              <a:t>a public employee whose salary is </a:t>
            </a:r>
          </a:p>
          <a:p>
            <a:r>
              <a:rPr lang="en-US" dirty="0" smtClean="0"/>
              <a:t>high and expertise unrivaled… </a:t>
            </a:r>
          </a:p>
          <a:p>
            <a:pPr marL="285750" indent="-285750">
              <a:buFontTx/>
              <a:buChar char="-"/>
            </a:pPr>
            <a:endParaRPr lang="en-US" dirty="0" smtClean="0"/>
          </a:p>
          <a:p>
            <a:pPr marL="285750" indent="-285750">
              <a:buFontTx/>
              <a:buChar char="-"/>
            </a:pPr>
            <a:endParaRPr lang="en-US" dirty="0" smtClean="0"/>
          </a:p>
        </p:txBody>
      </p:sp>
    </p:spTree>
    <p:extLst>
      <p:ext uri="{BB962C8B-B14F-4D97-AF65-F5344CB8AC3E}">
        <p14:creationId xmlns:p14="http://schemas.microsoft.com/office/powerpoint/2010/main" val="4151286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Cost including salary: $2948 </a:t>
            </a:r>
          </a:p>
          <a:p>
            <a:pPr marL="0" indent="0">
              <a:buNone/>
            </a:pPr>
            <a:endParaRPr lang="en-US" dirty="0"/>
          </a:p>
          <a:p>
            <a:pPr marL="0" indent="0">
              <a:buNone/>
            </a:pPr>
            <a:r>
              <a:rPr lang="en-US" dirty="0" smtClean="0"/>
              <a:t>Opportunity cost… enormous. </a:t>
            </a:r>
            <a:endParaRPr lang="en-US" dirty="0"/>
          </a:p>
        </p:txBody>
      </p:sp>
    </p:spTree>
    <p:extLst>
      <p:ext uri="{BB962C8B-B14F-4D97-AF65-F5344CB8AC3E}">
        <p14:creationId xmlns:p14="http://schemas.microsoft.com/office/powerpoint/2010/main" val="700443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Crisis? What Crisis? </a:t>
            </a:r>
            <a:endParaRPr lang="en-US" dirty="0"/>
          </a:p>
        </p:txBody>
      </p:sp>
      <p:sp>
        <p:nvSpPr>
          <p:cNvPr id="5" name="Rectangle 4"/>
          <p:cNvSpPr/>
          <p:nvPr/>
        </p:nvSpPr>
        <p:spPr>
          <a:xfrm>
            <a:off x="2286000" y="3105835"/>
            <a:ext cx="4572000" cy="646331"/>
          </a:xfrm>
          <a:prstGeom prst="rect">
            <a:avLst/>
          </a:prstGeom>
        </p:spPr>
        <p:txBody>
          <a:bodyPr>
            <a:spAutoFit/>
          </a:bodyPr>
          <a:lstStyle/>
          <a:p>
            <a:r>
              <a:rPr lang="en-US" dirty="0"/>
              <a:t>http://</a:t>
            </a:r>
            <a:r>
              <a:rPr lang="en-US" dirty="0" err="1"/>
              <a:t>www.cell.com</a:t>
            </a:r>
            <a:r>
              <a:rPr lang="en-US" dirty="0"/>
              <a:t>/current-biology/abstract/S0960-9822%2813%2901400-0</a:t>
            </a:r>
          </a:p>
        </p:txBody>
      </p:sp>
    </p:spTree>
    <p:extLst>
      <p:ext uri="{BB962C8B-B14F-4D97-AF65-F5344CB8AC3E}">
        <p14:creationId xmlns:p14="http://schemas.microsoft.com/office/powerpoint/2010/main" val="2467827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12-24 at 11.38.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45" y="1598641"/>
            <a:ext cx="8495768" cy="743195"/>
          </a:xfrm>
          <a:prstGeom prst="rect">
            <a:avLst/>
          </a:prstGeom>
        </p:spPr>
      </p:pic>
      <p:pic>
        <p:nvPicPr>
          <p:cNvPr id="6" name="Picture 5" descr="Screen Shot 2014-12-24 at 11.41.2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03" y="2341836"/>
            <a:ext cx="2019736" cy="1891207"/>
          </a:xfrm>
          <a:prstGeom prst="rect">
            <a:avLst/>
          </a:prstGeom>
        </p:spPr>
      </p:pic>
      <p:sp>
        <p:nvSpPr>
          <p:cNvPr id="7" name="Rectangle 6"/>
          <p:cNvSpPr/>
          <p:nvPr/>
        </p:nvSpPr>
        <p:spPr>
          <a:xfrm>
            <a:off x="6165350" y="6302412"/>
            <a:ext cx="2852063" cy="369332"/>
          </a:xfrm>
          <a:prstGeom prst="rect">
            <a:avLst/>
          </a:prstGeom>
        </p:spPr>
        <p:txBody>
          <a:bodyPr wrap="none">
            <a:spAutoFit/>
          </a:bodyPr>
          <a:lstStyle/>
          <a:p>
            <a:r>
              <a:rPr lang="en-US" dirty="0" smtClean="0"/>
              <a:t>http://</a:t>
            </a:r>
            <a:r>
              <a:rPr lang="en-US" dirty="0" err="1" smtClean="0"/>
              <a:t>index.okfn.org</a:t>
            </a:r>
            <a:r>
              <a:rPr lang="en-US" dirty="0" smtClean="0"/>
              <a:t>/place/</a:t>
            </a:r>
            <a:endParaRPr lang="en-US" dirty="0"/>
          </a:p>
        </p:txBody>
      </p:sp>
      <p:pic>
        <p:nvPicPr>
          <p:cNvPr id="8" name="Picture 7" descr="Screen Shot 2014-12-24 at 11.43.4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6213" y="512583"/>
            <a:ext cx="4109777" cy="630541"/>
          </a:xfrm>
          <a:prstGeom prst="rect">
            <a:avLst/>
          </a:prstGeom>
        </p:spPr>
      </p:pic>
    </p:spTree>
    <p:extLst>
      <p:ext uri="{BB962C8B-B14F-4D97-AF65-F5344CB8AC3E}">
        <p14:creationId xmlns:p14="http://schemas.microsoft.com/office/powerpoint/2010/main" val="36747963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Data</a:t>
            </a:r>
            <a:endParaRPr lang="en-US" dirty="0"/>
          </a:p>
        </p:txBody>
      </p:sp>
      <p:pic>
        <p:nvPicPr>
          <p:cNvPr id="4" name="Picture 3" descr="Screen Shot 2015-01-07 at 4.18.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128" y="1417638"/>
            <a:ext cx="8248030" cy="5317092"/>
          </a:xfrm>
          <a:prstGeom prst="rect">
            <a:avLst/>
          </a:prstGeom>
        </p:spPr>
      </p:pic>
    </p:spTree>
    <p:extLst>
      <p:ext uri="{BB962C8B-B14F-4D97-AF65-F5344CB8AC3E}">
        <p14:creationId xmlns:p14="http://schemas.microsoft.com/office/powerpoint/2010/main" val="2046544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07 at 4.19.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88" y="846757"/>
            <a:ext cx="8892273" cy="4417228"/>
          </a:xfrm>
          <a:prstGeom prst="rect">
            <a:avLst/>
          </a:prstGeom>
        </p:spPr>
      </p:pic>
      <p:sp>
        <p:nvSpPr>
          <p:cNvPr id="3" name="Rectangle 2"/>
          <p:cNvSpPr/>
          <p:nvPr/>
        </p:nvSpPr>
        <p:spPr>
          <a:xfrm>
            <a:off x="3460157" y="6091189"/>
            <a:ext cx="2223686" cy="369332"/>
          </a:xfrm>
          <a:prstGeom prst="rect">
            <a:avLst/>
          </a:prstGeom>
        </p:spPr>
        <p:txBody>
          <a:bodyPr wrap="none">
            <a:spAutoFit/>
          </a:bodyPr>
          <a:lstStyle/>
          <a:p>
            <a:r>
              <a:rPr lang="en-US" dirty="0"/>
              <a:t>http://5stardata.info/</a:t>
            </a:r>
          </a:p>
        </p:txBody>
      </p:sp>
    </p:spTree>
    <p:extLst>
      <p:ext uri="{BB962C8B-B14F-4D97-AF65-F5344CB8AC3E}">
        <p14:creationId xmlns:p14="http://schemas.microsoft.com/office/powerpoint/2010/main" val="3821362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1778" y="2502370"/>
            <a:ext cx="7212431" cy="923330"/>
          </a:xfrm>
          <a:prstGeom prst="rect">
            <a:avLst/>
          </a:prstGeom>
          <a:noFill/>
        </p:spPr>
        <p:txBody>
          <a:bodyPr wrap="none" rtlCol="0">
            <a:spAutoFit/>
          </a:bodyPr>
          <a:lstStyle/>
          <a:p>
            <a:r>
              <a:rPr lang="en-US" dirty="0" smtClean="0"/>
              <a:t>Willingness to share increases citation counts:</a:t>
            </a:r>
          </a:p>
          <a:p>
            <a:endParaRPr lang="en-US" dirty="0"/>
          </a:p>
          <a:p>
            <a:r>
              <a:rPr lang="en-US" dirty="0"/>
              <a:t>http://</a:t>
            </a:r>
            <a:r>
              <a:rPr lang="en-US" dirty="0" err="1"/>
              <a:t>journals.plos.org</a:t>
            </a:r>
            <a:r>
              <a:rPr lang="en-US" dirty="0"/>
              <a:t>/</a:t>
            </a:r>
            <a:r>
              <a:rPr lang="en-US" dirty="0" err="1"/>
              <a:t>plosone</a:t>
            </a:r>
            <a:r>
              <a:rPr lang="en-US" dirty="0"/>
              <a:t>/</a:t>
            </a:r>
            <a:r>
              <a:rPr lang="en-US" dirty="0" err="1"/>
              <a:t>article?id</a:t>
            </a:r>
            <a:r>
              <a:rPr lang="en-US" dirty="0"/>
              <a:t>=10.1371/journal.pone.0026828</a:t>
            </a:r>
          </a:p>
        </p:txBody>
      </p:sp>
    </p:spTree>
    <p:extLst>
      <p:ext uri="{BB962C8B-B14F-4D97-AF65-F5344CB8AC3E}">
        <p14:creationId xmlns:p14="http://schemas.microsoft.com/office/powerpoint/2010/main" val="77959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Chorus </a:t>
            </a:r>
            <a:r>
              <a:rPr lang="en-US" dirty="0" smtClean="0">
                <a:hlinkClick r:id="rId2"/>
              </a:rPr>
              <a:t>http</a:t>
            </a:r>
            <a:r>
              <a:rPr lang="en-US" dirty="0">
                <a:hlinkClick r:id="rId2"/>
              </a:rPr>
              <a:t>://www.chorusaccess.org</a:t>
            </a:r>
            <a:r>
              <a:rPr lang="en-US" dirty="0" smtClean="0">
                <a:hlinkClick r:id="rId2"/>
              </a:rPr>
              <a:t>/</a:t>
            </a:r>
            <a:endParaRPr lang="en-US" dirty="0" smtClean="0"/>
          </a:p>
          <a:p>
            <a:r>
              <a:rPr lang="en-US" dirty="0"/>
              <a:t>Share </a:t>
            </a:r>
            <a:r>
              <a:rPr lang="en-US" dirty="0">
                <a:hlinkClick r:id="rId3"/>
              </a:rPr>
              <a:t>http://www.arl.org</a:t>
            </a:r>
            <a:r>
              <a:rPr lang="en-US">
                <a:hlinkClick r:id="rId3"/>
              </a:rPr>
              <a:t>/focus-areas/shared-access-research-ecosystem-share#</a:t>
            </a:r>
            <a:r>
              <a:rPr lang="en-US">
                <a:hlinkClick r:id="rId3"/>
              </a:rPr>
              <a:t>.</a:t>
            </a:r>
            <a:r>
              <a:rPr lang="en-US" smtClean="0">
                <a:hlinkClick r:id="rId3"/>
              </a:rPr>
              <a:t>VMUyv8ayX_8</a:t>
            </a:r>
            <a:r>
              <a:rPr lang="en-US" smtClean="0"/>
              <a:t> </a:t>
            </a:r>
            <a:endParaRPr lang="en-US" dirty="0"/>
          </a:p>
        </p:txBody>
      </p:sp>
    </p:spTree>
    <p:extLst>
      <p:ext uri="{BB962C8B-B14F-4D97-AF65-F5344CB8AC3E}">
        <p14:creationId xmlns:p14="http://schemas.microsoft.com/office/powerpoint/2010/main" val="243067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a:t>
            </a:r>
            <a:endParaRPr lang="en-US" dirty="0"/>
          </a:p>
        </p:txBody>
      </p:sp>
      <p:sp>
        <p:nvSpPr>
          <p:cNvPr id="4" name="Rectangle 3"/>
          <p:cNvSpPr/>
          <p:nvPr/>
        </p:nvSpPr>
        <p:spPr>
          <a:xfrm>
            <a:off x="2286000" y="-1187647"/>
            <a:ext cx="4572000" cy="9233295"/>
          </a:xfrm>
          <a:prstGeom prst="rect">
            <a:avLst/>
          </a:prstGeom>
        </p:spPr>
        <p:txBody>
          <a:bodyPr>
            <a:spAutoFit/>
          </a:bodyPr>
          <a:lstStyle/>
          <a:p>
            <a:endParaRPr lang="en-US" dirty="0"/>
          </a:p>
          <a:p>
            <a:endParaRPr lang="en-US" dirty="0"/>
          </a:p>
          <a:p>
            <a:r>
              <a:rPr lang="en-US" dirty="0"/>
              <a:t>    Data Reuse. Papers with available datasets can be used in ways that papers without data cannot, and may receive additional citations as a result.</a:t>
            </a:r>
          </a:p>
          <a:p>
            <a:endParaRPr lang="en-US" dirty="0"/>
          </a:p>
          <a:p>
            <a:r>
              <a:rPr lang="en-US" dirty="0"/>
              <a:t>    Credibility </a:t>
            </a:r>
            <a:r>
              <a:rPr lang="en-US" dirty="0" err="1"/>
              <a:t>Signalling</a:t>
            </a:r>
            <a:r>
              <a:rPr lang="en-US" dirty="0"/>
              <a:t>. The credibility of research findings may be higher for research papers with available data. Such papers may be preferentially chosen as background citations or the foundation of additional research.</a:t>
            </a:r>
          </a:p>
          <a:p>
            <a:endParaRPr lang="en-US" dirty="0"/>
          </a:p>
          <a:p>
            <a:r>
              <a:rPr lang="en-US" dirty="0"/>
              <a:t>    Increased Visibility. Third party researchers may be more likely to encounter a paper with available data, either by a direct link from the data or indirectly through cross-promotion. For example, links from a data repository to a paper may increase the search ranking of the research paper.</a:t>
            </a:r>
          </a:p>
          <a:p>
            <a:endParaRPr lang="en-US" dirty="0"/>
          </a:p>
          <a:p>
            <a:r>
              <a:rPr lang="en-US" dirty="0"/>
              <a:t>    Early View. When data is made available before a paper is published, some citations may accrue earlier than they would otherwise because of accelerated awareness of the methods, findings, and so on.</a:t>
            </a:r>
          </a:p>
          <a:p>
            <a:endParaRPr lang="en-US" dirty="0"/>
          </a:p>
          <a:p>
            <a:r>
              <a:rPr lang="en-US" dirty="0"/>
              <a:t>    Selection Bias. Authors may be more likely to publish data for papers they judge to be their best quality work, because they are particularly proud or confident of the results (</a:t>
            </a:r>
            <a:r>
              <a:rPr lang="en-US" dirty="0" err="1"/>
              <a:t>Wicherts</a:t>
            </a:r>
            <a:r>
              <a:rPr lang="en-US" dirty="0"/>
              <a:t>, Bakker &amp; </a:t>
            </a:r>
            <a:r>
              <a:rPr lang="en-US" dirty="0" err="1"/>
              <a:t>Molenaar</a:t>
            </a:r>
            <a:r>
              <a:rPr lang="en-US" dirty="0"/>
              <a:t>, 2011).</a:t>
            </a:r>
          </a:p>
        </p:txBody>
      </p:sp>
    </p:spTree>
    <p:extLst>
      <p:ext uri="{BB962C8B-B14F-4D97-AF65-F5344CB8AC3E}">
        <p14:creationId xmlns:p14="http://schemas.microsoft.com/office/powerpoint/2010/main" val="2889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1-19 at 9.24.1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93" y="815822"/>
            <a:ext cx="8229950" cy="4994589"/>
          </a:xfrm>
          <a:prstGeom prst="rect">
            <a:avLst/>
          </a:prstGeom>
        </p:spPr>
      </p:pic>
    </p:spTree>
    <p:extLst>
      <p:ext uri="{BB962C8B-B14F-4D97-AF65-F5344CB8AC3E}">
        <p14:creationId xmlns:p14="http://schemas.microsoft.com/office/powerpoint/2010/main" val="1214631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19 at 9.28.0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8845"/>
            <a:ext cx="9144000" cy="5810959"/>
          </a:xfrm>
          <a:prstGeom prst="rect">
            <a:avLst/>
          </a:prstGeom>
        </p:spPr>
      </p:pic>
    </p:spTree>
    <p:extLst>
      <p:ext uri="{BB962C8B-B14F-4D97-AF65-F5344CB8AC3E}">
        <p14:creationId xmlns:p14="http://schemas.microsoft.com/office/powerpoint/2010/main" val="346238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51125" y="2994436"/>
            <a:ext cx="10088030" cy="369332"/>
          </a:xfrm>
          <a:prstGeom prst="rect">
            <a:avLst/>
          </a:prstGeom>
          <a:noFill/>
        </p:spPr>
        <p:txBody>
          <a:bodyPr wrap="none" rtlCol="0">
            <a:spAutoFit/>
          </a:bodyPr>
          <a:lstStyle/>
          <a:p>
            <a:r>
              <a:rPr lang="en-US" dirty="0" smtClean="0"/>
              <a:t>Find </a:t>
            </a:r>
            <a:r>
              <a:rPr lang="en-US" dirty="0"/>
              <a:t>something from here: http://</a:t>
            </a:r>
            <a:r>
              <a:rPr lang="en-US" dirty="0" err="1"/>
              <a:t>journals.plos.org</a:t>
            </a:r>
            <a:r>
              <a:rPr lang="en-US" dirty="0"/>
              <a:t>/</a:t>
            </a:r>
            <a:r>
              <a:rPr lang="en-US" dirty="0" err="1"/>
              <a:t>plosone</a:t>
            </a:r>
            <a:r>
              <a:rPr lang="en-US" dirty="0"/>
              <a:t>/</a:t>
            </a:r>
            <a:r>
              <a:rPr lang="en-US" dirty="0" err="1"/>
              <a:t>article?id</a:t>
            </a:r>
            <a:r>
              <a:rPr lang="en-US" dirty="0"/>
              <a:t>=10.1371/journal.pone.0108451#s5</a:t>
            </a:r>
          </a:p>
        </p:txBody>
      </p:sp>
    </p:spTree>
    <p:extLst>
      <p:ext uri="{BB962C8B-B14F-4D97-AF65-F5344CB8AC3E}">
        <p14:creationId xmlns:p14="http://schemas.microsoft.com/office/powerpoint/2010/main" val="2126266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4443" y="3643385"/>
            <a:ext cx="9226467" cy="369332"/>
          </a:xfrm>
          <a:prstGeom prst="rect">
            <a:avLst/>
          </a:prstGeom>
          <a:noFill/>
        </p:spPr>
        <p:txBody>
          <a:bodyPr wrap="none" rtlCol="0">
            <a:spAutoFit/>
          </a:bodyPr>
          <a:lstStyle/>
          <a:p>
            <a:r>
              <a:rPr lang="en-US" dirty="0"/>
              <a:t>http://</a:t>
            </a:r>
            <a:r>
              <a:rPr lang="en-US" dirty="0" err="1"/>
              <a:t>journals.plos.org</a:t>
            </a:r>
            <a:r>
              <a:rPr lang="en-US" dirty="0"/>
              <a:t>/</a:t>
            </a:r>
            <a:r>
              <a:rPr lang="en-US" dirty="0" err="1"/>
              <a:t>plosone</a:t>
            </a:r>
            <a:r>
              <a:rPr lang="en-US" dirty="0"/>
              <a:t>/</a:t>
            </a:r>
            <a:r>
              <a:rPr lang="en-US" dirty="0" err="1"/>
              <a:t>article?id</a:t>
            </a:r>
            <a:r>
              <a:rPr lang="en-US" dirty="0"/>
              <a:t>=10.1371/journal.pone.0021101#pone-0021101-g001</a:t>
            </a:r>
          </a:p>
        </p:txBody>
      </p:sp>
    </p:spTree>
    <p:extLst>
      <p:ext uri="{BB962C8B-B14F-4D97-AF65-F5344CB8AC3E}">
        <p14:creationId xmlns:p14="http://schemas.microsoft.com/office/powerpoint/2010/main" val="4179202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5057" y="2280592"/>
            <a:ext cx="12101953" cy="369332"/>
          </a:xfrm>
          <a:prstGeom prst="rect">
            <a:avLst/>
          </a:prstGeom>
          <a:noFill/>
        </p:spPr>
        <p:txBody>
          <a:bodyPr wrap="none" rtlCol="0">
            <a:spAutoFit/>
          </a:bodyPr>
          <a:lstStyle/>
          <a:p>
            <a:r>
              <a:rPr lang="en-US" dirty="0"/>
              <a:t>http://</a:t>
            </a:r>
            <a:r>
              <a:rPr lang="en-US" dirty="0" err="1"/>
              <a:t>journals.lww.com</a:t>
            </a:r>
            <a:r>
              <a:rPr lang="en-US" dirty="0"/>
              <a:t>/</a:t>
            </a:r>
            <a:r>
              <a:rPr lang="en-US" dirty="0" err="1"/>
              <a:t>academicmedicine</a:t>
            </a:r>
            <a:r>
              <a:rPr lang="en-US" dirty="0"/>
              <a:t>/Abstract/2006/02000/Data_Withholding_in_Genetics_and_the_Other_Life.6.aspx</a:t>
            </a:r>
          </a:p>
        </p:txBody>
      </p:sp>
    </p:spTree>
    <p:extLst>
      <p:ext uri="{BB962C8B-B14F-4D97-AF65-F5344CB8AC3E}">
        <p14:creationId xmlns:p14="http://schemas.microsoft.com/office/powerpoint/2010/main" val="14608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08374" y="2693122"/>
            <a:ext cx="4790368" cy="2689976"/>
          </a:xfrm>
          <a:prstGeom prst="rect">
            <a:avLst/>
          </a:prstGeom>
        </p:spPr>
      </p:pic>
      <p:sp>
        <p:nvSpPr>
          <p:cNvPr id="2" name="Rectangle 1"/>
          <p:cNvSpPr/>
          <p:nvPr/>
        </p:nvSpPr>
        <p:spPr>
          <a:xfrm>
            <a:off x="1252886" y="6566546"/>
            <a:ext cx="6642373" cy="215444"/>
          </a:xfrm>
          <a:prstGeom prst="rect">
            <a:avLst/>
          </a:prstGeom>
        </p:spPr>
        <p:txBody>
          <a:bodyPr wrap="square">
            <a:spAutoFit/>
          </a:bodyPr>
          <a:lstStyle/>
          <a:p>
            <a:r>
              <a:rPr lang="en-US" sz="800" dirty="0"/>
              <a:t>http://</a:t>
            </a:r>
            <a:r>
              <a:rPr lang="en-US" sz="800" dirty="0" err="1"/>
              <a:t>opensource.com</a:t>
            </a:r>
            <a:r>
              <a:rPr lang="en-US" sz="800" dirty="0"/>
              <a:t>/sites/default/files/styles/image-full-size/public/images/government/</a:t>
            </a:r>
            <a:r>
              <a:rPr lang="en-US" sz="800" dirty="0" err="1"/>
              <a:t>OSCD_GOV_open_data_standards.png?itok</a:t>
            </a:r>
            <a:r>
              <a:rPr lang="en-US" sz="800" dirty="0"/>
              <a:t>=igpITdY0</a:t>
            </a:r>
          </a:p>
        </p:txBody>
      </p:sp>
    </p:spTree>
    <p:extLst>
      <p:ext uri="{BB962C8B-B14F-4D97-AF65-F5344CB8AC3E}">
        <p14:creationId xmlns:p14="http://schemas.microsoft.com/office/powerpoint/2010/main" val="2537751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360</TotalTime>
  <Words>610</Words>
  <Application>Microsoft Macintosh PowerPoint</Application>
  <PresentationFormat>On-screen Show (4:3)</PresentationFormat>
  <Paragraphs>62</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Open Data &amp; Scholarly Communications</vt:lpstr>
      <vt:lpstr>PowerPoint Presentation</vt:lpstr>
      <vt:lpstr>Advantage </vt:lpstr>
      <vt:lpstr>PowerPoint Presentation</vt:lpstr>
      <vt:lpstr>PowerPoint Presentation</vt:lpstr>
      <vt:lpstr>PowerPoint Presentation</vt:lpstr>
      <vt:lpstr>PowerPoint Presentation</vt:lpstr>
      <vt:lpstr>PowerPoint Presentation</vt:lpstr>
      <vt:lpstr>PowerPoint Presentation</vt:lpstr>
      <vt:lpstr>Agenda</vt:lpstr>
      <vt:lpstr>2 Quick Examples</vt:lpstr>
      <vt:lpstr>1st Example: The cost of Open Science</vt:lpstr>
      <vt:lpstr>PowerPoint Presentation</vt:lpstr>
      <vt:lpstr>PowerPoint Presentation</vt:lpstr>
      <vt:lpstr>Crisis? What Crisis? </vt:lpstr>
      <vt:lpstr>PowerPoint Presentation</vt:lpstr>
      <vt:lpstr>Open Data</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 Weber</dc:creator>
  <cp:lastModifiedBy>Nic Weber</cp:lastModifiedBy>
  <cp:revision>14</cp:revision>
  <dcterms:created xsi:type="dcterms:W3CDTF">2014-12-24T17:40:06Z</dcterms:created>
  <dcterms:modified xsi:type="dcterms:W3CDTF">2015-01-25T18:15:43Z</dcterms:modified>
</cp:coreProperties>
</file>