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09" r:id="rId5"/>
    <p:sldId id="415" r:id="rId6"/>
    <p:sldId id="430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7" r:id="rId17"/>
    <p:sldId id="428" r:id="rId18"/>
    <p:sldId id="426" r:id="rId19"/>
    <p:sldId id="429" r:id="rId20"/>
    <p:sldId id="4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FDD"/>
    <a:srgbClr val="4495A2"/>
    <a:srgbClr val="FA8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6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60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07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44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5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8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89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6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E3B89B-6480-3FCD-38BC-2BA87ED55CB6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5B99-38E3-205F-D21E-2E8E35377803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924CF-0A86-B618-0846-06102C48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58657" y="802640"/>
            <a:ext cx="4155440" cy="5455920"/>
          </a:xfrm>
          <a:prstGeom prst="round2DiagRect">
            <a:avLst>
              <a:gd name="adj1" fmla="val 50000"/>
              <a:gd name="adj2" fmla="val 17726"/>
            </a:avLst>
          </a:prstGeom>
          <a:ln w="88900" cap="sq">
            <a:solidFill>
              <a:schemeClr val="tx1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 txBox="1">
            <a:spLocks/>
          </p:cNvSpPr>
          <p:nvPr/>
        </p:nvSpPr>
        <p:spPr>
          <a:xfrm>
            <a:off x="5171984" y="2404627"/>
            <a:ext cx="4155441" cy="2667079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Agenda</a:t>
            </a:r>
          </a:p>
          <a:p>
            <a:pPr algn="l"/>
            <a:r>
              <a:rPr lang="en-US" dirty="0"/>
              <a:t>E R Diagram</a:t>
            </a:r>
          </a:p>
          <a:p>
            <a:pPr algn="l"/>
            <a:r>
              <a:rPr lang="en-US" dirty="0"/>
              <a:t>Basic Findings ( 5 queries )</a:t>
            </a:r>
          </a:p>
          <a:p>
            <a:pPr algn="l"/>
            <a:r>
              <a:rPr lang="en-US" dirty="0"/>
              <a:t>Intermediate Findings ( 5 queries )</a:t>
            </a:r>
          </a:p>
          <a:p>
            <a:pPr algn="l"/>
            <a:r>
              <a:rPr lang="en-US" dirty="0"/>
              <a:t>Advance Findings ( 3 queries 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48E910-1DBB-7FD1-0AB4-655F999F8F7F}"/>
              </a:ext>
            </a:extLst>
          </p:cNvPr>
          <p:cNvSpPr txBox="1">
            <a:spLocks/>
          </p:cNvSpPr>
          <p:nvPr/>
        </p:nvSpPr>
        <p:spPr>
          <a:xfrm>
            <a:off x="5171984" y="674132"/>
            <a:ext cx="5486400" cy="16103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Pizza Sales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7.Determine the distribution of orders by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>
            <a:cxnSpLocks/>
          </p:cNvCxnSpPr>
          <p:nvPr/>
        </p:nvCxnSpPr>
        <p:spPr>
          <a:xfrm flipV="1">
            <a:off x="8686800" y="751840"/>
            <a:ext cx="0" cy="511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8209280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E61F4-557F-2966-C782-77F74861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7" y="913259"/>
            <a:ext cx="7977803" cy="1968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DBD0DC-BA5E-62B2-BFFB-EE61D2841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357" y="751840"/>
            <a:ext cx="2725755" cy="462280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616B3DA-5796-E702-481B-83D8A19CE7F1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10 of 17</a:t>
            </a:r>
          </a:p>
        </p:txBody>
      </p:sp>
    </p:spTree>
    <p:extLst>
      <p:ext uri="{BB962C8B-B14F-4D97-AF65-F5344CB8AC3E}">
        <p14:creationId xmlns:p14="http://schemas.microsoft.com/office/powerpoint/2010/main" val="249411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9.Group the orders by date and calculate the average number of pizzas ordered per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054F66-B98B-B2C1-5B07-2836FFA2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76" y="4400554"/>
            <a:ext cx="5494243" cy="1768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309CEE-7136-F199-DDB0-78B7A5FC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9" y="903739"/>
            <a:ext cx="5423904" cy="270306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C50521-4E26-AF64-AF25-A77112854B88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11 of 17</a:t>
            </a:r>
          </a:p>
        </p:txBody>
      </p:sp>
    </p:spTree>
    <p:extLst>
      <p:ext uri="{BB962C8B-B14F-4D97-AF65-F5344CB8AC3E}">
        <p14:creationId xmlns:p14="http://schemas.microsoft.com/office/powerpoint/2010/main" val="329081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10.Determine the top 3 most ordered pizza types based on revenue.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BD8031-6AE6-CDBA-2F39-97AB83878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18" y="871674"/>
            <a:ext cx="6672634" cy="3141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69372-6E48-26FB-E60D-F6B2206F1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72" y="4400553"/>
            <a:ext cx="5313609" cy="151256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0BECA91-B518-3079-700D-3792F48D1EAD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12 of 17</a:t>
            </a:r>
          </a:p>
        </p:txBody>
      </p:sp>
    </p:spTree>
    <p:extLst>
      <p:ext uri="{BB962C8B-B14F-4D97-AF65-F5344CB8AC3E}">
        <p14:creationId xmlns:p14="http://schemas.microsoft.com/office/powerpoint/2010/main" val="2636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11.Calculate the percentage contribution of each pizza type to total revenue.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>
            <a:cxnSpLocks/>
          </p:cNvCxnSpPr>
          <p:nvPr/>
        </p:nvCxnSpPr>
        <p:spPr>
          <a:xfrm flipV="1">
            <a:off x="8686800" y="751840"/>
            <a:ext cx="0" cy="511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8209280" cy="5323840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CE2D1C-CFC2-D4E7-7656-130E25B4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453" y="751840"/>
            <a:ext cx="2725755" cy="1847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8123-5616-4865-2C64-89DE5E1AD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36" y="913259"/>
            <a:ext cx="6555403" cy="5040738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6CE2AE6-20D4-2DBF-B822-EACBF923C440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13 of 17</a:t>
            </a:r>
          </a:p>
        </p:txBody>
      </p:sp>
    </p:spTree>
    <p:extLst>
      <p:ext uri="{BB962C8B-B14F-4D97-AF65-F5344CB8AC3E}">
        <p14:creationId xmlns:p14="http://schemas.microsoft.com/office/powerpoint/2010/main" val="193274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12.Analyze the cumulative revenue generated over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>
            <a:cxnSpLocks/>
          </p:cNvCxnSpPr>
          <p:nvPr/>
        </p:nvCxnSpPr>
        <p:spPr>
          <a:xfrm flipV="1">
            <a:off x="8686800" y="751840"/>
            <a:ext cx="0" cy="511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8209280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71F3A8-C4A5-B1CC-2F87-8EDC889FB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5" y="868692"/>
            <a:ext cx="7165925" cy="3296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CBECF1-97A2-A173-9C18-58AC4D752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94" y="751840"/>
            <a:ext cx="3142266" cy="3637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D1674D-D1F9-9FEC-1B3C-57CF93149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750" y="4292243"/>
            <a:ext cx="3136010" cy="1897217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7D65D50-1689-6A07-041A-E06D82AD2C0C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14 of 17</a:t>
            </a:r>
          </a:p>
        </p:txBody>
      </p:sp>
    </p:spTree>
    <p:extLst>
      <p:ext uri="{BB962C8B-B14F-4D97-AF65-F5344CB8AC3E}">
        <p14:creationId xmlns:p14="http://schemas.microsoft.com/office/powerpoint/2010/main" val="49083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9.Group the orders by date and calculate the average number of pizzas ordered per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054F66-B98B-B2C1-5B07-2836FFA2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76" y="4400554"/>
            <a:ext cx="5494243" cy="17681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309CEE-7136-F199-DDB0-78B7A5FC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9" y="903739"/>
            <a:ext cx="5423904" cy="270306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08F90F-5B00-3222-E219-CD290162A150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15 of 17</a:t>
            </a:r>
          </a:p>
        </p:txBody>
      </p:sp>
    </p:spTree>
    <p:extLst>
      <p:ext uri="{BB962C8B-B14F-4D97-AF65-F5344CB8AC3E}">
        <p14:creationId xmlns:p14="http://schemas.microsoft.com/office/powerpoint/2010/main" val="180184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13.Determine the top 3 most ordered pizza types based on revenue for each pizza category.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>
            <a:cxnSpLocks/>
          </p:cNvCxnSpPr>
          <p:nvPr/>
        </p:nvCxnSpPr>
        <p:spPr>
          <a:xfrm flipV="1">
            <a:off x="8686800" y="751840"/>
            <a:ext cx="0" cy="511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8209280" cy="5323840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D60E0-C137-F29F-97DF-91322624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5" y="913259"/>
            <a:ext cx="7446900" cy="4950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48182-BB3D-BEA4-FD8F-6986FA69B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53" y="833120"/>
            <a:ext cx="3062328" cy="259588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FCF424-DABB-4146-E60D-A14920F57FF9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Slide 16 of 17</a:t>
            </a:r>
          </a:p>
        </p:txBody>
      </p:sp>
    </p:spTree>
    <p:extLst>
      <p:ext uri="{BB962C8B-B14F-4D97-AF65-F5344CB8AC3E}">
        <p14:creationId xmlns:p14="http://schemas.microsoft.com/office/powerpoint/2010/main" val="320884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E3B89B-6480-3FCD-38BC-2BA87ED55CB6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5B99-38E3-205F-D21E-2E8E35377803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924CF-0A86-B618-0846-06102C48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58657" y="802640"/>
            <a:ext cx="4155440" cy="5455920"/>
          </a:xfrm>
          <a:prstGeom prst="round2DiagRect">
            <a:avLst>
              <a:gd name="adj1" fmla="val 50000"/>
              <a:gd name="adj2" fmla="val 17726"/>
            </a:avLst>
          </a:prstGeom>
          <a:ln w="88900" cap="sq">
            <a:solidFill>
              <a:schemeClr val="tx1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By: Mayur Mehta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48E910-1DBB-7FD1-0AB4-655F999F8F7F}"/>
              </a:ext>
            </a:extLst>
          </p:cNvPr>
          <p:cNvSpPr txBox="1">
            <a:spLocks/>
          </p:cNvSpPr>
          <p:nvPr/>
        </p:nvSpPr>
        <p:spPr>
          <a:xfrm>
            <a:off x="6214792" y="1994932"/>
            <a:ext cx="5486400" cy="16103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683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67AD5-DCC5-AA00-C581-73865150F7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58656" y="0"/>
            <a:ext cx="4525104" cy="6857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8A0F0A-8040-2197-19D9-C448584AE745}"/>
              </a:ext>
            </a:extLst>
          </p:cNvPr>
          <p:cNvGrpSpPr/>
          <p:nvPr/>
        </p:nvGrpSpPr>
        <p:grpSpPr>
          <a:xfrm>
            <a:off x="678369" y="365761"/>
            <a:ext cx="10558591" cy="5405119"/>
            <a:chOff x="798736" y="1"/>
            <a:chExt cx="11626944" cy="6857999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3B8EBC2C-6DD7-5003-38EB-40753046FE8C}"/>
                </a:ext>
              </a:extLst>
            </p:cNvPr>
            <p:cNvSpPr txBox="1">
              <a:spLocks/>
            </p:cNvSpPr>
            <p:nvPr/>
          </p:nvSpPr>
          <p:spPr>
            <a:xfrm>
              <a:off x="798736" y="121920"/>
              <a:ext cx="11626944" cy="4698682"/>
            </a:xfrm>
            <a:custGeom>
              <a:avLst/>
              <a:gdLst>
                <a:gd name="connsiteX0" fmla="*/ 6309360 w 12192000"/>
                <a:gd name="connsiteY0" fmla="*/ 3951843 h 6880543"/>
                <a:gd name="connsiteX1" fmla="*/ 6309360 w 12192000"/>
                <a:gd name="connsiteY1" fmla="*/ 4052427 h 6880543"/>
                <a:gd name="connsiteX2" fmla="*/ 8442960 w 12192000"/>
                <a:gd name="connsiteY2" fmla="*/ 4052427 h 6880543"/>
                <a:gd name="connsiteX3" fmla="*/ 8442960 w 12192000"/>
                <a:gd name="connsiteY3" fmla="*/ 3951843 h 6880543"/>
                <a:gd name="connsiteX4" fmla="*/ 0 w 12192000"/>
                <a:gd name="connsiteY4" fmla="*/ 0 h 6880543"/>
                <a:gd name="connsiteX5" fmla="*/ 12192000 w 12192000"/>
                <a:gd name="connsiteY5" fmla="*/ 0 h 6880543"/>
                <a:gd name="connsiteX6" fmla="*/ 12192000 w 12192000"/>
                <a:gd name="connsiteY6" fmla="*/ 6880543 h 6880543"/>
                <a:gd name="connsiteX7" fmla="*/ 0 w 12192000"/>
                <a:gd name="connsiteY7" fmla="*/ 6880543 h 688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80543">
                  <a:moveTo>
                    <a:pt x="6309360" y="3951843"/>
                  </a:moveTo>
                  <a:lnTo>
                    <a:pt x="6309360" y="4052427"/>
                  </a:lnTo>
                  <a:lnTo>
                    <a:pt x="8442960" y="4052427"/>
                  </a:lnTo>
                  <a:lnTo>
                    <a:pt x="8442960" y="3951843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80543"/>
                  </a:lnTo>
                  <a:lnTo>
                    <a:pt x="0" y="6880543"/>
                  </a:lnTo>
                  <a:close/>
                </a:path>
              </a:pathLst>
            </a:custGeom>
          </p:spPr>
          <p:txBody>
            <a:bodyPr vert="horz" wrap="square" lIns="91440" tIns="45720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83464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83464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83464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83464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1.Retrieve the total number of orders placed.</a:t>
              </a:r>
            </a:p>
            <a:p>
              <a:pPr algn="l"/>
              <a:r>
                <a:rPr lang="en-US" dirty="0"/>
                <a:t>2.Calculate the total revenue generated from pizza sales.</a:t>
              </a:r>
            </a:p>
            <a:p>
              <a:pPr algn="l"/>
              <a:r>
                <a:rPr lang="en-US" dirty="0"/>
                <a:t>3.Identify the highest-priced pizza.</a:t>
              </a:r>
            </a:p>
            <a:p>
              <a:pPr algn="l"/>
              <a:r>
                <a:rPr lang="en-US" dirty="0"/>
                <a:t>4.Identify the most common pizza size ordered.</a:t>
              </a:r>
            </a:p>
            <a:p>
              <a:pPr algn="l"/>
              <a:r>
                <a:rPr lang="en-US" dirty="0"/>
                <a:t>5.List the top 5 most ordered pizza types along with their quantities.</a:t>
              </a:r>
            </a:p>
            <a:p>
              <a:pPr algn="l"/>
              <a:r>
                <a:rPr lang="en-US" dirty="0"/>
                <a:t>6.Join the necessary tables to find the total quantity of each pizza category ordered.</a:t>
              </a:r>
            </a:p>
            <a:p>
              <a:pPr algn="l"/>
              <a:r>
                <a:rPr lang="en-US" dirty="0"/>
                <a:t>7.Determine the distribution of orders by hour of the day.</a:t>
              </a:r>
            </a:p>
            <a:p>
              <a:pPr algn="l"/>
              <a:r>
                <a:rPr lang="en-US" dirty="0"/>
                <a:t>8.Join relevant tables to find the category-wise distribution of pizzas.</a:t>
              </a:r>
            </a:p>
            <a:p>
              <a:pPr algn="l"/>
              <a:r>
                <a:rPr lang="en-US" dirty="0"/>
                <a:t>9.Group the orders by date and calculate the average number of pizzas ordered per day.</a:t>
              </a:r>
            </a:p>
            <a:p>
              <a:pPr algn="l"/>
              <a:r>
                <a:rPr lang="en-US" dirty="0"/>
                <a:t>10.Determine the top 3 most ordered pizza types based on revenue.</a:t>
              </a:r>
            </a:p>
            <a:p>
              <a:pPr algn="l"/>
              <a:r>
                <a:rPr lang="en-US" dirty="0"/>
                <a:t>11.Calculate the percentage contribution of each pizza type to total revenue.</a:t>
              </a:r>
            </a:p>
            <a:p>
              <a:pPr algn="l"/>
              <a:r>
                <a:rPr lang="en-US" dirty="0"/>
                <a:t>12.Analyze the cumulative revenue generated over time.</a:t>
              </a:r>
            </a:p>
            <a:p>
              <a:pPr algn="l"/>
              <a:r>
                <a:rPr lang="en-US" dirty="0"/>
                <a:t>13.Determine the top 3 most ordered pizza types based on revenue for each pizza category.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470FD-4FE7-655C-FAE5-4A37E1A75BCF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Agenda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505C-4E50-61D0-57C6-6ABE2DE78BBF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DD0321-DF00-63AD-843B-929C3AEEA241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2 of 17</a:t>
            </a:r>
          </a:p>
        </p:txBody>
      </p:sp>
    </p:spTree>
    <p:extLst>
      <p:ext uri="{BB962C8B-B14F-4D97-AF65-F5344CB8AC3E}">
        <p14:creationId xmlns:p14="http://schemas.microsoft.com/office/powerpoint/2010/main" val="366652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30C092-80D4-4050-63A0-666D727FF0EB}"/>
              </a:ext>
            </a:extLst>
          </p:cNvPr>
          <p:cNvSpPr/>
          <p:nvPr/>
        </p:nvSpPr>
        <p:spPr>
          <a:xfrm>
            <a:off x="233680" y="802640"/>
            <a:ext cx="11348720" cy="5384800"/>
          </a:xfrm>
          <a:prstGeom prst="roundRect">
            <a:avLst>
              <a:gd name="adj" fmla="val 13271"/>
            </a:avLst>
          </a:prstGeom>
          <a:solidFill>
            <a:srgbClr val="E1DF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470FD-4FE7-655C-FAE5-4A37E1A75BCF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 R Diagram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C505C-4E50-61D0-57C6-6ABE2DE78BBF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A1562E-16CD-DC1A-361B-E5D5AA9D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6" y="910131"/>
            <a:ext cx="10630290" cy="5145229"/>
          </a:xfrm>
          <a:prstGeom prst="rect">
            <a:avLst/>
          </a:prstGeom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9F6D6D-6ADD-5033-296C-53A4927C9DDD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3 of 17</a:t>
            </a:r>
          </a:p>
        </p:txBody>
      </p:sp>
    </p:spTree>
    <p:extLst>
      <p:ext uri="{BB962C8B-B14F-4D97-AF65-F5344CB8AC3E}">
        <p14:creationId xmlns:p14="http://schemas.microsoft.com/office/powerpoint/2010/main" val="313798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1.Retrieve the total number of orders placed.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88A8F0E-75CA-D707-B748-40CC1542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01" y="4436591"/>
            <a:ext cx="7687706" cy="10555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49F0A-DF2C-FD7B-1379-6AD8569AC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01" y="913400"/>
            <a:ext cx="5919627" cy="49583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9F608E-B8BD-C1D2-A279-3A2E0B519B52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4 of 17</a:t>
            </a:r>
          </a:p>
        </p:txBody>
      </p:sp>
    </p:spTree>
    <p:extLst>
      <p:ext uri="{BB962C8B-B14F-4D97-AF65-F5344CB8AC3E}">
        <p14:creationId xmlns:p14="http://schemas.microsoft.com/office/powerpoint/2010/main" val="128399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2.Calculate the total revenue generated from pizza sales.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1A72F-289E-4290-770F-468E08E60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3" y="854722"/>
            <a:ext cx="7687707" cy="2086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5A659-CC89-DB52-1DBA-315BDEC7C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94" y="4436536"/>
            <a:ext cx="7687706" cy="115798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5D562C9-EC75-94B0-BBEA-65A8529A792A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5 of 17</a:t>
            </a:r>
          </a:p>
        </p:txBody>
      </p:sp>
    </p:spTree>
    <p:extLst>
      <p:ext uri="{BB962C8B-B14F-4D97-AF65-F5344CB8AC3E}">
        <p14:creationId xmlns:p14="http://schemas.microsoft.com/office/powerpoint/2010/main" val="17223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3.Identify the highest-priced pizza.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E49F0A-DF2C-FD7B-1379-6AD8569AC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01" y="913400"/>
            <a:ext cx="5919627" cy="495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E809D6-0D97-7891-B054-71CB1AC1D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01" y="850024"/>
            <a:ext cx="7127766" cy="2599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B8BC88-B70A-19F5-5100-3A1CB31E3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30" y="4447725"/>
            <a:ext cx="7687706" cy="102077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8C59B7-7C89-64D9-4249-D5335EACA19D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6 of 17</a:t>
            </a:r>
          </a:p>
        </p:txBody>
      </p:sp>
    </p:spTree>
    <p:extLst>
      <p:ext uri="{BB962C8B-B14F-4D97-AF65-F5344CB8AC3E}">
        <p14:creationId xmlns:p14="http://schemas.microsoft.com/office/powerpoint/2010/main" val="1924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4.Identify the most common pizza size ordered.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2DBAE5-BD42-310A-6D40-40C408A5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1" y="918731"/>
            <a:ext cx="7049313" cy="2551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5C353-4657-3D10-AD8B-E5FE2AC9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" y="4436591"/>
            <a:ext cx="6766560" cy="188790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16BAE6-B3B5-6533-5745-FE156158E8D2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7 of 17</a:t>
            </a:r>
          </a:p>
        </p:txBody>
      </p:sp>
    </p:spTree>
    <p:extLst>
      <p:ext uri="{BB962C8B-B14F-4D97-AF65-F5344CB8AC3E}">
        <p14:creationId xmlns:p14="http://schemas.microsoft.com/office/powerpoint/2010/main" val="52730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5.List the top 5 most ordered pizza types along with their quantities.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5CBC6-66D7-D6A8-269A-79C0913AC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12" y="904642"/>
            <a:ext cx="5291168" cy="3234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79DFD-37BF-B9C6-57A1-B0DDF07F1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6" y="4436592"/>
            <a:ext cx="6750144" cy="1832108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6956F04-FC4F-8781-6EDD-F5CEF99596DE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8 of 17</a:t>
            </a:r>
          </a:p>
        </p:txBody>
      </p:sp>
    </p:spTree>
    <p:extLst>
      <p:ext uri="{BB962C8B-B14F-4D97-AF65-F5344CB8AC3E}">
        <p14:creationId xmlns:p14="http://schemas.microsoft.com/office/powerpoint/2010/main" val="9720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4EF8C7-DCC2-8937-516A-247EE21BAC4B}"/>
              </a:ext>
            </a:extLst>
          </p:cNvPr>
          <p:cNvGrpSpPr/>
          <p:nvPr/>
        </p:nvGrpSpPr>
        <p:grpSpPr>
          <a:xfrm>
            <a:off x="158656" y="0"/>
            <a:ext cx="12033344" cy="6858000"/>
            <a:chOff x="158656" y="0"/>
            <a:chExt cx="1203334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367AD5-DCC5-AA00-C581-73865150F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>
              <a:off x="158656" y="0"/>
              <a:ext cx="4525104" cy="68579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51F50B-4C09-0824-A182-2C06D9F3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"/>
            </a:blip>
            <a:stretch>
              <a:fillRect/>
            </a:stretch>
          </p:blipFill>
          <p:spPr>
            <a:xfrm flipH="1">
              <a:off x="7666896" y="1"/>
              <a:ext cx="4525104" cy="685799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24A15-D347-A800-ED14-C95F63FA781B}"/>
              </a:ext>
            </a:extLst>
          </p:cNvPr>
          <p:cNvSpPr txBox="1"/>
          <p:nvPr/>
        </p:nvSpPr>
        <p:spPr>
          <a:xfrm>
            <a:off x="233680" y="294640"/>
            <a:ext cx="1196222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6.Join the necessary tables to find the total quantity of each pizza category ordered.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81B5F-6128-1CA2-B750-3EBC324ACF42}"/>
              </a:ext>
            </a:extLst>
          </p:cNvPr>
          <p:cNvSpPr txBox="1"/>
          <p:nvPr/>
        </p:nvSpPr>
        <p:spPr>
          <a:xfrm>
            <a:off x="0" y="6378694"/>
            <a:ext cx="11962224" cy="369332"/>
          </a:xfrm>
          <a:prstGeom prst="rect">
            <a:avLst/>
          </a:prstGeom>
          <a:solidFill>
            <a:srgbClr val="FA8AF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A0CC7-79E7-CCDD-6330-66EC74BF8405}"/>
              </a:ext>
            </a:extLst>
          </p:cNvPr>
          <p:cNvCxnSpPr/>
          <p:nvPr/>
        </p:nvCxnSpPr>
        <p:spPr>
          <a:xfrm>
            <a:off x="91440" y="4346358"/>
            <a:ext cx="1210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A7DBA5-2A91-CAD8-E79B-77F752A11E95}"/>
              </a:ext>
            </a:extLst>
          </p:cNvPr>
          <p:cNvSpPr/>
          <p:nvPr/>
        </p:nvSpPr>
        <p:spPr>
          <a:xfrm>
            <a:off x="233680" y="751840"/>
            <a:ext cx="11799664" cy="3484524"/>
          </a:xfrm>
          <a:prstGeom prst="roundRect">
            <a:avLst>
              <a:gd name="adj" fmla="val 52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05C353-4657-3D10-AD8B-E5FE2AC97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4436591"/>
            <a:ext cx="6766560" cy="1887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46AA0-FAA5-E277-17D8-20571925B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37" y="918731"/>
            <a:ext cx="5966123" cy="324906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39EE0D9-C282-A233-0D8A-D27971386452}"/>
              </a:ext>
            </a:extLst>
          </p:cNvPr>
          <p:cNvSpPr txBox="1">
            <a:spLocks/>
          </p:cNvSpPr>
          <p:nvPr/>
        </p:nvSpPr>
        <p:spPr>
          <a:xfrm>
            <a:off x="9884503" y="6161048"/>
            <a:ext cx="2236377" cy="13458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vert="horz" wrap="square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       Slide 9 of 17</a:t>
            </a:r>
          </a:p>
        </p:txBody>
      </p:sp>
    </p:spTree>
    <p:extLst>
      <p:ext uri="{BB962C8B-B14F-4D97-AF65-F5344CB8AC3E}">
        <p14:creationId xmlns:p14="http://schemas.microsoft.com/office/powerpoint/2010/main" val="2377038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{7036378C-8E52-4B3C-A3D2-C95EABCD72A2}tf78853419_win32</Template>
  <TotalTime>1794</TotalTime>
  <Words>475</Words>
  <Application>Microsoft Office PowerPoint</Application>
  <PresentationFormat>Widescreen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Report</dc:title>
  <dc:creator>Mayur Mehta</dc:creator>
  <cp:lastModifiedBy>Mayur Mehta</cp:lastModifiedBy>
  <cp:revision>6</cp:revision>
  <dcterms:created xsi:type="dcterms:W3CDTF">2024-06-01T12:18:28Z</dcterms:created>
  <dcterms:modified xsi:type="dcterms:W3CDTF">2024-06-02T18:13:01Z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