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3" r:id="rId5"/>
    <p:sldId id="275" r:id="rId6"/>
    <p:sldId id="276" r:id="rId7"/>
    <p:sldId id="282" r:id="rId8"/>
    <p:sldId id="283" r:id="rId9"/>
    <p:sldId id="284" r:id="rId10"/>
    <p:sldId id="285" r:id="rId11"/>
    <p:sldId id="286" r:id="rId12"/>
    <p:sldId id="287" r:id="rId13"/>
    <p:sldId id="277" r:id="rId14"/>
    <p:sldId id="290" r:id="rId15"/>
    <p:sldId id="288" r:id="rId16"/>
    <p:sldId id="289" r:id="rId17"/>
    <p:sldId id="291" r:id="rId18"/>
    <p:sldId id="292" r:id="rId19"/>
    <p:sldId id="293" r:id="rId20"/>
    <p:sldId id="294" r:id="rId21"/>
    <p:sldId id="295" r:id="rId22"/>
    <p:sldId id="28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5E130-9C2B-441E-91AE-B19A38443A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7626CBE-19BD-4E31-A6B7-4C35AA684355}">
      <dgm:prSet/>
      <dgm:spPr/>
      <dgm:t>
        <a:bodyPr/>
        <a:lstStyle/>
        <a:p>
          <a:r>
            <a:rPr lang="en-US" dirty="0"/>
            <a:t>After completing the Data Cleaning process, we begin our Exploratory Data Analysis with data exploration and visualization tools found in Tableau. </a:t>
          </a:r>
        </a:p>
      </dgm:t>
    </dgm:pt>
    <dgm:pt modelId="{841951BB-11B6-41DE-9DB6-1E834BB8EDF0}" type="parTrans" cxnId="{73B70A03-51A3-4D68-A6E0-18EAEEC66327}">
      <dgm:prSet/>
      <dgm:spPr/>
      <dgm:t>
        <a:bodyPr/>
        <a:lstStyle/>
        <a:p>
          <a:endParaRPr lang="en-US"/>
        </a:p>
      </dgm:t>
    </dgm:pt>
    <dgm:pt modelId="{FCFA6866-C2C4-43E9-B4CC-0FC52FBFBEE9}" type="sibTrans" cxnId="{73B70A03-51A3-4D68-A6E0-18EAEEC66327}">
      <dgm:prSet/>
      <dgm:spPr/>
      <dgm:t>
        <a:bodyPr/>
        <a:lstStyle/>
        <a:p>
          <a:endParaRPr lang="en-US"/>
        </a:p>
      </dgm:t>
    </dgm:pt>
    <dgm:pt modelId="{F68F6BAD-970F-4B7B-B5BD-A3B1E2C94DE3}">
      <dgm:prSet/>
      <dgm:spPr/>
      <dgm:t>
        <a:bodyPr/>
        <a:lstStyle/>
        <a:p>
          <a:r>
            <a:rPr lang="en-US"/>
            <a:t>The Tableau software allows us to join our datasets through unions using key ID’s and aggregate data to develop insights about the Yellow and Pink cab companies.</a:t>
          </a:r>
        </a:p>
      </dgm:t>
    </dgm:pt>
    <dgm:pt modelId="{0CB9689C-EC04-4CDF-BB44-41605F1D7860}" type="parTrans" cxnId="{7F8FD4F8-E597-49E1-8F7E-66FD745100D2}">
      <dgm:prSet/>
      <dgm:spPr/>
      <dgm:t>
        <a:bodyPr/>
        <a:lstStyle/>
        <a:p>
          <a:endParaRPr lang="en-US"/>
        </a:p>
      </dgm:t>
    </dgm:pt>
    <dgm:pt modelId="{0D5CEF72-CEBB-48BB-BFD0-B6DB3E112A6A}" type="sibTrans" cxnId="{7F8FD4F8-E597-49E1-8F7E-66FD745100D2}">
      <dgm:prSet/>
      <dgm:spPr/>
      <dgm:t>
        <a:bodyPr/>
        <a:lstStyle/>
        <a:p>
          <a:endParaRPr lang="en-US"/>
        </a:p>
      </dgm:t>
    </dgm:pt>
    <dgm:pt modelId="{3A1BD4BC-D638-490B-B65C-76CA62FB8784}" type="pres">
      <dgm:prSet presAssocID="{1465E130-9C2B-441E-91AE-B19A38443A2A}" presName="linear" presStyleCnt="0">
        <dgm:presLayoutVars>
          <dgm:animLvl val="lvl"/>
          <dgm:resizeHandles val="exact"/>
        </dgm:presLayoutVars>
      </dgm:prSet>
      <dgm:spPr/>
    </dgm:pt>
    <dgm:pt modelId="{5EE12814-2DAD-4F69-BF5A-0F3DB60E7397}" type="pres">
      <dgm:prSet presAssocID="{77626CBE-19BD-4E31-A6B7-4C35AA684355}" presName="parentText" presStyleLbl="node1" presStyleIdx="0" presStyleCnt="2">
        <dgm:presLayoutVars>
          <dgm:chMax val="0"/>
          <dgm:bulletEnabled val="1"/>
        </dgm:presLayoutVars>
      </dgm:prSet>
      <dgm:spPr/>
    </dgm:pt>
    <dgm:pt modelId="{D12E0EB6-C4D0-4FB7-BBFB-BACCA08DD347}" type="pres">
      <dgm:prSet presAssocID="{FCFA6866-C2C4-43E9-B4CC-0FC52FBFBEE9}" presName="spacer" presStyleCnt="0"/>
      <dgm:spPr/>
    </dgm:pt>
    <dgm:pt modelId="{ED487C80-C812-4004-811F-DB5F0EA4157B}" type="pres">
      <dgm:prSet presAssocID="{F68F6BAD-970F-4B7B-B5BD-A3B1E2C94DE3}" presName="parentText" presStyleLbl="node1" presStyleIdx="1" presStyleCnt="2">
        <dgm:presLayoutVars>
          <dgm:chMax val="0"/>
          <dgm:bulletEnabled val="1"/>
        </dgm:presLayoutVars>
      </dgm:prSet>
      <dgm:spPr/>
    </dgm:pt>
  </dgm:ptLst>
  <dgm:cxnLst>
    <dgm:cxn modelId="{73B70A03-51A3-4D68-A6E0-18EAEEC66327}" srcId="{1465E130-9C2B-441E-91AE-B19A38443A2A}" destId="{77626CBE-19BD-4E31-A6B7-4C35AA684355}" srcOrd="0" destOrd="0" parTransId="{841951BB-11B6-41DE-9DB6-1E834BB8EDF0}" sibTransId="{FCFA6866-C2C4-43E9-B4CC-0FC52FBFBEE9}"/>
    <dgm:cxn modelId="{F47C0D7E-F757-480E-96FC-C6C5E55E1A94}" type="presOf" srcId="{F68F6BAD-970F-4B7B-B5BD-A3B1E2C94DE3}" destId="{ED487C80-C812-4004-811F-DB5F0EA4157B}" srcOrd="0" destOrd="0" presId="urn:microsoft.com/office/officeart/2005/8/layout/vList2"/>
    <dgm:cxn modelId="{45344DB3-7AF3-441B-AA34-E9426CA267D6}" type="presOf" srcId="{1465E130-9C2B-441E-91AE-B19A38443A2A}" destId="{3A1BD4BC-D638-490B-B65C-76CA62FB8784}" srcOrd="0" destOrd="0" presId="urn:microsoft.com/office/officeart/2005/8/layout/vList2"/>
    <dgm:cxn modelId="{E899CAE3-CF24-4103-B225-244C9AFAA5F1}" type="presOf" srcId="{77626CBE-19BD-4E31-A6B7-4C35AA684355}" destId="{5EE12814-2DAD-4F69-BF5A-0F3DB60E7397}" srcOrd="0" destOrd="0" presId="urn:microsoft.com/office/officeart/2005/8/layout/vList2"/>
    <dgm:cxn modelId="{7F8FD4F8-E597-49E1-8F7E-66FD745100D2}" srcId="{1465E130-9C2B-441E-91AE-B19A38443A2A}" destId="{F68F6BAD-970F-4B7B-B5BD-A3B1E2C94DE3}" srcOrd="1" destOrd="0" parTransId="{0CB9689C-EC04-4CDF-BB44-41605F1D7860}" sibTransId="{0D5CEF72-CEBB-48BB-BFD0-B6DB3E112A6A}"/>
    <dgm:cxn modelId="{1ADB592D-2730-4C0A-A1A0-177D7F33418D}" type="presParOf" srcId="{3A1BD4BC-D638-490B-B65C-76CA62FB8784}" destId="{5EE12814-2DAD-4F69-BF5A-0F3DB60E7397}" srcOrd="0" destOrd="0" presId="urn:microsoft.com/office/officeart/2005/8/layout/vList2"/>
    <dgm:cxn modelId="{8BE392E3-57D9-46A3-AF96-7339CC90DFD9}" type="presParOf" srcId="{3A1BD4BC-D638-490B-B65C-76CA62FB8784}" destId="{D12E0EB6-C4D0-4FB7-BBFB-BACCA08DD347}" srcOrd="1" destOrd="0" presId="urn:microsoft.com/office/officeart/2005/8/layout/vList2"/>
    <dgm:cxn modelId="{DD9F7FD6-7941-4216-A69A-AB9E8905D47B}" type="presParOf" srcId="{3A1BD4BC-D638-490B-B65C-76CA62FB8784}" destId="{ED487C80-C812-4004-811F-DB5F0EA415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3EA48-59B5-4407-BF80-E360B2D060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7C57A9D-F8F5-4C7F-BDC8-FF426390C6DD}">
      <dgm:prSet/>
      <dgm:spPr/>
      <dgm:t>
        <a:bodyPr/>
        <a:lstStyle/>
        <a:p>
          <a:r>
            <a:rPr lang="en-US"/>
            <a:t>A thorough and complete Exploratory Data Analysis contains essential visualizations for exploring and delivering metrics found in the data. </a:t>
          </a:r>
        </a:p>
      </dgm:t>
    </dgm:pt>
    <dgm:pt modelId="{3706C8E1-80E8-4E2A-AD82-F0A9B029D3DF}" type="parTrans" cxnId="{71D65211-6DDF-456A-97AE-5E2AC8D25F5F}">
      <dgm:prSet/>
      <dgm:spPr/>
      <dgm:t>
        <a:bodyPr/>
        <a:lstStyle/>
        <a:p>
          <a:endParaRPr lang="en-US"/>
        </a:p>
      </dgm:t>
    </dgm:pt>
    <dgm:pt modelId="{87DDD032-E9D8-4459-A2FC-5519A696C5FC}" type="sibTrans" cxnId="{71D65211-6DDF-456A-97AE-5E2AC8D25F5F}">
      <dgm:prSet/>
      <dgm:spPr/>
      <dgm:t>
        <a:bodyPr/>
        <a:lstStyle/>
        <a:p>
          <a:endParaRPr lang="en-US"/>
        </a:p>
      </dgm:t>
    </dgm:pt>
    <dgm:pt modelId="{B0124C4F-310B-46F9-BE77-401667E71AAE}">
      <dgm:prSet/>
      <dgm:spPr/>
      <dgm:t>
        <a:bodyPr/>
        <a:lstStyle/>
        <a:p>
          <a:r>
            <a:rPr lang="en-US" dirty="0"/>
            <a:t>In our EDA we have included visualizations for detecting outliers using Boxplots, creating Frequency Bins to view the range of values available, and Univariate Distribution Plots to view modality in the features.</a:t>
          </a:r>
        </a:p>
      </dgm:t>
    </dgm:pt>
    <dgm:pt modelId="{2AA19B39-EC27-4F74-B337-F3881837526E}" type="parTrans" cxnId="{D377925E-E3E2-421E-8B0B-CCD4FD97431D}">
      <dgm:prSet/>
      <dgm:spPr/>
      <dgm:t>
        <a:bodyPr/>
        <a:lstStyle/>
        <a:p>
          <a:endParaRPr lang="en-US"/>
        </a:p>
      </dgm:t>
    </dgm:pt>
    <dgm:pt modelId="{F4783D07-6573-4C1F-8520-8C14E8A848E5}" type="sibTrans" cxnId="{D377925E-E3E2-421E-8B0B-CCD4FD97431D}">
      <dgm:prSet/>
      <dgm:spPr/>
      <dgm:t>
        <a:bodyPr/>
        <a:lstStyle/>
        <a:p>
          <a:endParaRPr lang="en-US"/>
        </a:p>
      </dgm:t>
    </dgm:pt>
    <dgm:pt modelId="{9817EF7A-08F3-4537-89A6-81EB55FF2A85}">
      <dgm:prSet/>
      <dgm:spPr/>
      <dgm:t>
        <a:bodyPr/>
        <a:lstStyle/>
        <a:p>
          <a:r>
            <a:rPr lang="en-US"/>
            <a:t>We conclude our EDA with Data Science models including Linear Regression Models to assist in forecasting logistics and profit and Hypothesis Testing to answer research questions.</a:t>
          </a:r>
        </a:p>
      </dgm:t>
    </dgm:pt>
    <dgm:pt modelId="{8A6454E7-98D7-4231-8E13-F2CBA0302587}" type="parTrans" cxnId="{29F9D0F4-8084-4BCB-8B9A-B9275DDF8E75}">
      <dgm:prSet/>
      <dgm:spPr/>
      <dgm:t>
        <a:bodyPr/>
        <a:lstStyle/>
        <a:p>
          <a:endParaRPr lang="en-US"/>
        </a:p>
      </dgm:t>
    </dgm:pt>
    <dgm:pt modelId="{0D0E5A21-302C-43CF-BBC3-11BCE655AFDB}" type="sibTrans" cxnId="{29F9D0F4-8084-4BCB-8B9A-B9275DDF8E75}">
      <dgm:prSet/>
      <dgm:spPr/>
      <dgm:t>
        <a:bodyPr/>
        <a:lstStyle/>
        <a:p>
          <a:endParaRPr lang="en-US"/>
        </a:p>
      </dgm:t>
    </dgm:pt>
    <dgm:pt modelId="{9D653806-0DEC-4E4F-9953-F25E01C03333}" type="pres">
      <dgm:prSet presAssocID="{72B3EA48-59B5-4407-BF80-E360B2D06073}" presName="root" presStyleCnt="0">
        <dgm:presLayoutVars>
          <dgm:dir/>
          <dgm:resizeHandles val="exact"/>
        </dgm:presLayoutVars>
      </dgm:prSet>
      <dgm:spPr/>
    </dgm:pt>
    <dgm:pt modelId="{560B8362-60AF-4A5F-BA8B-FC595336C9A1}" type="pres">
      <dgm:prSet presAssocID="{F7C57A9D-F8F5-4C7F-BDC8-FF426390C6DD}" presName="compNode" presStyleCnt="0"/>
      <dgm:spPr/>
    </dgm:pt>
    <dgm:pt modelId="{A104E017-2838-44D7-B5AA-5909168EA635}" type="pres">
      <dgm:prSet presAssocID="{F7C57A9D-F8F5-4C7F-BDC8-FF426390C6DD}" presName="bgRect" presStyleLbl="bgShp" presStyleIdx="0" presStyleCnt="3"/>
      <dgm:spPr/>
    </dgm:pt>
    <dgm:pt modelId="{2003DB0E-284D-4D65-8317-20F629FEDA37}" type="pres">
      <dgm:prSet presAssocID="{F7C57A9D-F8F5-4C7F-BDC8-FF426390C6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C4CDC4E-CE09-4596-9A83-225082D84BC2}" type="pres">
      <dgm:prSet presAssocID="{F7C57A9D-F8F5-4C7F-BDC8-FF426390C6DD}" presName="spaceRect" presStyleCnt="0"/>
      <dgm:spPr/>
    </dgm:pt>
    <dgm:pt modelId="{B380421A-674F-4C3E-959D-778FC9DA8238}" type="pres">
      <dgm:prSet presAssocID="{F7C57A9D-F8F5-4C7F-BDC8-FF426390C6DD}" presName="parTx" presStyleLbl="revTx" presStyleIdx="0" presStyleCnt="3">
        <dgm:presLayoutVars>
          <dgm:chMax val="0"/>
          <dgm:chPref val="0"/>
        </dgm:presLayoutVars>
      </dgm:prSet>
      <dgm:spPr/>
    </dgm:pt>
    <dgm:pt modelId="{4A6C0966-C99E-4DCC-8D24-87C5FC46EF8B}" type="pres">
      <dgm:prSet presAssocID="{87DDD032-E9D8-4459-A2FC-5519A696C5FC}" presName="sibTrans" presStyleCnt="0"/>
      <dgm:spPr/>
    </dgm:pt>
    <dgm:pt modelId="{2D207699-63F0-4293-8C66-D0A20C2822B9}" type="pres">
      <dgm:prSet presAssocID="{B0124C4F-310B-46F9-BE77-401667E71AAE}" presName="compNode" presStyleCnt="0"/>
      <dgm:spPr/>
    </dgm:pt>
    <dgm:pt modelId="{D17A0CFF-E173-44E6-AE85-A64499FA89D3}" type="pres">
      <dgm:prSet presAssocID="{B0124C4F-310B-46F9-BE77-401667E71AAE}" presName="bgRect" presStyleLbl="bgShp" presStyleIdx="1" presStyleCnt="3"/>
      <dgm:spPr/>
    </dgm:pt>
    <dgm:pt modelId="{A6DBCB30-0B86-423A-B98C-8514DBC35C94}" type="pres">
      <dgm:prSet presAssocID="{B0124C4F-310B-46F9-BE77-401667E71A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BC3F236D-E971-4157-96D7-65C6EB5C1F41}" type="pres">
      <dgm:prSet presAssocID="{B0124C4F-310B-46F9-BE77-401667E71AAE}" presName="spaceRect" presStyleCnt="0"/>
      <dgm:spPr/>
    </dgm:pt>
    <dgm:pt modelId="{92FE0886-5A22-4F22-B28B-986539F94627}" type="pres">
      <dgm:prSet presAssocID="{B0124C4F-310B-46F9-BE77-401667E71AAE}" presName="parTx" presStyleLbl="revTx" presStyleIdx="1" presStyleCnt="3">
        <dgm:presLayoutVars>
          <dgm:chMax val="0"/>
          <dgm:chPref val="0"/>
        </dgm:presLayoutVars>
      </dgm:prSet>
      <dgm:spPr/>
    </dgm:pt>
    <dgm:pt modelId="{5B2EC77F-F2D1-402D-A05B-FCFD2AFF970C}" type="pres">
      <dgm:prSet presAssocID="{F4783D07-6573-4C1F-8520-8C14E8A848E5}" presName="sibTrans" presStyleCnt="0"/>
      <dgm:spPr/>
    </dgm:pt>
    <dgm:pt modelId="{1315411C-EA89-4545-B8C4-545C570412B3}" type="pres">
      <dgm:prSet presAssocID="{9817EF7A-08F3-4537-89A6-81EB55FF2A85}" presName="compNode" presStyleCnt="0"/>
      <dgm:spPr/>
    </dgm:pt>
    <dgm:pt modelId="{6E647F9A-3240-4DCF-A284-A9552C78DC51}" type="pres">
      <dgm:prSet presAssocID="{9817EF7A-08F3-4537-89A6-81EB55FF2A85}" presName="bgRect" presStyleLbl="bgShp" presStyleIdx="2" presStyleCnt="3"/>
      <dgm:spPr/>
    </dgm:pt>
    <dgm:pt modelId="{02243795-45B7-44D4-99B3-277F2177CA9A}" type="pres">
      <dgm:prSet presAssocID="{9817EF7A-08F3-4537-89A6-81EB55FF2A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F4A88AF8-22CA-4DDD-9B65-D720F6039E5E}" type="pres">
      <dgm:prSet presAssocID="{9817EF7A-08F3-4537-89A6-81EB55FF2A85}" presName="spaceRect" presStyleCnt="0"/>
      <dgm:spPr/>
    </dgm:pt>
    <dgm:pt modelId="{223DDC3D-E7B7-465F-AE8D-05B0BD6F7226}" type="pres">
      <dgm:prSet presAssocID="{9817EF7A-08F3-4537-89A6-81EB55FF2A85}" presName="parTx" presStyleLbl="revTx" presStyleIdx="2" presStyleCnt="3">
        <dgm:presLayoutVars>
          <dgm:chMax val="0"/>
          <dgm:chPref val="0"/>
        </dgm:presLayoutVars>
      </dgm:prSet>
      <dgm:spPr/>
    </dgm:pt>
  </dgm:ptLst>
  <dgm:cxnLst>
    <dgm:cxn modelId="{71D65211-6DDF-456A-97AE-5E2AC8D25F5F}" srcId="{72B3EA48-59B5-4407-BF80-E360B2D06073}" destId="{F7C57A9D-F8F5-4C7F-BDC8-FF426390C6DD}" srcOrd="0" destOrd="0" parTransId="{3706C8E1-80E8-4E2A-AD82-F0A9B029D3DF}" sibTransId="{87DDD032-E9D8-4459-A2FC-5519A696C5FC}"/>
    <dgm:cxn modelId="{1571681B-4B70-4A20-9726-DE697A69B818}" type="presOf" srcId="{72B3EA48-59B5-4407-BF80-E360B2D06073}" destId="{9D653806-0DEC-4E4F-9953-F25E01C03333}" srcOrd="0" destOrd="0" presId="urn:microsoft.com/office/officeart/2018/2/layout/IconVerticalSolidList"/>
    <dgm:cxn modelId="{D377925E-E3E2-421E-8B0B-CCD4FD97431D}" srcId="{72B3EA48-59B5-4407-BF80-E360B2D06073}" destId="{B0124C4F-310B-46F9-BE77-401667E71AAE}" srcOrd="1" destOrd="0" parTransId="{2AA19B39-EC27-4F74-B337-F3881837526E}" sibTransId="{F4783D07-6573-4C1F-8520-8C14E8A848E5}"/>
    <dgm:cxn modelId="{76EEC761-E0C7-4E8B-939F-2F3C6124FA35}" type="presOf" srcId="{9817EF7A-08F3-4537-89A6-81EB55FF2A85}" destId="{223DDC3D-E7B7-465F-AE8D-05B0BD6F7226}" srcOrd="0" destOrd="0" presId="urn:microsoft.com/office/officeart/2018/2/layout/IconVerticalSolidList"/>
    <dgm:cxn modelId="{67681846-62B6-42FA-AE52-21C575F614D7}" type="presOf" srcId="{B0124C4F-310B-46F9-BE77-401667E71AAE}" destId="{92FE0886-5A22-4F22-B28B-986539F94627}" srcOrd="0" destOrd="0" presId="urn:microsoft.com/office/officeart/2018/2/layout/IconVerticalSolidList"/>
    <dgm:cxn modelId="{B4621BD2-5DEC-461D-87E3-7233B0A34882}" type="presOf" srcId="{F7C57A9D-F8F5-4C7F-BDC8-FF426390C6DD}" destId="{B380421A-674F-4C3E-959D-778FC9DA8238}" srcOrd="0" destOrd="0" presId="urn:microsoft.com/office/officeart/2018/2/layout/IconVerticalSolidList"/>
    <dgm:cxn modelId="{29F9D0F4-8084-4BCB-8B9A-B9275DDF8E75}" srcId="{72B3EA48-59B5-4407-BF80-E360B2D06073}" destId="{9817EF7A-08F3-4537-89A6-81EB55FF2A85}" srcOrd="2" destOrd="0" parTransId="{8A6454E7-98D7-4231-8E13-F2CBA0302587}" sibTransId="{0D0E5A21-302C-43CF-BBC3-11BCE655AFDB}"/>
    <dgm:cxn modelId="{2A5B9813-DD28-449E-B71E-E57704057770}" type="presParOf" srcId="{9D653806-0DEC-4E4F-9953-F25E01C03333}" destId="{560B8362-60AF-4A5F-BA8B-FC595336C9A1}" srcOrd="0" destOrd="0" presId="urn:microsoft.com/office/officeart/2018/2/layout/IconVerticalSolidList"/>
    <dgm:cxn modelId="{97BC999A-F454-4719-8ABA-546CA049959A}" type="presParOf" srcId="{560B8362-60AF-4A5F-BA8B-FC595336C9A1}" destId="{A104E017-2838-44D7-B5AA-5909168EA635}" srcOrd="0" destOrd="0" presId="urn:microsoft.com/office/officeart/2018/2/layout/IconVerticalSolidList"/>
    <dgm:cxn modelId="{0E311E51-6BFF-4952-B14C-F76FED5C547D}" type="presParOf" srcId="{560B8362-60AF-4A5F-BA8B-FC595336C9A1}" destId="{2003DB0E-284D-4D65-8317-20F629FEDA37}" srcOrd="1" destOrd="0" presId="urn:microsoft.com/office/officeart/2018/2/layout/IconVerticalSolidList"/>
    <dgm:cxn modelId="{0B71FC56-F251-4BD7-88D8-C3D770E1C2EE}" type="presParOf" srcId="{560B8362-60AF-4A5F-BA8B-FC595336C9A1}" destId="{0C4CDC4E-CE09-4596-9A83-225082D84BC2}" srcOrd="2" destOrd="0" presId="urn:microsoft.com/office/officeart/2018/2/layout/IconVerticalSolidList"/>
    <dgm:cxn modelId="{899C4BBC-BD4D-453B-A05C-80EACBD057B8}" type="presParOf" srcId="{560B8362-60AF-4A5F-BA8B-FC595336C9A1}" destId="{B380421A-674F-4C3E-959D-778FC9DA8238}" srcOrd="3" destOrd="0" presId="urn:microsoft.com/office/officeart/2018/2/layout/IconVerticalSolidList"/>
    <dgm:cxn modelId="{78FC7236-13D6-4E7C-9C38-BD4B7507C99B}" type="presParOf" srcId="{9D653806-0DEC-4E4F-9953-F25E01C03333}" destId="{4A6C0966-C99E-4DCC-8D24-87C5FC46EF8B}" srcOrd="1" destOrd="0" presId="urn:microsoft.com/office/officeart/2018/2/layout/IconVerticalSolidList"/>
    <dgm:cxn modelId="{6A188B9B-E6C6-4BC9-8780-9E35A3FA7030}" type="presParOf" srcId="{9D653806-0DEC-4E4F-9953-F25E01C03333}" destId="{2D207699-63F0-4293-8C66-D0A20C2822B9}" srcOrd="2" destOrd="0" presId="urn:microsoft.com/office/officeart/2018/2/layout/IconVerticalSolidList"/>
    <dgm:cxn modelId="{CB46F6CA-5F51-4957-8D31-B70CF928B4BC}" type="presParOf" srcId="{2D207699-63F0-4293-8C66-D0A20C2822B9}" destId="{D17A0CFF-E173-44E6-AE85-A64499FA89D3}" srcOrd="0" destOrd="0" presId="urn:microsoft.com/office/officeart/2018/2/layout/IconVerticalSolidList"/>
    <dgm:cxn modelId="{DAE55954-15F8-4F18-BEB2-3F0AC2BA52D5}" type="presParOf" srcId="{2D207699-63F0-4293-8C66-D0A20C2822B9}" destId="{A6DBCB30-0B86-423A-B98C-8514DBC35C94}" srcOrd="1" destOrd="0" presId="urn:microsoft.com/office/officeart/2018/2/layout/IconVerticalSolidList"/>
    <dgm:cxn modelId="{9FCD8F84-60A8-4295-8212-40190E8B010A}" type="presParOf" srcId="{2D207699-63F0-4293-8C66-D0A20C2822B9}" destId="{BC3F236D-E971-4157-96D7-65C6EB5C1F41}" srcOrd="2" destOrd="0" presId="urn:microsoft.com/office/officeart/2018/2/layout/IconVerticalSolidList"/>
    <dgm:cxn modelId="{8B8A4935-801B-469D-8DD0-52023B221B8B}" type="presParOf" srcId="{2D207699-63F0-4293-8C66-D0A20C2822B9}" destId="{92FE0886-5A22-4F22-B28B-986539F94627}" srcOrd="3" destOrd="0" presId="urn:microsoft.com/office/officeart/2018/2/layout/IconVerticalSolidList"/>
    <dgm:cxn modelId="{129E91AC-E886-48E8-A786-EB755A25FD20}" type="presParOf" srcId="{9D653806-0DEC-4E4F-9953-F25E01C03333}" destId="{5B2EC77F-F2D1-402D-A05B-FCFD2AFF970C}" srcOrd="3" destOrd="0" presId="urn:microsoft.com/office/officeart/2018/2/layout/IconVerticalSolidList"/>
    <dgm:cxn modelId="{7F35B191-0A4C-4B87-9E8B-9F99C7A7B392}" type="presParOf" srcId="{9D653806-0DEC-4E4F-9953-F25E01C03333}" destId="{1315411C-EA89-4545-B8C4-545C570412B3}" srcOrd="4" destOrd="0" presId="urn:microsoft.com/office/officeart/2018/2/layout/IconVerticalSolidList"/>
    <dgm:cxn modelId="{90C2C1C8-D584-4B8B-9FD0-C6AED82ADA3E}" type="presParOf" srcId="{1315411C-EA89-4545-B8C4-545C570412B3}" destId="{6E647F9A-3240-4DCF-A284-A9552C78DC51}" srcOrd="0" destOrd="0" presId="urn:microsoft.com/office/officeart/2018/2/layout/IconVerticalSolidList"/>
    <dgm:cxn modelId="{C3EC13F0-C0E9-4336-8A1E-2042F53DA8E0}" type="presParOf" srcId="{1315411C-EA89-4545-B8C4-545C570412B3}" destId="{02243795-45B7-44D4-99B3-277F2177CA9A}" srcOrd="1" destOrd="0" presId="urn:microsoft.com/office/officeart/2018/2/layout/IconVerticalSolidList"/>
    <dgm:cxn modelId="{8A85D2A4-0216-4092-8293-A2F869A3A701}" type="presParOf" srcId="{1315411C-EA89-4545-B8C4-545C570412B3}" destId="{F4A88AF8-22CA-4DDD-9B65-D720F6039E5E}" srcOrd="2" destOrd="0" presId="urn:microsoft.com/office/officeart/2018/2/layout/IconVerticalSolidList"/>
    <dgm:cxn modelId="{0C2CD373-1B1B-4750-B150-E4673238759B}" type="presParOf" srcId="{1315411C-EA89-4545-B8C4-545C570412B3}" destId="{223DDC3D-E7B7-465F-AE8D-05B0BD6F72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12814-2DAD-4F69-BF5A-0F3DB60E7397}">
      <dsp:nvSpPr>
        <dsp:cNvPr id="0" name=""/>
        <dsp:cNvSpPr/>
      </dsp:nvSpPr>
      <dsp:spPr>
        <a:xfrm>
          <a:off x="0" y="553343"/>
          <a:ext cx="7037387" cy="2141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After completing the Data Cleaning process, we begin our Exploratory Data Analysis with data exploration and visualization tools found in Tableau. </a:t>
          </a:r>
        </a:p>
      </dsp:txBody>
      <dsp:txXfrm>
        <a:off x="104520" y="657863"/>
        <a:ext cx="6828347" cy="1932060"/>
      </dsp:txXfrm>
    </dsp:sp>
    <dsp:sp modelId="{ED487C80-C812-4004-811F-DB5F0EA4157B}">
      <dsp:nvSpPr>
        <dsp:cNvPr id="0" name=""/>
        <dsp:cNvSpPr/>
      </dsp:nvSpPr>
      <dsp:spPr>
        <a:xfrm>
          <a:off x="0" y="2780843"/>
          <a:ext cx="7037387" cy="21411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Tableau software allows us to join our datasets through unions using key ID’s and aggregate data to develop insights about the Yellow and Pink cab companies.</a:t>
          </a:r>
        </a:p>
      </dsp:txBody>
      <dsp:txXfrm>
        <a:off x="104520" y="2885363"/>
        <a:ext cx="6828347" cy="1932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4E017-2838-44D7-B5AA-5909168EA635}">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3DB0E-284D-4D65-8317-20F629FEDA3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0421A-674F-4C3E-959D-778FC9DA8238}">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A thorough and complete Exploratory Data Analysis contains essential visualizations for exploring and delivering metrics found in the data. </a:t>
          </a:r>
        </a:p>
      </dsp:txBody>
      <dsp:txXfrm>
        <a:off x="1435590" y="531"/>
        <a:ext cx="9971896" cy="1242935"/>
      </dsp:txXfrm>
    </dsp:sp>
    <dsp:sp modelId="{D17A0CFF-E173-44E6-AE85-A64499FA89D3}">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BCB30-0B86-423A-B98C-8514DBC35C9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E0886-5A22-4F22-B28B-986539F94627}">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In our EDA we have included visualizations for detecting outliers using Boxplots, creating Frequency Bins to view the range of values available, and Univariate Distribution Plots to view modality in the features.</a:t>
          </a:r>
        </a:p>
      </dsp:txBody>
      <dsp:txXfrm>
        <a:off x="1435590" y="1554201"/>
        <a:ext cx="9971896" cy="1242935"/>
      </dsp:txXfrm>
    </dsp:sp>
    <dsp:sp modelId="{6E647F9A-3240-4DCF-A284-A9552C78DC51}">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43795-45B7-44D4-99B3-277F2177CA9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3DDC3D-E7B7-465F-AE8D-05B0BD6F7226}">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We conclude our EDA with Data Science models including Linear Regression Models to assist in forecasting logistics and profit and Hypothesis Testing to answer research questions.</a:t>
          </a:r>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001264"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Pink and Yellow Cab EDA and Recommendation</a:t>
            </a:r>
          </a:p>
          <a:p>
            <a:r>
              <a:rPr lang="en-US" sz="4000" dirty="0">
                <a:solidFill>
                  <a:schemeClr val="bg1"/>
                </a:solidFill>
              </a:rPr>
              <a:t>Richard M. Flores</a:t>
            </a:r>
          </a:p>
          <a:p>
            <a:endParaRPr lang="en-US" sz="4000" dirty="0">
              <a:solidFill>
                <a:schemeClr val="bg1"/>
              </a:solidFill>
            </a:endParaRPr>
          </a:p>
          <a:p>
            <a:r>
              <a:rPr lang="en-US" sz="2800" b="1" dirty="0">
                <a:solidFill>
                  <a:schemeClr val="bg1"/>
                </a:solidFill>
              </a:rPr>
              <a:t>November 21</a:t>
            </a:r>
            <a:r>
              <a:rPr lang="en-US" sz="2800" b="1" baseline="30000" dirty="0">
                <a:solidFill>
                  <a:schemeClr val="bg1"/>
                </a:solidFill>
              </a:rPr>
              <a:t>st</a:t>
            </a:r>
            <a:r>
              <a:rPr lang="en-US" sz="2800" b="1" dirty="0">
                <a:solidFill>
                  <a:schemeClr val="bg1"/>
                </a:solidFill>
              </a:rPr>
              <a:t>,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446505C-B2A6-D9A3-53A7-C12D6D6A8C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1119" y="736552"/>
            <a:ext cx="9509760" cy="5384894"/>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id="{99E9996A-903F-73E3-DA12-4D5FA118F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7959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Shape 69">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A30CB4F7-C036-EF17-08CB-D7C13E7FC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70" y="400333"/>
            <a:ext cx="2675907" cy="5145976"/>
          </a:xfrm>
          <a:prstGeom prst="rect">
            <a:avLst/>
          </a:prstGeom>
        </p:spPr>
      </p:pic>
      <p:sp>
        <p:nvSpPr>
          <p:cNvPr id="72" name="Freeform: Shape 71">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0446505C-B2A6-D9A3-53A7-C12D6D6A8C69}"/>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953360" y="3119848"/>
            <a:ext cx="7187057" cy="880414"/>
          </a:xfrm>
          <a:prstGeom prst="rect">
            <a:avLst/>
          </a:prstGeom>
        </p:spPr>
      </p:pic>
      <p:pic>
        <p:nvPicPr>
          <p:cNvPr id="4" name="Picture 3">
            <a:extLst>
              <a:ext uri="{FF2B5EF4-FFF2-40B4-BE49-F238E27FC236}">
                <a16:creationId xmlns:a16="http://schemas.microsoft.com/office/drawing/2014/main" id="{E3A56A5A-64D5-B7CA-D39C-5F37BE34EE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5327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13ABE3-54FD-F2BA-D384-89A610293401}"/>
              </a:ext>
            </a:extLst>
          </p:cNvPr>
          <p:cNvSpPr>
            <a:spLocks noGrp="1"/>
          </p:cNvSpPr>
          <p:nvPr>
            <p:ph type="title"/>
          </p:nvPr>
        </p:nvSpPr>
        <p:spPr>
          <a:xfrm>
            <a:off x="391378" y="320675"/>
            <a:ext cx="11407487" cy="1325563"/>
          </a:xfrm>
        </p:spPr>
        <p:txBody>
          <a:bodyPr>
            <a:normAutofit/>
          </a:bodyPr>
          <a:lstStyle/>
          <a:p>
            <a:r>
              <a:rPr lang="en-US" sz="5400" b="1"/>
              <a:t>EDA Summary</a:t>
            </a:r>
          </a:p>
        </p:txBody>
      </p:sp>
      <p:pic>
        <p:nvPicPr>
          <p:cNvPr id="2" name="Picture 1">
            <a:extLst>
              <a:ext uri="{FF2B5EF4-FFF2-40B4-BE49-F238E27FC236}">
                <a16:creationId xmlns:a16="http://schemas.microsoft.com/office/drawing/2014/main" id="{B9947952-3338-3CD9-E49D-7868EF0322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27" name="Content Placeholder 2">
            <a:extLst>
              <a:ext uri="{FF2B5EF4-FFF2-40B4-BE49-F238E27FC236}">
                <a16:creationId xmlns:a16="http://schemas.microsoft.com/office/drawing/2014/main" id="{F8959B62-93A4-2772-15DE-61BE54DBE3B9}"/>
              </a:ext>
            </a:extLst>
          </p:cNvPr>
          <p:cNvGraphicFramePr>
            <a:graphicFrameLocks noGrp="1"/>
          </p:cNvGraphicFramePr>
          <p:nvPr>
            <p:ph idx="1"/>
            <p:extLst>
              <p:ext uri="{D42A27DB-BD31-4B8C-83A1-F6EECF244321}">
                <p14:modId xmlns:p14="http://schemas.microsoft.com/office/powerpoint/2010/main" val="151758191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28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47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213ABE3-54FD-F2BA-D384-89A6102934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Calculating Measures of Variability and Disperion</a:t>
            </a:r>
          </a:p>
        </p:txBody>
      </p:sp>
      <p:pic>
        <p:nvPicPr>
          <p:cNvPr id="6" name="Picture 5">
            <a:extLst>
              <a:ext uri="{FF2B5EF4-FFF2-40B4-BE49-F238E27FC236}">
                <a16:creationId xmlns:a16="http://schemas.microsoft.com/office/drawing/2014/main" id="{505C6DC0-89DE-DFD8-4D35-60802BE47C62}"/>
              </a:ext>
            </a:extLst>
          </p:cNvPr>
          <p:cNvPicPr>
            <a:picLocks noChangeAspect="1"/>
          </p:cNvPicPr>
          <p:nvPr/>
        </p:nvPicPr>
        <p:blipFill>
          <a:blip r:embed="rId2"/>
          <a:stretch>
            <a:fillRect/>
          </a:stretch>
        </p:blipFill>
        <p:spPr>
          <a:xfrm>
            <a:off x="4038600" y="1524547"/>
            <a:ext cx="7188199" cy="3805517"/>
          </a:xfrm>
          <a:prstGeom prst="rect">
            <a:avLst/>
          </a:prstGeom>
        </p:spPr>
      </p:pic>
      <p:pic>
        <p:nvPicPr>
          <p:cNvPr id="2" name="Picture 1">
            <a:extLst>
              <a:ext uri="{FF2B5EF4-FFF2-40B4-BE49-F238E27FC236}">
                <a16:creationId xmlns:a16="http://schemas.microsoft.com/office/drawing/2014/main" id="{B9947952-3338-3CD9-E49D-7868EF0322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62608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182D396-EC2D-4435-A2E7-2BE57CF6A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5B6A842-7411-4FE2-A63A-C06431663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14000"/>
          </a:xfrm>
          <a:custGeom>
            <a:avLst/>
            <a:gdLst>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563475 w 12192000"/>
              <a:gd name="connsiteY15" fmla="*/ 2792135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60312 w 12192000"/>
              <a:gd name="connsiteY22" fmla="*/ 32121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305050 w 12192000"/>
              <a:gd name="connsiteY21" fmla="*/ 31623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73250 w 12192000"/>
              <a:gd name="connsiteY23" fmla="*/ 31623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9177 w 12192000"/>
              <a:gd name="connsiteY14" fmla="*/ 2907018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85543 w 12192000"/>
              <a:gd name="connsiteY13" fmla="*/ 3085728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112013 w 12192000"/>
              <a:gd name="connsiteY19" fmla="*/ 2847448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3414000">
                <a:moveTo>
                  <a:pt x="0" y="0"/>
                </a:moveTo>
                <a:lnTo>
                  <a:pt x="12192000" y="0"/>
                </a:lnTo>
                <a:lnTo>
                  <a:pt x="12192000" y="3363677"/>
                </a:lnTo>
                <a:lnTo>
                  <a:pt x="12141171" y="3348643"/>
                </a:lnTo>
                <a:cubicBezTo>
                  <a:pt x="12130340" y="3352656"/>
                  <a:pt x="12120137" y="3342208"/>
                  <a:pt x="12096804" y="3337419"/>
                </a:cubicBezTo>
                <a:cubicBezTo>
                  <a:pt x="12073471" y="3332630"/>
                  <a:pt x="12025984" y="3353421"/>
                  <a:pt x="12001172" y="3319906"/>
                </a:cubicBezTo>
                <a:cubicBezTo>
                  <a:pt x="11931984" y="3317322"/>
                  <a:pt x="11987030" y="3316977"/>
                  <a:pt x="11929171" y="3326226"/>
                </a:cubicBezTo>
                <a:cubicBezTo>
                  <a:pt x="11931062" y="3332410"/>
                  <a:pt x="11821861" y="3285262"/>
                  <a:pt x="11820782" y="3289139"/>
                </a:cubicBezTo>
                <a:lnTo>
                  <a:pt x="11760586" y="3251827"/>
                </a:lnTo>
                <a:cubicBezTo>
                  <a:pt x="11725035" y="3246909"/>
                  <a:pt x="11677570" y="3253905"/>
                  <a:pt x="11653933" y="3237073"/>
                </a:cubicBezTo>
                <a:cubicBezTo>
                  <a:pt x="11648284" y="3237361"/>
                  <a:pt x="11597503" y="3198993"/>
                  <a:pt x="11577355" y="3211512"/>
                </a:cubicBezTo>
                <a:cubicBezTo>
                  <a:pt x="11529762" y="3203503"/>
                  <a:pt x="11537361" y="3169633"/>
                  <a:pt x="11462173" y="3157413"/>
                </a:cubicBezTo>
                <a:cubicBezTo>
                  <a:pt x="11410782" y="3145332"/>
                  <a:pt x="11394963" y="3124923"/>
                  <a:pt x="11336983" y="3096805"/>
                </a:cubicBezTo>
                <a:cubicBezTo>
                  <a:pt x="11307545" y="3084857"/>
                  <a:pt x="11278574" y="3101437"/>
                  <a:pt x="11255758" y="3091685"/>
                </a:cubicBezTo>
                <a:cubicBezTo>
                  <a:pt x="11232943" y="3081933"/>
                  <a:pt x="11238810" y="3066090"/>
                  <a:pt x="11200090" y="3038291"/>
                </a:cubicBezTo>
                <a:cubicBezTo>
                  <a:pt x="11153789" y="3006660"/>
                  <a:pt x="11084773" y="2967348"/>
                  <a:pt x="11053220" y="2918932"/>
                </a:cubicBezTo>
                <a:cubicBezTo>
                  <a:pt x="11009753" y="2888387"/>
                  <a:pt x="10991742" y="2867291"/>
                  <a:pt x="10939288" y="2855023"/>
                </a:cubicBezTo>
                <a:cubicBezTo>
                  <a:pt x="10775958" y="2834655"/>
                  <a:pt x="10755286" y="2847290"/>
                  <a:pt x="10744450" y="2833410"/>
                </a:cubicBezTo>
                <a:cubicBezTo>
                  <a:pt x="10732967" y="2835610"/>
                  <a:pt x="10488076" y="2783584"/>
                  <a:pt x="10343114" y="2798726"/>
                </a:cubicBezTo>
                <a:cubicBezTo>
                  <a:pt x="10237708" y="2801066"/>
                  <a:pt x="10137651" y="2840908"/>
                  <a:pt x="10082228" y="2811706"/>
                </a:cubicBezTo>
                <a:cubicBezTo>
                  <a:pt x="10002977" y="2836117"/>
                  <a:pt x="10065027" y="2834240"/>
                  <a:pt x="9724642" y="2837965"/>
                </a:cubicBezTo>
                <a:cubicBezTo>
                  <a:pt x="9384257" y="2841690"/>
                  <a:pt x="8208254" y="2743821"/>
                  <a:pt x="8039917" y="2834055"/>
                </a:cubicBezTo>
                <a:cubicBezTo>
                  <a:pt x="7683020" y="2867979"/>
                  <a:pt x="7380768" y="2943417"/>
                  <a:pt x="6923165" y="2920979"/>
                </a:cubicBezTo>
                <a:cubicBezTo>
                  <a:pt x="5970797" y="2826377"/>
                  <a:pt x="4381148" y="3024063"/>
                  <a:pt x="3308916" y="3049911"/>
                </a:cubicBezTo>
                <a:cubicBezTo>
                  <a:pt x="2539230" y="3090131"/>
                  <a:pt x="2490112" y="3162141"/>
                  <a:pt x="2279650" y="3187700"/>
                </a:cubicBezTo>
                <a:cubicBezTo>
                  <a:pt x="2069188" y="3213259"/>
                  <a:pt x="2113875" y="3207496"/>
                  <a:pt x="2046142" y="3203263"/>
                </a:cubicBezTo>
                <a:cubicBezTo>
                  <a:pt x="1978409" y="3199030"/>
                  <a:pt x="1916122" y="3198915"/>
                  <a:pt x="1835150" y="3200400"/>
                </a:cubicBezTo>
                <a:cubicBezTo>
                  <a:pt x="1728778" y="3151085"/>
                  <a:pt x="1655086" y="3208292"/>
                  <a:pt x="1560312" y="3212173"/>
                </a:cubicBezTo>
                <a:cubicBezTo>
                  <a:pt x="1488788" y="3201117"/>
                  <a:pt x="1381396" y="3228826"/>
                  <a:pt x="1304604" y="3185587"/>
                </a:cubicBezTo>
                <a:cubicBezTo>
                  <a:pt x="1214758" y="3240983"/>
                  <a:pt x="1240861" y="3204815"/>
                  <a:pt x="1160924" y="3219675"/>
                </a:cubicBezTo>
                <a:cubicBezTo>
                  <a:pt x="1120940" y="3215838"/>
                  <a:pt x="1029088" y="3185515"/>
                  <a:pt x="909691" y="3216917"/>
                </a:cubicBezTo>
                <a:cubicBezTo>
                  <a:pt x="894584" y="3261614"/>
                  <a:pt x="794971" y="3221232"/>
                  <a:pt x="764022" y="3235844"/>
                </a:cubicBezTo>
                <a:cubicBezTo>
                  <a:pt x="713144" y="3261930"/>
                  <a:pt x="769147" y="3237497"/>
                  <a:pt x="701916" y="3250221"/>
                </a:cubicBezTo>
                <a:cubicBezTo>
                  <a:pt x="644189" y="3215026"/>
                  <a:pt x="469866" y="3373155"/>
                  <a:pt x="408703" y="3323459"/>
                </a:cubicBezTo>
                <a:cubicBezTo>
                  <a:pt x="401506" y="3343302"/>
                  <a:pt x="389128" y="3337529"/>
                  <a:pt x="369867" y="3339093"/>
                </a:cubicBezTo>
                <a:cubicBezTo>
                  <a:pt x="365490" y="3372373"/>
                  <a:pt x="330308" y="3346613"/>
                  <a:pt x="318912" y="3367911"/>
                </a:cubicBezTo>
                <a:cubicBezTo>
                  <a:pt x="256532" y="3381125"/>
                  <a:pt x="186613" y="3396059"/>
                  <a:pt x="119549" y="3404650"/>
                </a:cubicBezTo>
                <a:lnTo>
                  <a:pt x="0" y="3414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0E1A1AC-EF07-4431-B59B-BD97DC048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1158" y="1598654"/>
            <a:ext cx="8352430" cy="25478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Chart, histogram, box and whisker chart&#10;&#10;Description automatically generated">
            <a:extLst>
              <a:ext uri="{FF2B5EF4-FFF2-40B4-BE49-F238E27FC236}">
                <a16:creationId xmlns:a16="http://schemas.microsoft.com/office/drawing/2014/main" id="{0E7D2A7F-54E1-59E4-5A8A-C69E0575F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755" y="1852929"/>
            <a:ext cx="2582971" cy="2027632"/>
          </a:xfrm>
          <a:prstGeom prst="rect">
            <a:avLst/>
          </a:prstGeom>
        </p:spPr>
      </p:pic>
      <p:pic>
        <p:nvPicPr>
          <p:cNvPr id="7" name="Picture 6" descr="Chart&#10;&#10;Description automatically generated">
            <a:extLst>
              <a:ext uri="{FF2B5EF4-FFF2-40B4-BE49-F238E27FC236}">
                <a16:creationId xmlns:a16="http://schemas.microsoft.com/office/drawing/2014/main" id="{5E1F1C59-CF85-153E-C415-E7DB9E346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104" y="1835650"/>
            <a:ext cx="2577717" cy="2062173"/>
          </a:xfrm>
          <a:prstGeom prst="rect">
            <a:avLst/>
          </a:prstGeom>
        </p:spPr>
      </p:pic>
      <p:pic>
        <p:nvPicPr>
          <p:cNvPr id="9" name="Picture 8" descr="Chart, histogram&#10;&#10;Description automatically generated">
            <a:extLst>
              <a:ext uri="{FF2B5EF4-FFF2-40B4-BE49-F238E27FC236}">
                <a16:creationId xmlns:a16="http://schemas.microsoft.com/office/drawing/2014/main" id="{C938940D-7C68-C1DF-5C09-698B2EFB4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0552" y="1846776"/>
            <a:ext cx="2548776" cy="2039905"/>
          </a:xfrm>
          <a:prstGeom prst="rect">
            <a:avLst/>
          </a:prstGeom>
        </p:spPr>
      </p:pic>
      <p:sp>
        <p:nvSpPr>
          <p:cNvPr id="10" name="TextBox 9">
            <a:extLst>
              <a:ext uri="{FF2B5EF4-FFF2-40B4-BE49-F238E27FC236}">
                <a16:creationId xmlns:a16="http://schemas.microsoft.com/office/drawing/2014/main" id="{D3AB8E06-B782-CBA5-5E22-F922870CCE94}"/>
              </a:ext>
            </a:extLst>
          </p:cNvPr>
          <p:cNvSpPr txBox="1"/>
          <p:nvPr/>
        </p:nvSpPr>
        <p:spPr>
          <a:xfrm>
            <a:off x="1362635" y="4316634"/>
            <a:ext cx="9466730" cy="1935445"/>
          </a:xfrm>
          <a:prstGeom prst="rect">
            <a:avLst/>
          </a:prstGeom>
        </p:spPr>
        <p:txBody>
          <a:bodyPr vert="horz" lIns="91440" tIns="45720" rIns="91440" bIns="45720" rtlCol="0" anchor="ctr">
            <a:normAutofit/>
          </a:bodyPr>
          <a:lstStyle/>
          <a:p>
            <a:pPr algn="ctr">
              <a:lnSpc>
                <a:spcPct val="90000"/>
              </a:lnSpc>
              <a:spcAft>
                <a:spcPts val="600"/>
              </a:spcAft>
            </a:pPr>
            <a:r>
              <a:rPr lang="en-US" sz="2000" dirty="0"/>
              <a:t>Detecting Outliers through Boxplots</a:t>
            </a:r>
          </a:p>
        </p:txBody>
      </p:sp>
      <p:pic>
        <p:nvPicPr>
          <p:cNvPr id="11" name="Picture 10">
            <a:extLst>
              <a:ext uri="{FF2B5EF4-FFF2-40B4-BE49-F238E27FC236}">
                <a16:creationId xmlns:a16="http://schemas.microsoft.com/office/drawing/2014/main" id="{A31D9F93-E290-3BDA-6321-E817CDE585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3310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A8801C4-9E83-0FC8-C3DD-84C100AD8FD2}"/>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Visualizing Frequency Bins</a:t>
            </a:r>
          </a:p>
        </p:txBody>
      </p:sp>
      <p:pic>
        <p:nvPicPr>
          <p:cNvPr id="5" name="Picture 4" descr="Chart, histogram&#10;&#10;Description automatically generated">
            <a:extLst>
              <a:ext uri="{FF2B5EF4-FFF2-40B4-BE49-F238E27FC236}">
                <a16:creationId xmlns:a16="http://schemas.microsoft.com/office/drawing/2014/main" id="{43825372-404D-93A6-1904-D725F5B84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094740"/>
            <a:ext cx="3425609" cy="2423618"/>
          </a:xfrm>
          <a:prstGeom prst="rect">
            <a:avLst/>
          </a:prstGeom>
        </p:spPr>
      </p:pic>
      <p:pic>
        <p:nvPicPr>
          <p:cNvPr id="7" name="Picture 6" descr="Chart, histogram&#10;&#10;Description automatically generated">
            <a:extLst>
              <a:ext uri="{FF2B5EF4-FFF2-40B4-BE49-F238E27FC236}">
                <a16:creationId xmlns:a16="http://schemas.microsoft.com/office/drawing/2014/main" id="{7A88E34D-B594-ACC2-6AC6-3D2E836ED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1096303"/>
            <a:ext cx="3433324" cy="2420493"/>
          </a:xfrm>
          <a:prstGeom prst="rect">
            <a:avLst/>
          </a:prstGeom>
        </p:spPr>
      </p:pic>
      <p:cxnSp>
        <p:nvCxnSpPr>
          <p:cNvPr id="19" name="Straight Connector 1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Chart, histogram&#10;&#10;Description automatically generated">
            <a:extLst>
              <a:ext uri="{FF2B5EF4-FFF2-40B4-BE49-F238E27FC236}">
                <a16:creationId xmlns:a16="http://schemas.microsoft.com/office/drawing/2014/main" id="{FE31498E-3147-C7DC-3387-995B6E8B1B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1100534"/>
            <a:ext cx="3423916" cy="2456659"/>
          </a:xfrm>
          <a:prstGeom prst="rect">
            <a:avLst/>
          </a:prstGeom>
        </p:spPr>
      </p:pic>
      <p:cxnSp>
        <p:nvCxnSpPr>
          <p:cNvPr id="21" name="Straight Connector 2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E84AAE3-8C7D-DE0E-278F-581175E4D3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7124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274CFD8-3D1B-3C05-EFFC-18C92D367B9C}"/>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Univariate Distribution Plots</a:t>
            </a:r>
          </a:p>
        </p:txBody>
      </p:sp>
      <p:pic>
        <p:nvPicPr>
          <p:cNvPr id="5" name="Picture 4" descr="Chart, line chart&#10;&#10;Description automatically generated">
            <a:extLst>
              <a:ext uri="{FF2B5EF4-FFF2-40B4-BE49-F238E27FC236}">
                <a16:creationId xmlns:a16="http://schemas.microsoft.com/office/drawing/2014/main" id="{CB677455-447A-0B67-FC49-07DDA5EC8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675795"/>
            <a:ext cx="3425609" cy="3261508"/>
          </a:xfrm>
          <a:prstGeom prst="rect">
            <a:avLst/>
          </a:prstGeom>
        </p:spPr>
      </p:pic>
      <p:pic>
        <p:nvPicPr>
          <p:cNvPr id="7" name="Picture 6" descr="Chart, line chart&#10;&#10;Description automatically generated">
            <a:extLst>
              <a:ext uri="{FF2B5EF4-FFF2-40B4-BE49-F238E27FC236}">
                <a16:creationId xmlns:a16="http://schemas.microsoft.com/office/drawing/2014/main" id="{9995F91A-19F5-AA91-B1B2-D53959C6F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672123"/>
            <a:ext cx="3433324" cy="3268853"/>
          </a:xfrm>
          <a:prstGeom prst="rect">
            <a:avLst/>
          </a:prstGeom>
        </p:spPr>
      </p:pic>
      <p:cxnSp>
        <p:nvCxnSpPr>
          <p:cNvPr id="19" name="Straight Connector 1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Chart, line chart&#10;&#10;Description automatically generated">
            <a:extLst>
              <a:ext uri="{FF2B5EF4-FFF2-40B4-BE49-F238E27FC236}">
                <a16:creationId xmlns:a16="http://schemas.microsoft.com/office/drawing/2014/main" id="{8F37D2E0-193A-C252-7B03-82958937B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693943"/>
            <a:ext cx="3423916" cy="3269840"/>
          </a:xfrm>
          <a:prstGeom prst="rect">
            <a:avLst/>
          </a:prstGeom>
        </p:spPr>
      </p:pic>
      <p:cxnSp>
        <p:nvCxnSpPr>
          <p:cNvPr id="21" name="Straight Connector 2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FF3DA14-99DA-105A-AF40-2A3094738B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77170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84EBD3B-48B0-9085-0B87-C2C3D9057919}"/>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Linear Regression Models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D50095B8-EAAC-4BC8-7B28-9184D6A96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13" y="2734302"/>
            <a:ext cx="5455917" cy="3382668"/>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10;&#10;Description automatically generated">
            <a:extLst>
              <a:ext uri="{FF2B5EF4-FFF2-40B4-BE49-F238E27FC236}">
                <a16:creationId xmlns:a16="http://schemas.microsoft.com/office/drawing/2014/main" id="{0275B59D-4ADA-8D4E-5800-D05DDB6FD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27" y="2734302"/>
            <a:ext cx="5455917" cy="3382668"/>
          </a:xfrm>
          <a:prstGeom prst="rect">
            <a:avLst/>
          </a:prstGeom>
        </p:spPr>
      </p:pic>
      <p:pic>
        <p:nvPicPr>
          <p:cNvPr id="9" name="Picture 8">
            <a:extLst>
              <a:ext uri="{FF2B5EF4-FFF2-40B4-BE49-F238E27FC236}">
                <a16:creationId xmlns:a16="http://schemas.microsoft.com/office/drawing/2014/main" id="{031EF930-0440-3135-A039-65EB47A763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0784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ADA9BE2-F680-C3E4-1098-7A0CA8BCB973}"/>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Linear Regression Models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3E5D649-94CC-A3D4-A219-F013EEB115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4618" y="2795681"/>
            <a:ext cx="5449815" cy="3259910"/>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A8B1A0D-BAC8-6F88-AC85-86E2B10A8A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48124" y="2795681"/>
            <a:ext cx="5449815" cy="3259910"/>
          </a:xfrm>
          <a:prstGeom prst="rect">
            <a:avLst/>
          </a:prstGeom>
        </p:spPr>
      </p:pic>
      <p:pic>
        <p:nvPicPr>
          <p:cNvPr id="9" name="Picture 8">
            <a:extLst>
              <a:ext uri="{FF2B5EF4-FFF2-40B4-BE49-F238E27FC236}">
                <a16:creationId xmlns:a16="http://schemas.microsoft.com/office/drawing/2014/main" id="{321BF399-4D90-5195-A36F-44F4199BA2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709297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C4A89-4BFD-1F6D-144A-A291472D807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Parametric Hypothesis Tests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AD5CFE0-A706-8229-6E3A-57067EED345A}"/>
              </a:ext>
            </a:extLst>
          </p:cNvPr>
          <p:cNvPicPr>
            <a:picLocks noChangeAspect="1"/>
          </p:cNvPicPr>
          <p:nvPr/>
        </p:nvPicPr>
        <p:blipFill>
          <a:blip r:embed="rId2"/>
          <a:stretch>
            <a:fillRect/>
          </a:stretch>
        </p:blipFill>
        <p:spPr>
          <a:xfrm>
            <a:off x="1086758" y="2491767"/>
            <a:ext cx="10952431" cy="3997637"/>
          </a:xfrm>
          <a:prstGeom prst="rect">
            <a:avLst/>
          </a:prstGeom>
        </p:spPr>
      </p:pic>
      <p:pic>
        <p:nvPicPr>
          <p:cNvPr id="6" name="Picture 5">
            <a:extLst>
              <a:ext uri="{FF2B5EF4-FFF2-40B4-BE49-F238E27FC236}">
                <a16:creationId xmlns:a16="http://schemas.microsoft.com/office/drawing/2014/main" id="{2F3A7902-3628-A80F-8A09-882460AC6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6064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C4A89-4BFD-1F6D-144A-A291472D807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Parametric Hypothesis Tests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B3B77BF-E3A6-D296-883D-2092D6F48A55}"/>
              </a:ext>
            </a:extLst>
          </p:cNvPr>
          <p:cNvPicPr>
            <a:picLocks noChangeAspect="1"/>
          </p:cNvPicPr>
          <p:nvPr/>
        </p:nvPicPr>
        <p:blipFill>
          <a:blip r:embed="rId2"/>
          <a:stretch>
            <a:fillRect/>
          </a:stretch>
        </p:blipFill>
        <p:spPr>
          <a:xfrm>
            <a:off x="1135774" y="2382629"/>
            <a:ext cx="10458450" cy="4314825"/>
          </a:xfrm>
          <a:prstGeom prst="rect">
            <a:avLst/>
          </a:prstGeom>
        </p:spPr>
      </p:pic>
      <p:pic>
        <p:nvPicPr>
          <p:cNvPr id="6" name="Picture 5">
            <a:extLst>
              <a:ext uri="{FF2B5EF4-FFF2-40B4-BE49-F238E27FC236}">
                <a16:creationId xmlns:a16="http://schemas.microsoft.com/office/drawing/2014/main" id="{51DF105B-03D7-7378-163E-38E728CEC3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0382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C1372-FF1F-D78F-A108-BA67E4E0CB2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Non-Parametric Hypothesis Test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B646685-2430-3601-9F03-0FE2353F1C1B}"/>
              </a:ext>
            </a:extLst>
          </p:cNvPr>
          <p:cNvPicPr>
            <a:picLocks noChangeAspect="1"/>
          </p:cNvPicPr>
          <p:nvPr/>
        </p:nvPicPr>
        <p:blipFill>
          <a:blip r:embed="rId2"/>
          <a:stretch>
            <a:fillRect/>
          </a:stretch>
        </p:blipFill>
        <p:spPr>
          <a:xfrm>
            <a:off x="676452" y="2423227"/>
            <a:ext cx="11496821" cy="3937660"/>
          </a:xfrm>
          <a:prstGeom prst="rect">
            <a:avLst/>
          </a:prstGeom>
        </p:spPr>
      </p:pic>
      <p:pic>
        <p:nvPicPr>
          <p:cNvPr id="6" name="Picture 5">
            <a:extLst>
              <a:ext uri="{FF2B5EF4-FFF2-40B4-BE49-F238E27FC236}">
                <a16:creationId xmlns:a16="http://schemas.microsoft.com/office/drawing/2014/main" id="{4FC6EF8F-77B0-33C7-520D-C2A70942B2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7129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1">
            <a:extLst>
              <a:ext uri="{FF2B5EF4-FFF2-40B4-BE49-F238E27FC236}">
                <a16:creationId xmlns:a16="http://schemas.microsoft.com/office/drawing/2014/main" id="{976BB7AA-911E-D662-2C8A-CF0FCB4E3BC7}"/>
              </a:ext>
            </a:extLst>
          </p:cNvPr>
          <p:cNvSpPr>
            <a:spLocks noGrp="1"/>
          </p:cNvSpPr>
          <p:nvPr>
            <p:ph type="title"/>
          </p:nvPr>
        </p:nvSpPr>
        <p:spPr>
          <a:xfrm>
            <a:off x="777240" y="731519"/>
            <a:ext cx="2845191" cy="3237579"/>
          </a:xfrm>
        </p:spPr>
        <p:txBody>
          <a:bodyPr>
            <a:normAutofit/>
          </a:bodyPr>
          <a:lstStyle/>
          <a:p>
            <a:r>
              <a:rPr lang="en-US" sz="2900" b="1" dirty="0">
                <a:solidFill>
                  <a:srgbClr val="FFFFFF"/>
                </a:solidFill>
              </a:rPr>
              <a:t>Recommendation</a:t>
            </a:r>
          </a:p>
        </p:txBody>
      </p:sp>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FA672-89C8-9941-5047-A8E9D430E007}"/>
              </a:ext>
            </a:extLst>
          </p:cNvPr>
          <p:cNvSpPr>
            <a:spLocks noGrp="1"/>
          </p:cNvSpPr>
          <p:nvPr>
            <p:ph idx="1"/>
          </p:nvPr>
        </p:nvSpPr>
        <p:spPr>
          <a:xfrm>
            <a:off x="4379709" y="686862"/>
            <a:ext cx="7037591" cy="5475129"/>
          </a:xfrm>
        </p:spPr>
        <p:txBody>
          <a:bodyPr anchor="ctr">
            <a:normAutofit/>
          </a:bodyPr>
          <a:lstStyle/>
          <a:p>
            <a:pPr marL="0" indent="0">
              <a:buNone/>
            </a:pPr>
            <a:r>
              <a:rPr lang="en-US" sz="1400" b="1" i="0" dirty="0">
                <a:effectLst/>
                <a:latin typeface="Helvetica Neue"/>
              </a:rPr>
              <a:t>Insights</a:t>
            </a:r>
            <a:endParaRPr lang="en-US" sz="1400" b="0" i="0" dirty="0">
              <a:effectLst/>
              <a:latin typeface="Helvetica Neue"/>
            </a:endParaRPr>
          </a:p>
          <a:p>
            <a:r>
              <a:rPr lang="en-US" sz="1400" b="0" i="0" dirty="0">
                <a:effectLst/>
                <a:latin typeface="Helvetica Neue"/>
              </a:rPr>
              <a:t>Through our Exploratory Data Analysis of the Yellow and Pink cab companies we have discovered several key insights.</a:t>
            </a:r>
          </a:p>
          <a:p>
            <a:pPr>
              <a:buFont typeface="Arial" panose="020B0604020202020204" pitchFamily="34" charset="0"/>
              <a:buChar char="•"/>
            </a:pPr>
            <a:r>
              <a:rPr lang="en-US" sz="1400" b="0" i="0" dirty="0">
                <a:effectLst/>
                <a:latin typeface="Helvetica Neue"/>
              </a:rPr>
              <a:t>New York City generates the most revenue across all cities for both companies</a:t>
            </a:r>
          </a:p>
          <a:p>
            <a:pPr>
              <a:buFont typeface="Arial" panose="020B0604020202020204" pitchFamily="34" charset="0"/>
              <a:buChar char="•"/>
            </a:pPr>
            <a:r>
              <a:rPr lang="en-US" sz="1400" b="0" i="0" dirty="0">
                <a:effectLst/>
                <a:latin typeface="Helvetica Neue"/>
              </a:rPr>
              <a:t>The difference between the price charged and cost of trip generates higher profit margins for Yellow Cab</a:t>
            </a:r>
          </a:p>
          <a:p>
            <a:pPr>
              <a:buFont typeface="Arial" panose="020B0604020202020204" pitchFamily="34" charset="0"/>
              <a:buChar char="•"/>
            </a:pPr>
            <a:r>
              <a:rPr lang="en-US" sz="1400" b="0" i="0" dirty="0">
                <a:effectLst/>
                <a:latin typeface="Helvetica Neue"/>
              </a:rPr>
              <a:t>Both companies show lateral rise and decline in profits between 2016 and 2018</a:t>
            </a:r>
          </a:p>
          <a:p>
            <a:pPr>
              <a:buFont typeface="Arial" panose="020B0604020202020204" pitchFamily="34" charset="0"/>
              <a:buChar char="•"/>
            </a:pPr>
            <a:r>
              <a:rPr lang="en-US" sz="1400" b="0" i="0" dirty="0">
                <a:effectLst/>
                <a:latin typeface="Helvetica Neue"/>
              </a:rPr>
              <a:t>NYC and Chicago customers have similar income ranges, yet profits are exponentially higher in NYC</a:t>
            </a:r>
          </a:p>
          <a:p>
            <a:pPr>
              <a:buFont typeface="Arial" panose="020B0604020202020204" pitchFamily="34" charset="0"/>
              <a:buChar char="•"/>
            </a:pPr>
            <a:r>
              <a:rPr lang="en-US" sz="1400" b="0" i="0" dirty="0">
                <a:effectLst/>
                <a:latin typeface="Helvetica Neue"/>
              </a:rPr>
              <a:t>The average age of customers across all cities is 35</a:t>
            </a:r>
          </a:p>
          <a:p>
            <a:pPr>
              <a:buFont typeface="Arial" panose="020B0604020202020204" pitchFamily="34" charset="0"/>
              <a:buChar char="•"/>
            </a:pPr>
            <a:r>
              <a:rPr lang="en-US" sz="1400" b="0" i="0" dirty="0">
                <a:effectLst/>
                <a:latin typeface="Helvetica Neue"/>
              </a:rPr>
              <a:t>Customers pay for their fare with card and cash similarly with a slight preference for card payments</a:t>
            </a:r>
          </a:p>
          <a:p>
            <a:pPr marL="0" indent="0">
              <a:buNone/>
            </a:pPr>
            <a:r>
              <a:rPr lang="en-US" sz="1400" b="1" i="0" dirty="0">
                <a:effectLst/>
                <a:latin typeface="Helvetica Neue"/>
              </a:rPr>
              <a:t>Recommendations</a:t>
            </a:r>
            <a:endParaRPr lang="en-US" sz="1400" b="0" i="0" dirty="0">
              <a:effectLst/>
              <a:latin typeface="Helvetica Neue"/>
            </a:endParaRPr>
          </a:p>
          <a:p>
            <a:r>
              <a:rPr lang="en-US" sz="1400" b="0" i="0" dirty="0">
                <a:effectLst/>
                <a:latin typeface="Helvetica Neue"/>
              </a:rPr>
              <a:t>Based on the Exploratory Analysis there is a strong recommendation for retail investors to choose Yellow Cab for long term returns.</a:t>
            </a:r>
          </a:p>
          <a:p>
            <a:r>
              <a:rPr lang="en-US" sz="1400" b="0" i="0" dirty="0">
                <a:effectLst/>
                <a:latin typeface="Helvetica Neue"/>
              </a:rPr>
              <a:t>However, we would recommend Pink Cab for industry investors as there is strong potential for growth and expansion, and with enhanced management the profit margins can be higher than yellow cab given there is a similar profit margin charged for the cost of ride vs price charged.</a:t>
            </a:r>
          </a:p>
          <a:p>
            <a:endParaRPr lang="en-US" sz="1400" dirty="0"/>
          </a:p>
        </p:txBody>
      </p:sp>
      <p:pic>
        <p:nvPicPr>
          <p:cNvPr id="2" name="Picture 1">
            <a:extLst>
              <a:ext uri="{FF2B5EF4-FFF2-40B4-BE49-F238E27FC236}">
                <a16:creationId xmlns:a16="http://schemas.microsoft.com/office/drawing/2014/main" id="{DDA71350-731E-BE4E-C077-AC3753EBD0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65345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9A-201E-B24D-91CC-6943029BECF5}"/>
              </a:ext>
            </a:extLst>
          </p:cNvPr>
          <p:cNvSpPr>
            <a:spLocks noGrp="1"/>
          </p:cNvSpPr>
          <p:nvPr>
            <p:ph type="title"/>
          </p:nvPr>
        </p:nvSpPr>
        <p:spPr>
          <a:xfrm>
            <a:off x="856874" y="2298671"/>
            <a:ext cx="3459644" cy="2260657"/>
          </a:xfrm>
        </p:spPr>
        <p:txBody>
          <a:bodyPr anchor="ctr">
            <a:normAutofit/>
          </a:bodyPr>
          <a:lstStyle/>
          <a:p>
            <a:pPr algn="ctr"/>
            <a:r>
              <a:rPr lang="en-US" sz="6000" b="1" dirty="0">
                <a:solidFill>
                  <a:srgbClr val="FF6600"/>
                </a:solidFill>
              </a:rPr>
              <a:t>Executive Summary</a:t>
            </a:r>
          </a:p>
        </p:txBody>
      </p:sp>
      <p:sp>
        <p:nvSpPr>
          <p:cNvPr id="13" name="Freeform: Shape 1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5D3EC-BAB4-0EFD-AB06-0068840900E1}"/>
              </a:ext>
            </a:extLst>
          </p:cNvPr>
          <p:cNvSpPr>
            <a:spLocks noGrp="1"/>
          </p:cNvSpPr>
          <p:nvPr>
            <p:ph idx="1"/>
          </p:nvPr>
        </p:nvSpPr>
        <p:spPr>
          <a:xfrm>
            <a:off x="6096000" y="1399032"/>
            <a:ext cx="5501834" cy="4471416"/>
          </a:xfrm>
        </p:spPr>
        <p:txBody>
          <a:bodyPr anchor="ctr">
            <a:normAutofit/>
          </a:bodyPr>
          <a:lstStyle/>
          <a:p>
            <a:pPr marL="0" indent="0">
              <a:buNone/>
            </a:pPr>
            <a:r>
              <a:rPr lang="en-US" sz="2200" dirty="0">
                <a:solidFill>
                  <a:schemeClr val="bg1"/>
                </a:solidFill>
              </a:rPr>
              <a:t>In this Research Study, we will conduct an Exploratory Data Analysis and create a forecast model using the “</a:t>
            </a:r>
            <a:r>
              <a:rPr lang="en-US" sz="2200" dirty="0" err="1">
                <a:solidFill>
                  <a:schemeClr val="bg1"/>
                </a:solidFill>
              </a:rPr>
              <a:t>Cab_Data</a:t>
            </a:r>
            <a:r>
              <a:rPr lang="en-US" sz="2200" dirty="0">
                <a:solidFill>
                  <a:schemeClr val="bg1"/>
                </a:solidFill>
              </a:rPr>
              <a:t>” dataset to provide a recommendation to stakeholders on whether the Yellow Cab or Pink Cab company will provide the best return on investment. </a:t>
            </a:r>
          </a:p>
        </p:txBody>
      </p:sp>
      <p:pic>
        <p:nvPicPr>
          <p:cNvPr id="4" name="Picture 3">
            <a:extLst>
              <a:ext uri="{FF2B5EF4-FFF2-40B4-BE49-F238E27FC236}">
                <a16:creationId xmlns:a16="http://schemas.microsoft.com/office/drawing/2014/main" id="{ABB6AA91-3871-C519-7757-11DB24ADE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4276106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EEDADB-EF53-ED82-34CC-00D6E16B2628}"/>
              </a:ext>
            </a:extLst>
          </p:cNvPr>
          <p:cNvSpPr>
            <a:spLocks noGrp="1"/>
          </p:cNvSpPr>
          <p:nvPr>
            <p:ph idx="1"/>
          </p:nvPr>
        </p:nvSpPr>
        <p:spPr>
          <a:xfrm>
            <a:off x="6096000" y="1399032"/>
            <a:ext cx="5501834" cy="4471416"/>
          </a:xfrm>
        </p:spPr>
        <p:txBody>
          <a:bodyPr anchor="ctr">
            <a:normAutofit/>
          </a:bodyPr>
          <a:lstStyle/>
          <a:p>
            <a:pPr marL="0" indent="0">
              <a:buNone/>
            </a:pPr>
            <a:r>
              <a:rPr lang="en-US" sz="2200" dirty="0"/>
              <a:t>This Exploratory Data Analysis report will seek to find the best investment opportunity through statistical analysis of the provided datasets. In these datasets we will measure and compare metrics such as trip mileage, geolocation, transaction methods, and customer demographics.</a:t>
            </a:r>
          </a:p>
        </p:txBody>
      </p:sp>
      <p:sp>
        <p:nvSpPr>
          <p:cNvPr id="4" name="Title 1">
            <a:extLst>
              <a:ext uri="{FF2B5EF4-FFF2-40B4-BE49-F238E27FC236}">
                <a16:creationId xmlns:a16="http://schemas.microsoft.com/office/drawing/2014/main" id="{10A0B29E-1698-7927-9E5E-58B95F0F773B}"/>
              </a:ext>
            </a:extLst>
          </p:cNvPr>
          <p:cNvSpPr>
            <a:spLocks noGrp="1"/>
          </p:cNvSpPr>
          <p:nvPr>
            <p:ph type="title"/>
          </p:nvPr>
        </p:nvSpPr>
        <p:spPr>
          <a:xfrm>
            <a:off x="856874" y="2298671"/>
            <a:ext cx="3459644" cy="2260657"/>
          </a:xfrm>
        </p:spPr>
        <p:txBody>
          <a:bodyPr anchor="ctr">
            <a:normAutofit/>
          </a:bodyPr>
          <a:lstStyle/>
          <a:p>
            <a:pPr algn="ctr"/>
            <a:r>
              <a:rPr lang="en-US" sz="6000" b="1" dirty="0">
                <a:solidFill>
                  <a:srgbClr val="FF6600"/>
                </a:solidFill>
              </a:rPr>
              <a:t>Problem Summary</a:t>
            </a:r>
          </a:p>
        </p:txBody>
      </p:sp>
      <p:pic>
        <p:nvPicPr>
          <p:cNvPr id="2" name="Picture 1">
            <a:extLst>
              <a:ext uri="{FF2B5EF4-FFF2-40B4-BE49-F238E27FC236}">
                <a16:creationId xmlns:a16="http://schemas.microsoft.com/office/drawing/2014/main" id="{A57E67F1-2F49-4E0C-4E7F-BECA4945EB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33791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5D3EC-BAB4-0EFD-AB06-0068840900E1}"/>
              </a:ext>
            </a:extLst>
          </p:cNvPr>
          <p:cNvSpPr>
            <a:spLocks noGrp="1"/>
          </p:cNvSpPr>
          <p:nvPr>
            <p:ph idx="1"/>
          </p:nvPr>
        </p:nvSpPr>
        <p:spPr>
          <a:xfrm>
            <a:off x="6096000" y="1399032"/>
            <a:ext cx="5501834" cy="4471416"/>
          </a:xfrm>
        </p:spPr>
        <p:txBody>
          <a:bodyPr anchor="ctr">
            <a:normAutofit/>
          </a:bodyPr>
          <a:lstStyle/>
          <a:p>
            <a:pPr marL="0" indent="0">
              <a:buNone/>
            </a:pPr>
            <a:r>
              <a:rPr lang="en-US" sz="2200" dirty="0">
                <a:solidFill>
                  <a:schemeClr val="bg1"/>
                </a:solidFill>
              </a:rPr>
              <a:t>The approach in this research study includes the following steps:</a:t>
            </a:r>
          </a:p>
          <a:p>
            <a:r>
              <a:rPr lang="en-US" sz="2200" dirty="0">
                <a:solidFill>
                  <a:schemeClr val="bg1"/>
                </a:solidFill>
              </a:rPr>
              <a:t>Data Cleaning via Tableau Prep</a:t>
            </a:r>
          </a:p>
          <a:p>
            <a:r>
              <a:rPr lang="en-US" sz="2200" dirty="0">
                <a:solidFill>
                  <a:schemeClr val="bg1"/>
                </a:solidFill>
              </a:rPr>
              <a:t>Detecting Missing, Null, and Outlier values</a:t>
            </a:r>
          </a:p>
          <a:p>
            <a:r>
              <a:rPr lang="en-US" sz="2200" dirty="0">
                <a:solidFill>
                  <a:schemeClr val="bg1"/>
                </a:solidFill>
              </a:rPr>
              <a:t>Measuring Central Tendency and Dispersion</a:t>
            </a:r>
          </a:p>
          <a:p>
            <a:r>
              <a:rPr lang="en-US" sz="2200" dirty="0">
                <a:solidFill>
                  <a:schemeClr val="bg1"/>
                </a:solidFill>
              </a:rPr>
              <a:t>Calculating Frequency, Skew, and Kurtosis</a:t>
            </a:r>
          </a:p>
          <a:p>
            <a:r>
              <a:rPr lang="en-US" sz="2200" dirty="0">
                <a:solidFill>
                  <a:schemeClr val="bg1"/>
                </a:solidFill>
              </a:rPr>
              <a:t>Creating visualizations through Histograms</a:t>
            </a:r>
          </a:p>
          <a:p>
            <a:r>
              <a:rPr lang="en-US" sz="2200" dirty="0">
                <a:solidFill>
                  <a:schemeClr val="bg1"/>
                </a:solidFill>
              </a:rPr>
              <a:t>Conducting Hypothesis Testing</a:t>
            </a:r>
          </a:p>
          <a:p>
            <a:r>
              <a:rPr lang="en-US" sz="2200" dirty="0">
                <a:solidFill>
                  <a:schemeClr val="bg1"/>
                </a:solidFill>
              </a:rPr>
              <a:t>Creating forecast models with Machine Learning</a:t>
            </a:r>
          </a:p>
        </p:txBody>
      </p:sp>
      <p:sp>
        <p:nvSpPr>
          <p:cNvPr id="4" name="Title 1">
            <a:extLst>
              <a:ext uri="{FF2B5EF4-FFF2-40B4-BE49-F238E27FC236}">
                <a16:creationId xmlns:a16="http://schemas.microsoft.com/office/drawing/2014/main" id="{E29EC66B-0072-9DAB-75AF-CF3F64A9B75C}"/>
              </a:ext>
            </a:extLst>
          </p:cNvPr>
          <p:cNvSpPr>
            <a:spLocks noGrp="1"/>
          </p:cNvSpPr>
          <p:nvPr>
            <p:ph type="title"/>
          </p:nvPr>
        </p:nvSpPr>
        <p:spPr>
          <a:xfrm>
            <a:off x="856874" y="2298671"/>
            <a:ext cx="3459644" cy="2260657"/>
          </a:xfrm>
        </p:spPr>
        <p:txBody>
          <a:bodyPr anchor="ctr">
            <a:normAutofit/>
          </a:bodyPr>
          <a:lstStyle/>
          <a:p>
            <a:pPr algn="ctr"/>
            <a:r>
              <a:rPr lang="en-US" sz="6000" b="1" dirty="0">
                <a:solidFill>
                  <a:srgbClr val="FF6600"/>
                </a:solidFill>
              </a:rPr>
              <a:t>Approach</a:t>
            </a:r>
          </a:p>
        </p:txBody>
      </p:sp>
      <p:pic>
        <p:nvPicPr>
          <p:cNvPr id="2" name="Picture 1">
            <a:extLst>
              <a:ext uri="{FF2B5EF4-FFF2-40B4-BE49-F238E27FC236}">
                <a16:creationId xmlns:a16="http://schemas.microsoft.com/office/drawing/2014/main" id="{2683BAEB-4AC5-A789-61F4-1FA9D31004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830189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1">
            <a:extLst>
              <a:ext uri="{FF2B5EF4-FFF2-40B4-BE49-F238E27FC236}">
                <a16:creationId xmlns:a16="http://schemas.microsoft.com/office/drawing/2014/main" id="{F5517430-FA06-8EC4-D19F-CE211B6AD7BE}"/>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b="1" kern="1200">
                <a:solidFill>
                  <a:srgbClr val="FFFFFF"/>
                </a:solidFill>
                <a:latin typeface="+mj-lt"/>
                <a:ea typeface="+mj-ea"/>
                <a:cs typeface="+mj-cs"/>
              </a:rPr>
              <a:t>EDA</a:t>
            </a:r>
          </a:p>
        </p:txBody>
      </p:sp>
      <p:sp>
        <p:nvSpPr>
          <p:cNvPr id="43" name="Rectangle 4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5" name="Rectangle 4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2D699BC-8DD4-E875-0976-D24627097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37" name="Content Placeholder 2">
            <a:extLst>
              <a:ext uri="{FF2B5EF4-FFF2-40B4-BE49-F238E27FC236}">
                <a16:creationId xmlns:a16="http://schemas.microsoft.com/office/drawing/2014/main" id="{24583EE4-B5D2-BFA4-D981-9F329A0A430E}"/>
              </a:ext>
            </a:extLst>
          </p:cNvPr>
          <p:cNvGraphicFramePr>
            <a:graphicFrameLocks noGrp="1"/>
          </p:cNvGraphicFramePr>
          <p:nvPr>
            <p:ph idx="1"/>
            <p:extLst>
              <p:ext uri="{D42A27DB-BD31-4B8C-83A1-F6EECF244321}">
                <p14:modId xmlns:p14="http://schemas.microsoft.com/office/powerpoint/2010/main" val="2290574370"/>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76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0446505C-B2A6-D9A3-53A7-C12D6D6A8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302" y="456986"/>
            <a:ext cx="9509761" cy="5943600"/>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C3CBA8AC-6560-4D62-5511-F48F19788D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4641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446505C-B2A6-D9A3-53A7-C12D6D6A8C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0327" y="463340"/>
            <a:ext cx="9509761" cy="5930891"/>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id="{C1377B6A-CBD1-81CA-CDFF-087800D28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8358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446505C-B2A6-D9A3-53A7-C12D6D6A8C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1119" y="736552"/>
            <a:ext cx="9509761" cy="5384894"/>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id="{245A9D44-5E55-12C3-1FB5-61C1BE6DBF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43546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144</TotalTime>
  <Words>535</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Helvetica Neue</vt:lpstr>
      <vt:lpstr>Arial</vt:lpstr>
      <vt:lpstr>Calibri</vt:lpstr>
      <vt:lpstr>Calibri Light</vt:lpstr>
      <vt:lpstr>Office Theme</vt:lpstr>
      <vt:lpstr>PowerPoint Presentation</vt:lpstr>
      <vt:lpstr>   Agenda</vt:lpstr>
      <vt:lpstr>Executive Summary</vt:lpstr>
      <vt:lpstr>Problem Summary</vt:lpstr>
      <vt:lpstr>Approach</vt:lpstr>
      <vt:lpstr>PowerPoint Presentation</vt:lpstr>
      <vt:lpstr>PowerPoint Presentation</vt:lpstr>
      <vt:lpstr>PowerPoint Presentation</vt:lpstr>
      <vt:lpstr>PowerPoint Presentation</vt:lpstr>
      <vt:lpstr>PowerPoint Presentation</vt:lpstr>
      <vt:lpstr>PowerPoint Presentation</vt:lpstr>
      <vt:lpstr>EDA Summary</vt:lpstr>
      <vt:lpstr>Calculating Measures of Variability and Disperion</vt:lpstr>
      <vt:lpstr>PowerPoint Presentation</vt:lpstr>
      <vt:lpstr>PowerPoint Presentation</vt:lpstr>
      <vt:lpstr>PowerPoint Presentation</vt:lpstr>
      <vt:lpstr>PowerPoint Presentation</vt:lpstr>
      <vt:lpstr>PowerPoint Presentation</vt:lpstr>
      <vt:lpstr>Parametric Hypothesis Tests</vt:lpstr>
      <vt:lpstr>Parametric Hypothesis Tests</vt:lpstr>
      <vt:lpstr>Non-Parametric Hypothesis Test</vt:lpstr>
      <vt:lpstr>Recommendation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Flores</dc:creator>
  <cp:lastModifiedBy>Richard Flores</cp:lastModifiedBy>
  <cp:revision>13</cp:revision>
  <dcterms:created xsi:type="dcterms:W3CDTF">2022-11-18T12:08:13Z</dcterms:created>
  <dcterms:modified xsi:type="dcterms:W3CDTF">2022-11-19T12:31:52Z</dcterms:modified>
</cp:coreProperties>
</file>