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9" r:id="rId4"/>
    <p:sldId id="278" r:id="rId5"/>
    <p:sldId id="257" r:id="rId6"/>
    <p:sldId id="258" r:id="rId7"/>
    <p:sldId id="259" r:id="rId8"/>
    <p:sldId id="261" r:id="rId9"/>
    <p:sldId id="262" r:id="rId10"/>
    <p:sldId id="260" r:id="rId11"/>
    <p:sldId id="263" r:id="rId12"/>
    <p:sldId id="264" r:id="rId13"/>
    <p:sldId id="265" r:id="rId14"/>
    <p:sldId id="266" r:id="rId15"/>
    <p:sldId id="267" r:id="rId16"/>
    <p:sldId id="268" r:id="rId17"/>
    <p:sldId id="269" r:id="rId18"/>
    <p:sldId id="270" r:id="rId19"/>
    <p:sldId id="273" r:id="rId20"/>
    <p:sldId id="271" r:id="rId21"/>
    <p:sldId id="272" r:id="rId22"/>
    <p:sldId id="274" r:id="rId23"/>
    <p:sldId id="275" r:id="rId2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8835-916E-48B4-BB37-815FF233E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DFB2CD88-AE27-5A2D-5112-26CB5E1F4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8A4698F1-72F2-AEF2-F09C-6099DEBB1654}"/>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8DCF096A-282E-993C-699E-A3894FE13FB2}"/>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DF6F4E6C-C0DE-35EA-056A-1967EECD09E0}"/>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387529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9952-BE73-AD9A-7904-7CD70F2601F1}"/>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6E1BCB42-DD0F-4B09-D974-63D1AD246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EABD24F7-6D23-6600-C12D-0F98C281D9EA}"/>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824EB3A9-C6FA-723C-9441-7B3E43507671}"/>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1D2B13B1-E8DC-4009-F8FF-5399867B7EB7}"/>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255099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9AA87-C16F-BD6C-6DE8-7496CB7D6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02B8B0C9-C7BF-303E-3841-E6DE5FA47D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DA82138F-F780-EF64-256C-6EBAE0EC5BB8}"/>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5369E87E-6792-65CD-1565-DD812C39CCD2}"/>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4B2F6134-789D-3668-732A-B580FF017DDF}"/>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6198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1592-8270-519A-FAEC-E9FBAF4811FC}"/>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9D75AE14-14C6-D366-79A8-C77E07B27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C2474DD6-4080-7F5B-E3F2-7E5011C92D14}"/>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CA596CAC-DEDF-174C-147E-04AAB97247B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8308866-5BFA-462A-1786-ABCE15045639}"/>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385932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5DB5-3141-5E6E-A2CB-EC2EA3621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5EF0E4EB-2D0D-AEE8-81B6-2D5F1DEAE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0678E-A210-DB51-E586-97CD3E4A2B53}"/>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42E30123-05B7-A8AD-CD95-8A7536C552A1}"/>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89458452-6854-F77B-8F61-54A630466C0E}"/>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115986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7ED8-7F42-F58C-BE79-F76A0BA6464B}"/>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C34FF95D-7D2E-273C-11EB-01705F470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19FD1CD1-9C18-26A4-8217-49F793131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B5E098F6-D91E-69A8-EBA6-797A0F6FE294}"/>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6" name="Footer Placeholder 5">
            <a:extLst>
              <a:ext uri="{FF2B5EF4-FFF2-40B4-BE49-F238E27FC236}">
                <a16:creationId xmlns:a16="http://schemas.microsoft.com/office/drawing/2014/main" id="{38D8D1D3-6866-609B-B235-C4FBA76410F4}"/>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413E32-4EA1-46FA-7357-4D4555716AA0}"/>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144744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AD0F-5B75-B7EB-3F4E-2F552C459033}"/>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F2B0AE81-964C-8161-A5E5-38D24E5D4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2A292-4456-13A7-8938-0FFFE978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FDBDB997-0354-2653-58D1-0CAF55274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DBB40-9146-2EED-7814-2CFAC6C84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3FA90AA2-152A-F843-C754-91F65A64453C}"/>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8" name="Footer Placeholder 7">
            <a:extLst>
              <a:ext uri="{FF2B5EF4-FFF2-40B4-BE49-F238E27FC236}">
                <a16:creationId xmlns:a16="http://schemas.microsoft.com/office/drawing/2014/main" id="{78D53FA8-11CC-6C19-93A2-45AB98391733}"/>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E4AC2954-DC92-841F-59B9-096A66055556}"/>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262071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5CAD-6533-5B38-3913-513D0AE0F323}"/>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03BAD06E-C9EA-7047-E062-DF0593CEA627}"/>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4" name="Footer Placeholder 3">
            <a:extLst>
              <a:ext uri="{FF2B5EF4-FFF2-40B4-BE49-F238E27FC236}">
                <a16:creationId xmlns:a16="http://schemas.microsoft.com/office/drawing/2014/main" id="{7B1BCF10-9B08-DF04-DDB2-03AC2D066DB1}"/>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E854171F-7A58-1C52-4357-1B1EB441DC4F}"/>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313438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4BBCC-2898-FFAB-E11D-F61A991FC868}"/>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3" name="Footer Placeholder 2">
            <a:extLst>
              <a:ext uri="{FF2B5EF4-FFF2-40B4-BE49-F238E27FC236}">
                <a16:creationId xmlns:a16="http://schemas.microsoft.com/office/drawing/2014/main" id="{D3C809EB-1704-8E0E-ED68-90CC45FB05B7}"/>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82FD7886-F8FF-9EE3-207F-0356866D33EA}"/>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394884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E7A0-649A-52D9-8DA9-AA007071F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8010F252-F1BC-E057-257E-CD191BEAC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11CE8E04-B106-64A5-1266-F7EFA2B68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F4E72-EA1E-C495-CA8A-C472D18C6F81}"/>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6" name="Footer Placeholder 5">
            <a:extLst>
              <a:ext uri="{FF2B5EF4-FFF2-40B4-BE49-F238E27FC236}">
                <a16:creationId xmlns:a16="http://schemas.microsoft.com/office/drawing/2014/main" id="{A4C96E9C-84A0-5B90-558B-325638CABDFA}"/>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1D634ADF-D820-AEBB-9043-88CCB065A920}"/>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62129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E774-DC4E-D9F1-CEF3-7D61253AF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ECD6E629-0CD6-FF33-07A0-C4EEA057F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90979F3B-FB10-B0AD-4284-F401BAFFD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A7138-AB66-568D-D2F2-997E310FFAEF}"/>
              </a:ext>
            </a:extLst>
          </p:cNvPr>
          <p:cNvSpPr>
            <a:spLocks noGrp="1"/>
          </p:cNvSpPr>
          <p:nvPr>
            <p:ph type="dt" sz="half" idx="10"/>
          </p:nvPr>
        </p:nvSpPr>
        <p:spPr/>
        <p:txBody>
          <a:bodyPr/>
          <a:lstStyle/>
          <a:p>
            <a:fld id="{191C8B7B-98C8-4C17-8C3E-CF7BE3D03D87}" type="datetimeFigureOut">
              <a:rPr lang="en-CY" smtClean="0"/>
              <a:t>28/01/2023</a:t>
            </a:fld>
            <a:endParaRPr lang="en-CY"/>
          </a:p>
        </p:txBody>
      </p:sp>
      <p:sp>
        <p:nvSpPr>
          <p:cNvPr id="6" name="Footer Placeholder 5">
            <a:extLst>
              <a:ext uri="{FF2B5EF4-FFF2-40B4-BE49-F238E27FC236}">
                <a16:creationId xmlns:a16="http://schemas.microsoft.com/office/drawing/2014/main" id="{571CFF5B-E318-09AC-87C6-33CE9F79A90D}"/>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44AB3EC6-2272-2E00-CC71-15D78B2439D2}"/>
              </a:ext>
            </a:extLst>
          </p:cNvPr>
          <p:cNvSpPr>
            <a:spLocks noGrp="1"/>
          </p:cNvSpPr>
          <p:nvPr>
            <p:ph type="sldNum" sz="quarter" idx="12"/>
          </p:nvPr>
        </p:nvSpPr>
        <p:spPr/>
        <p:txBody>
          <a:bodyPr/>
          <a:lstStyle/>
          <a:p>
            <a:fld id="{A0354A60-7460-4DBA-BFF3-65F2A41959B6}" type="slidenum">
              <a:rPr lang="en-CY" smtClean="0"/>
              <a:t>‹#›</a:t>
            </a:fld>
            <a:endParaRPr lang="en-CY"/>
          </a:p>
        </p:txBody>
      </p:sp>
    </p:spTree>
    <p:extLst>
      <p:ext uri="{BB962C8B-B14F-4D97-AF65-F5344CB8AC3E}">
        <p14:creationId xmlns:p14="http://schemas.microsoft.com/office/powerpoint/2010/main" val="101066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B80EA3-C79F-0A3D-3742-71AAB12A9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C1B2F3D9-A80E-079B-0F96-6B8EC8A09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44143668-F2E6-CF52-C8CC-264EB8516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C8B7B-98C8-4C17-8C3E-CF7BE3D03D87}" type="datetimeFigureOut">
              <a:rPr lang="en-CY" smtClean="0"/>
              <a:t>28/01/2023</a:t>
            </a:fld>
            <a:endParaRPr lang="en-CY"/>
          </a:p>
        </p:txBody>
      </p:sp>
      <p:sp>
        <p:nvSpPr>
          <p:cNvPr id="5" name="Footer Placeholder 4">
            <a:extLst>
              <a:ext uri="{FF2B5EF4-FFF2-40B4-BE49-F238E27FC236}">
                <a16:creationId xmlns:a16="http://schemas.microsoft.com/office/drawing/2014/main" id="{2CB48FE5-B74C-778D-F04E-A68002169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EBF4B205-DF84-2366-A4A4-E44E06B0E7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54A60-7460-4DBA-BFF3-65F2A41959B6}" type="slidenum">
              <a:rPr lang="en-CY" smtClean="0"/>
              <a:t>‹#›</a:t>
            </a:fld>
            <a:endParaRPr lang="en-CY"/>
          </a:p>
        </p:txBody>
      </p:sp>
    </p:spTree>
    <p:extLst>
      <p:ext uri="{BB962C8B-B14F-4D97-AF65-F5344CB8AC3E}">
        <p14:creationId xmlns:p14="http://schemas.microsoft.com/office/powerpoint/2010/main" val="264338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5078-0521-5783-9500-84AC02C5FCB0}"/>
              </a:ext>
            </a:extLst>
          </p:cNvPr>
          <p:cNvSpPr>
            <a:spLocks noGrp="1"/>
          </p:cNvSpPr>
          <p:nvPr>
            <p:ph type="ctrTitle"/>
          </p:nvPr>
        </p:nvSpPr>
        <p:spPr>
          <a:xfrm>
            <a:off x="1658470" y="484094"/>
            <a:ext cx="9144000" cy="1492904"/>
          </a:xfrm>
        </p:spPr>
        <p:txBody>
          <a:bodyPr>
            <a:normAutofit fontScale="90000"/>
          </a:bodyPr>
          <a:lstStyle/>
          <a:p>
            <a:r>
              <a:rPr lang="en-GB" dirty="0">
                <a:solidFill>
                  <a:schemeClr val="bg1"/>
                </a:solidFill>
              </a:rPr>
              <a:t>Hate Speech detection using Transformers (Deep Learning)</a:t>
            </a:r>
            <a:endParaRPr lang="en-CY" dirty="0">
              <a:solidFill>
                <a:schemeClr val="bg1"/>
              </a:solidFill>
            </a:endParaRPr>
          </a:p>
        </p:txBody>
      </p:sp>
      <p:sp>
        <p:nvSpPr>
          <p:cNvPr id="6" name="TextBox 5">
            <a:extLst>
              <a:ext uri="{FF2B5EF4-FFF2-40B4-BE49-F238E27FC236}">
                <a16:creationId xmlns:a16="http://schemas.microsoft.com/office/drawing/2014/main" id="{A1A4801F-9557-4CF4-1A8B-0963B3D96EA3}"/>
              </a:ext>
            </a:extLst>
          </p:cNvPr>
          <p:cNvSpPr txBox="1"/>
          <p:nvPr/>
        </p:nvSpPr>
        <p:spPr>
          <a:xfrm>
            <a:off x="1129832" y="5105400"/>
            <a:ext cx="10201275" cy="861774"/>
          </a:xfrm>
          <a:prstGeom prst="rect">
            <a:avLst/>
          </a:prstGeom>
          <a:noFill/>
        </p:spPr>
        <p:txBody>
          <a:bodyPr wrap="square" rtlCol="0">
            <a:spAutoFit/>
          </a:bodyPr>
          <a:lstStyle/>
          <a:p>
            <a:r>
              <a:rPr lang="en-GB" sz="5000" dirty="0">
                <a:solidFill>
                  <a:schemeClr val="bg1"/>
                </a:solidFill>
              </a:rPr>
              <a:t>Richard Flores &amp; Christos Christoforou</a:t>
            </a:r>
            <a:endParaRPr lang="en-CY" sz="5000" dirty="0">
              <a:solidFill>
                <a:schemeClr val="bg1"/>
              </a:solidFill>
            </a:endParaRPr>
          </a:p>
        </p:txBody>
      </p:sp>
    </p:spTree>
    <p:extLst>
      <p:ext uri="{BB962C8B-B14F-4D97-AF65-F5344CB8AC3E}">
        <p14:creationId xmlns:p14="http://schemas.microsoft.com/office/powerpoint/2010/main" val="244931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5F4-3AB7-79AC-CFFE-B2484A375961}"/>
              </a:ext>
            </a:extLst>
          </p:cNvPr>
          <p:cNvSpPr>
            <a:spLocks noGrp="1"/>
          </p:cNvSpPr>
          <p:nvPr>
            <p:ph type="title"/>
          </p:nvPr>
        </p:nvSpPr>
        <p:spPr>
          <a:xfrm>
            <a:off x="838200" y="365126"/>
            <a:ext cx="10515600" cy="634998"/>
          </a:xfrm>
        </p:spPr>
        <p:txBody>
          <a:bodyPr>
            <a:normAutofit/>
          </a:bodyPr>
          <a:lstStyle/>
          <a:p>
            <a:pPr algn="ctr"/>
            <a:r>
              <a:rPr lang="en-GB" sz="3000" b="1" u="sng" dirty="0"/>
              <a:t>Data cleansing and transformation</a:t>
            </a:r>
          </a:p>
        </p:txBody>
      </p:sp>
      <p:sp>
        <p:nvSpPr>
          <p:cNvPr id="3" name="Content Placeholder 2">
            <a:extLst>
              <a:ext uri="{FF2B5EF4-FFF2-40B4-BE49-F238E27FC236}">
                <a16:creationId xmlns:a16="http://schemas.microsoft.com/office/drawing/2014/main" id="{219546CB-6E3A-FD64-316C-DAE1C6D0C4E3}"/>
              </a:ext>
            </a:extLst>
          </p:cNvPr>
          <p:cNvSpPr>
            <a:spLocks noGrp="1"/>
          </p:cNvSpPr>
          <p:nvPr>
            <p:ph idx="1"/>
          </p:nvPr>
        </p:nvSpPr>
        <p:spPr>
          <a:xfrm>
            <a:off x="838200" y="1104899"/>
            <a:ext cx="10515600" cy="1895475"/>
          </a:xfrm>
        </p:spPr>
        <p:txBody>
          <a:bodyPr>
            <a:normAutofit lnSpcReduction="10000"/>
          </a:bodyPr>
          <a:lstStyle/>
          <a:p>
            <a:r>
              <a:rPr lang="en-GB" sz="2400" b="1" dirty="0"/>
              <a:t>Standard Data Cleaning and Transformation:</a:t>
            </a:r>
          </a:p>
          <a:p>
            <a:pPr lvl="1">
              <a:buFont typeface="Wingdings" panose="05000000000000000000" pitchFamily="2" charset="2"/>
              <a:buChar char="Ø"/>
            </a:pPr>
            <a:r>
              <a:rPr lang="en-GB" dirty="0"/>
              <a:t>Verify data types,</a:t>
            </a:r>
          </a:p>
          <a:p>
            <a:pPr lvl="1">
              <a:buFont typeface="Wingdings" panose="05000000000000000000" pitchFamily="2" charset="2"/>
              <a:buChar char="Ø"/>
            </a:pPr>
            <a:r>
              <a:rPr lang="en-GB" dirty="0"/>
              <a:t>Remove NULL values (if any),</a:t>
            </a:r>
          </a:p>
          <a:p>
            <a:pPr lvl="1">
              <a:buFont typeface="Wingdings" panose="05000000000000000000" pitchFamily="2" charset="2"/>
              <a:buChar char="Ø"/>
            </a:pPr>
            <a:r>
              <a:rPr lang="en-GB" dirty="0"/>
              <a:t>Remove duplicated data (if any),</a:t>
            </a:r>
          </a:p>
          <a:p>
            <a:pPr lvl="1">
              <a:buFont typeface="Wingdings" panose="05000000000000000000" pitchFamily="2" charset="2"/>
              <a:buChar char="Ø"/>
            </a:pPr>
            <a:r>
              <a:rPr lang="en-GB" dirty="0"/>
              <a:t>Resample the data to balance them.</a:t>
            </a:r>
          </a:p>
          <a:p>
            <a:pPr lvl="1">
              <a:buFont typeface="Wingdings" panose="05000000000000000000" pitchFamily="2" charset="2"/>
              <a:buChar char="Ø"/>
            </a:pPr>
            <a:endParaRPr lang="en-GB" dirty="0"/>
          </a:p>
        </p:txBody>
      </p:sp>
      <p:sp>
        <p:nvSpPr>
          <p:cNvPr id="4" name="TextBox 3">
            <a:extLst>
              <a:ext uri="{FF2B5EF4-FFF2-40B4-BE49-F238E27FC236}">
                <a16:creationId xmlns:a16="http://schemas.microsoft.com/office/drawing/2014/main" id="{E13055BE-F64D-9FBF-208C-C73B8F1F2D58}"/>
              </a:ext>
            </a:extLst>
          </p:cNvPr>
          <p:cNvSpPr txBox="1"/>
          <p:nvPr/>
        </p:nvSpPr>
        <p:spPr>
          <a:xfrm>
            <a:off x="838200" y="3105150"/>
            <a:ext cx="8905875"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a:t>NLP Specific Data Cleaning and Transformation:</a:t>
            </a:r>
          </a:p>
          <a:p>
            <a:pPr marL="742950" lvl="1" indent="-285750">
              <a:buFont typeface="Wingdings" panose="05000000000000000000" pitchFamily="2" charset="2"/>
              <a:buChar char="Ø"/>
            </a:pPr>
            <a:r>
              <a:rPr lang="en-GB" sz="2400" dirty="0"/>
              <a:t>Apply Tokenization and Lemmatization,</a:t>
            </a:r>
          </a:p>
          <a:p>
            <a:pPr marL="742950" lvl="1" indent="-285750">
              <a:buFont typeface="Wingdings" panose="05000000000000000000" pitchFamily="2" charset="2"/>
              <a:buChar char="Ø"/>
            </a:pPr>
            <a:r>
              <a:rPr lang="en-GB" sz="2400" dirty="0"/>
              <a:t>Lowercase the text,</a:t>
            </a:r>
          </a:p>
          <a:p>
            <a:pPr marL="742950" lvl="1" indent="-285750">
              <a:buFont typeface="Wingdings" panose="05000000000000000000" pitchFamily="2" charset="2"/>
              <a:buChar char="Ø"/>
            </a:pPr>
            <a:r>
              <a:rPr lang="en-GB" sz="2400" dirty="0"/>
              <a:t>Remove stop-words and one-letter words,</a:t>
            </a:r>
          </a:p>
          <a:p>
            <a:pPr marL="742950" lvl="1" indent="-285750">
              <a:buFont typeface="Wingdings" panose="05000000000000000000" pitchFamily="2" charset="2"/>
              <a:buChar char="Ø"/>
            </a:pPr>
            <a:r>
              <a:rPr lang="en-GB" sz="2400" dirty="0"/>
              <a:t>Remove tags and other special characters,</a:t>
            </a:r>
          </a:p>
          <a:p>
            <a:pPr marL="742950" lvl="1" indent="-285750">
              <a:buFont typeface="Wingdings" panose="05000000000000000000" pitchFamily="2" charset="2"/>
              <a:buChar char="Ø"/>
            </a:pPr>
            <a:r>
              <a:rPr lang="en-GB" sz="2400" dirty="0"/>
              <a:t>Remove non-ASCII characters,</a:t>
            </a:r>
          </a:p>
          <a:p>
            <a:pPr marL="742950" lvl="1" indent="-285750">
              <a:buFont typeface="Wingdings" panose="05000000000000000000" pitchFamily="2" charset="2"/>
              <a:buChar char="Ø"/>
            </a:pPr>
            <a:r>
              <a:rPr lang="en-GB" sz="2400" dirty="0"/>
              <a:t>Vectorize the training data using the TfidfVectorizer. </a:t>
            </a:r>
            <a:endParaRPr lang="en-CY" sz="2400" dirty="0"/>
          </a:p>
        </p:txBody>
      </p:sp>
      <p:pic>
        <p:nvPicPr>
          <p:cNvPr id="5" name="Picture 4">
            <a:extLst>
              <a:ext uri="{FF2B5EF4-FFF2-40B4-BE49-F238E27FC236}">
                <a16:creationId xmlns:a16="http://schemas.microsoft.com/office/drawing/2014/main" id="{53F4B18F-8907-10FC-C31F-C69DD6BCFF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6037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C377-C2FA-0546-7391-286FB6BFA4AA}"/>
              </a:ext>
            </a:extLst>
          </p:cNvPr>
          <p:cNvSpPr>
            <a:spLocks noGrp="1"/>
          </p:cNvSpPr>
          <p:nvPr>
            <p:ph type="title"/>
          </p:nvPr>
        </p:nvSpPr>
        <p:spPr>
          <a:xfrm>
            <a:off x="838200" y="373855"/>
            <a:ext cx="10515600" cy="559595"/>
          </a:xfrm>
        </p:spPr>
        <p:txBody>
          <a:bodyPr>
            <a:normAutofit/>
          </a:bodyPr>
          <a:lstStyle/>
          <a:p>
            <a:pPr algn="ctr"/>
            <a:r>
              <a:rPr lang="en-GB" sz="3000" b="1" u="sng" dirty="0"/>
              <a:t>Model Building &amp; Training </a:t>
            </a:r>
            <a:endParaRPr lang="en-CY" b="1" u="sng" dirty="0"/>
          </a:p>
        </p:txBody>
      </p:sp>
      <p:sp>
        <p:nvSpPr>
          <p:cNvPr id="3" name="Content Placeholder 2">
            <a:extLst>
              <a:ext uri="{FF2B5EF4-FFF2-40B4-BE49-F238E27FC236}">
                <a16:creationId xmlns:a16="http://schemas.microsoft.com/office/drawing/2014/main" id="{FC32B0AA-4ED1-D3B9-734E-53891E0A5A52}"/>
              </a:ext>
            </a:extLst>
          </p:cNvPr>
          <p:cNvSpPr>
            <a:spLocks noGrp="1"/>
          </p:cNvSpPr>
          <p:nvPr>
            <p:ph idx="1"/>
          </p:nvPr>
        </p:nvSpPr>
        <p:spPr>
          <a:xfrm>
            <a:off x="968188" y="3114628"/>
            <a:ext cx="10515600" cy="1668136"/>
          </a:xfrm>
        </p:spPr>
        <p:txBody>
          <a:bodyPr>
            <a:noAutofit/>
          </a:bodyPr>
          <a:lstStyle/>
          <a:p>
            <a:pPr>
              <a:buFont typeface="Wingdings" panose="05000000000000000000" pitchFamily="2" charset="2"/>
              <a:buChar char="v"/>
            </a:pPr>
            <a:r>
              <a:rPr lang="en-GB" sz="2400" dirty="0"/>
              <a:t> Simple Transformer Model</a:t>
            </a:r>
          </a:p>
          <a:p>
            <a:pPr lvl="1"/>
            <a:r>
              <a:rPr lang="en-GB" dirty="0"/>
              <a:t>Adam optimizer</a:t>
            </a:r>
          </a:p>
          <a:p>
            <a:pPr lvl="1"/>
            <a:r>
              <a:rPr lang="en-GB" dirty="0"/>
              <a:t>Cross-Entropy loss function</a:t>
            </a:r>
          </a:p>
          <a:p>
            <a:pPr lvl="1"/>
            <a:r>
              <a:rPr lang="en-GB" dirty="0"/>
              <a:t>5 epochs</a:t>
            </a:r>
          </a:p>
        </p:txBody>
      </p:sp>
      <p:sp>
        <p:nvSpPr>
          <p:cNvPr id="4" name="TextBox 3">
            <a:extLst>
              <a:ext uri="{FF2B5EF4-FFF2-40B4-BE49-F238E27FC236}">
                <a16:creationId xmlns:a16="http://schemas.microsoft.com/office/drawing/2014/main" id="{9490196B-95F6-B1D8-8238-CE825502E49E}"/>
              </a:ext>
            </a:extLst>
          </p:cNvPr>
          <p:cNvSpPr txBox="1"/>
          <p:nvPr/>
        </p:nvSpPr>
        <p:spPr>
          <a:xfrm>
            <a:off x="838200" y="1084730"/>
            <a:ext cx="8368553" cy="461665"/>
          </a:xfrm>
          <a:prstGeom prst="rect">
            <a:avLst/>
          </a:prstGeom>
          <a:noFill/>
        </p:spPr>
        <p:txBody>
          <a:bodyPr wrap="square" rtlCol="0">
            <a:spAutoFit/>
          </a:bodyPr>
          <a:lstStyle/>
          <a:p>
            <a:r>
              <a:rPr lang="en-GB" sz="2400" u="sng" dirty="0"/>
              <a:t>We built and trained the following models:</a:t>
            </a:r>
            <a:endParaRPr lang="en-CY" sz="2400" u="sng" dirty="0"/>
          </a:p>
        </p:txBody>
      </p:sp>
      <p:sp>
        <p:nvSpPr>
          <p:cNvPr id="5" name="TextBox 4">
            <a:extLst>
              <a:ext uri="{FF2B5EF4-FFF2-40B4-BE49-F238E27FC236}">
                <a16:creationId xmlns:a16="http://schemas.microsoft.com/office/drawing/2014/main" id="{ED9A4FF2-E671-3751-4E12-4A25D763441C}"/>
              </a:ext>
            </a:extLst>
          </p:cNvPr>
          <p:cNvSpPr txBox="1"/>
          <p:nvPr/>
        </p:nvSpPr>
        <p:spPr>
          <a:xfrm>
            <a:off x="968188" y="1838283"/>
            <a:ext cx="6589059" cy="1107996"/>
          </a:xfrm>
          <a:prstGeom prst="rect">
            <a:avLst/>
          </a:prstGeom>
          <a:noFill/>
        </p:spPr>
        <p:txBody>
          <a:bodyPr wrap="square" rtlCol="0">
            <a:spAutoFit/>
          </a:bodyPr>
          <a:lstStyle/>
          <a:p>
            <a:pPr>
              <a:buFont typeface="Wingdings" panose="05000000000000000000" pitchFamily="2" charset="2"/>
              <a:buChar char="v"/>
            </a:pPr>
            <a:r>
              <a:rPr lang="en-GB" sz="2400" dirty="0"/>
              <a:t> XGBoost Model </a:t>
            </a:r>
          </a:p>
          <a:p>
            <a:pPr marL="742950" lvl="1" indent="-285750">
              <a:buFont typeface="Arial" panose="020B0604020202020204" pitchFamily="34" charset="0"/>
              <a:buChar char="•"/>
            </a:pPr>
            <a:r>
              <a:rPr lang="en-GB" dirty="0"/>
              <a:t> </a:t>
            </a:r>
            <a:r>
              <a:rPr lang="en-GB" sz="2400" dirty="0"/>
              <a:t>5-fold repeated cross-validation</a:t>
            </a:r>
          </a:p>
          <a:p>
            <a:endParaRPr lang="en-CY" dirty="0"/>
          </a:p>
        </p:txBody>
      </p:sp>
      <p:sp>
        <p:nvSpPr>
          <p:cNvPr id="6" name="TextBox 5">
            <a:extLst>
              <a:ext uri="{FF2B5EF4-FFF2-40B4-BE49-F238E27FC236}">
                <a16:creationId xmlns:a16="http://schemas.microsoft.com/office/drawing/2014/main" id="{5435935E-2DCD-2171-F581-456DD0855D5C}"/>
              </a:ext>
            </a:extLst>
          </p:cNvPr>
          <p:cNvSpPr txBox="1"/>
          <p:nvPr/>
        </p:nvSpPr>
        <p:spPr>
          <a:xfrm>
            <a:off x="968188" y="5126939"/>
            <a:ext cx="6866965" cy="1569660"/>
          </a:xfrm>
          <a:prstGeom prst="rect">
            <a:avLst/>
          </a:prstGeom>
          <a:noFill/>
        </p:spPr>
        <p:txBody>
          <a:bodyPr wrap="square" rtlCol="0">
            <a:spAutoFit/>
          </a:bodyPr>
          <a:lstStyle/>
          <a:p>
            <a:pPr>
              <a:buFont typeface="Wingdings" panose="05000000000000000000" pitchFamily="2" charset="2"/>
              <a:buChar char="v"/>
            </a:pPr>
            <a:r>
              <a:rPr lang="en-GB" sz="2400" dirty="0"/>
              <a:t> Pretrained Roberta-base Model</a:t>
            </a:r>
          </a:p>
          <a:p>
            <a:pPr marL="742950" lvl="1" indent="-285750">
              <a:buFont typeface="Arial" panose="020B0604020202020204" pitchFamily="34" charset="0"/>
              <a:buChar char="•"/>
            </a:pPr>
            <a:r>
              <a:rPr lang="en-GB" sz="2400" dirty="0"/>
              <a:t>Adam optimizer</a:t>
            </a:r>
          </a:p>
          <a:p>
            <a:pPr marL="742950" lvl="1" indent="-285750">
              <a:buFont typeface="Arial" panose="020B0604020202020204" pitchFamily="34" charset="0"/>
              <a:buChar char="•"/>
            </a:pPr>
            <a:r>
              <a:rPr lang="en-GB" sz="2400" dirty="0"/>
              <a:t>Cross-Entropy loss function</a:t>
            </a:r>
          </a:p>
          <a:p>
            <a:pPr marL="742950" lvl="1" indent="-285750">
              <a:buFont typeface="Arial" panose="020B0604020202020204" pitchFamily="34" charset="0"/>
              <a:buChar char="•"/>
            </a:pPr>
            <a:r>
              <a:rPr lang="en-GB" sz="2400" dirty="0"/>
              <a:t>4 epochs</a:t>
            </a:r>
          </a:p>
        </p:txBody>
      </p:sp>
    </p:spTree>
    <p:extLst>
      <p:ext uri="{BB962C8B-B14F-4D97-AF65-F5344CB8AC3E}">
        <p14:creationId xmlns:p14="http://schemas.microsoft.com/office/powerpoint/2010/main" val="427126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6074-41F7-3D04-1CBA-CE0A696493E5}"/>
              </a:ext>
            </a:extLst>
          </p:cNvPr>
          <p:cNvSpPr>
            <a:spLocks noGrp="1"/>
          </p:cNvSpPr>
          <p:nvPr>
            <p:ph type="title"/>
          </p:nvPr>
        </p:nvSpPr>
        <p:spPr>
          <a:xfrm>
            <a:off x="838200" y="269875"/>
            <a:ext cx="10515600" cy="815975"/>
          </a:xfrm>
        </p:spPr>
        <p:txBody>
          <a:bodyPr>
            <a:normAutofit/>
          </a:bodyPr>
          <a:lstStyle/>
          <a:p>
            <a:pPr algn="ctr"/>
            <a:r>
              <a:rPr lang="en-GB" sz="3300" b="1" u="sng" dirty="0"/>
              <a:t>Model Evaluation</a:t>
            </a:r>
            <a:endParaRPr lang="en-CY" dirty="0"/>
          </a:p>
        </p:txBody>
      </p:sp>
      <p:graphicFrame>
        <p:nvGraphicFramePr>
          <p:cNvPr id="5" name="Table 5">
            <a:extLst>
              <a:ext uri="{FF2B5EF4-FFF2-40B4-BE49-F238E27FC236}">
                <a16:creationId xmlns:a16="http://schemas.microsoft.com/office/drawing/2014/main" id="{29D26199-CFA3-0937-791F-8373D055A179}"/>
              </a:ext>
            </a:extLst>
          </p:cNvPr>
          <p:cNvGraphicFramePr>
            <a:graphicFrameLocks noGrp="1"/>
          </p:cNvGraphicFramePr>
          <p:nvPr>
            <p:extLst>
              <p:ext uri="{D42A27DB-BD31-4B8C-83A1-F6EECF244321}">
                <p14:modId xmlns:p14="http://schemas.microsoft.com/office/powerpoint/2010/main" val="2667227425"/>
              </p:ext>
            </p:extLst>
          </p:nvPr>
        </p:nvGraphicFramePr>
        <p:xfrm>
          <a:off x="1028700" y="4941154"/>
          <a:ext cx="9658350" cy="1646970"/>
        </p:xfrm>
        <a:graphic>
          <a:graphicData uri="http://schemas.openxmlformats.org/drawingml/2006/table">
            <a:tbl>
              <a:tblPr firstRow="1" bandRow="1">
                <a:tableStyleId>{5C22544A-7EE6-4342-B048-85BDC9FD1C3A}</a:tableStyleId>
              </a:tblPr>
              <a:tblGrid>
                <a:gridCol w="3219450">
                  <a:extLst>
                    <a:ext uri="{9D8B030D-6E8A-4147-A177-3AD203B41FA5}">
                      <a16:colId xmlns:a16="http://schemas.microsoft.com/office/drawing/2014/main" val="3193773988"/>
                    </a:ext>
                  </a:extLst>
                </a:gridCol>
                <a:gridCol w="3219450">
                  <a:extLst>
                    <a:ext uri="{9D8B030D-6E8A-4147-A177-3AD203B41FA5}">
                      <a16:colId xmlns:a16="http://schemas.microsoft.com/office/drawing/2014/main" val="3147680465"/>
                    </a:ext>
                  </a:extLst>
                </a:gridCol>
                <a:gridCol w="3219450">
                  <a:extLst>
                    <a:ext uri="{9D8B030D-6E8A-4147-A177-3AD203B41FA5}">
                      <a16:colId xmlns:a16="http://schemas.microsoft.com/office/drawing/2014/main" val="192332630"/>
                    </a:ext>
                  </a:extLst>
                </a:gridCol>
              </a:tblGrid>
              <a:tr h="548990">
                <a:tc>
                  <a:txBody>
                    <a:bodyPr/>
                    <a:lstStyle/>
                    <a:p>
                      <a:pPr algn="ctr"/>
                      <a:r>
                        <a:rPr lang="en-GB" dirty="0"/>
                        <a:t>True Class</a:t>
                      </a:r>
                      <a:endParaRPr lang="en-CY" dirty="0"/>
                    </a:p>
                  </a:txBody>
                  <a:tcPr/>
                </a:tc>
                <a:tc>
                  <a:txBody>
                    <a:bodyPr/>
                    <a:lstStyle/>
                    <a:p>
                      <a:pPr algn="ctr"/>
                      <a:r>
                        <a:rPr lang="en-GB" dirty="0"/>
                        <a:t>Predicted Positive</a:t>
                      </a:r>
                      <a:endParaRPr lang="en-CY" dirty="0"/>
                    </a:p>
                  </a:txBody>
                  <a:tcPr/>
                </a:tc>
                <a:tc>
                  <a:txBody>
                    <a:bodyPr/>
                    <a:lstStyle/>
                    <a:p>
                      <a:pPr algn="ctr"/>
                      <a:r>
                        <a:rPr lang="en-GB" dirty="0"/>
                        <a:t>Predicted Negative</a:t>
                      </a:r>
                      <a:endParaRPr lang="en-CY" dirty="0"/>
                    </a:p>
                  </a:txBody>
                  <a:tcPr/>
                </a:tc>
                <a:extLst>
                  <a:ext uri="{0D108BD9-81ED-4DB2-BD59-A6C34878D82A}">
                    <a16:rowId xmlns:a16="http://schemas.microsoft.com/office/drawing/2014/main" val="44826219"/>
                  </a:ext>
                </a:extLst>
              </a:tr>
              <a:tr h="548990">
                <a:tc>
                  <a:txBody>
                    <a:bodyPr/>
                    <a:lstStyle/>
                    <a:p>
                      <a:pPr algn="ctr"/>
                      <a:r>
                        <a:rPr lang="en-GB" dirty="0"/>
                        <a:t>Positive</a:t>
                      </a:r>
                      <a:endParaRPr lang="en-CY" dirty="0"/>
                    </a:p>
                  </a:txBody>
                  <a:tcPr/>
                </a:tc>
                <a:tc>
                  <a:txBody>
                    <a:bodyPr/>
                    <a:lstStyle/>
                    <a:p>
                      <a:pPr algn="ctr"/>
                      <a:r>
                        <a:rPr lang="en-GB" dirty="0"/>
                        <a:t>TP</a:t>
                      </a:r>
                      <a:endParaRPr lang="en-CY" dirty="0"/>
                    </a:p>
                  </a:txBody>
                  <a:tcPr>
                    <a:solidFill>
                      <a:srgbClr val="00B050"/>
                    </a:solidFill>
                  </a:tcPr>
                </a:tc>
                <a:tc>
                  <a:txBody>
                    <a:bodyPr/>
                    <a:lstStyle/>
                    <a:p>
                      <a:pPr algn="ctr"/>
                      <a:r>
                        <a:rPr lang="en-GB" dirty="0"/>
                        <a:t>FN</a:t>
                      </a:r>
                    </a:p>
                  </a:txBody>
                  <a:tcPr>
                    <a:solidFill>
                      <a:srgbClr val="FF0000"/>
                    </a:solidFill>
                  </a:tcPr>
                </a:tc>
                <a:extLst>
                  <a:ext uri="{0D108BD9-81ED-4DB2-BD59-A6C34878D82A}">
                    <a16:rowId xmlns:a16="http://schemas.microsoft.com/office/drawing/2014/main" val="3512473112"/>
                  </a:ext>
                </a:extLst>
              </a:tr>
              <a:tr h="548990">
                <a:tc>
                  <a:txBody>
                    <a:bodyPr/>
                    <a:lstStyle/>
                    <a:p>
                      <a:pPr algn="ctr"/>
                      <a:r>
                        <a:rPr lang="en-GB" dirty="0"/>
                        <a:t>Negative</a:t>
                      </a:r>
                      <a:endParaRPr lang="en-CY" dirty="0"/>
                    </a:p>
                  </a:txBody>
                  <a:tcPr/>
                </a:tc>
                <a:tc>
                  <a:txBody>
                    <a:bodyPr/>
                    <a:lstStyle/>
                    <a:p>
                      <a:pPr algn="ctr"/>
                      <a:r>
                        <a:rPr lang="en-GB" dirty="0"/>
                        <a:t>FP</a:t>
                      </a:r>
                      <a:endParaRPr lang="en-CY" dirty="0"/>
                    </a:p>
                  </a:txBody>
                  <a:tcPr>
                    <a:solidFill>
                      <a:srgbClr val="FF0000"/>
                    </a:solidFill>
                  </a:tcPr>
                </a:tc>
                <a:tc>
                  <a:txBody>
                    <a:bodyPr/>
                    <a:lstStyle/>
                    <a:p>
                      <a:pPr algn="ctr"/>
                      <a:r>
                        <a:rPr lang="en-GB" dirty="0"/>
                        <a:t>TN</a:t>
                      </a:r>
                      <a:endParaRPr lang="en-CY" dirty="0"/>
                    </a:p>
                  </a:txBody>
                  <a:tcPr>
                    <a:solidFill>
                      <a:srgbClr val="00B050"/>
                    </a:solidFill>
                  </a:tcPr>
                </a:tc>
                <a:extLst>
                  <a:ext uri="{0D108BD9-81ED-4DB2-BD59-A6C34878D82A}">
                    <a16:rowId xmlns:a16="http://schemas.microsoft.com/office/drawing/2014/main" val="3151938093"/>
                  </a:ext>
                </a:extLst>
              </a:tr>
            </a:tbl>
          </a:graphicData>
        </a:graphic>
      </p:graphicFrame>
      <p:sp>
        <p:nvSpPr>
          <p:cNvPr id="6" name="TextBox 5">
            <a:extLst>
              <a:ext uri="{FF2B5EF4-FFF2-40B4-BE49-F238E27FC236}">
                <a16:creationId xmlns:a16="http://schemas.microsoft.com/office/drawing/2014/main" id="{528202B8-2C33-926D-94A4-F8BFC106B8BD}"/>
              </a:ext>
            </a:extLst>
          </p:cNvPr>
          <p:cNvSpPr txBox="1"/>
          <p:nvPr/>
        </p:nvSpPr>
        <p:spPr>
          <a:xfrm>
            <a:off x="933450" y="1085850"/>
            <a:ext cx="9563100" cy="830997"/>
          </a:xfrm>
          <a:prstGeom prst="rect">
            <a:avLst/>
          </a:prstGeom>
          <a:noFill/>
        </p:spPr>
        <p:txBody>
          <a:bodyPr wrap="square" rtlCol="0">
            <a:spAutoFit/>
          </a:bodyPr>
          <a:lstStyle/>
          <a:p>
            <a:r>
              <a:rPr lang="en-GB" sz="2400" dirty="0"/>
              <a:t>We will use a range of scoring metrics to evaluate our models. Some of them are: Precision, Recall, and F1-score.</a:t>
            </a:r>
            <a:endParaRPr lang="en-CY" sz="2400" dirty="0"/>
          </a:p>
        </p:txBody>
      </p:sp>
      <p:sp>
        <p:nvSpPr>
          <p:cNvPr id="7" name="TextBox 6">
            <a:extLst>
              <a:ext uri="{FF2B5EF4-FFF2-40B4-BE49-F238E27FC236}">
                <a16:creationId xmlns:a16="http://schemas.microsoft.com/office/drawing/2014/main" id="{67D2302E-16F0-18F7-9E1D-73FB5043B651}"/>
              </a:ext>
            </a:extLst>
          </p:cNvPr>
          <p:cNvSpPr txBox="1"/>
          <p:nvPr/>
        </p:nvSpPr>
        <p:spPr>
          <a:xfrm>
            <a:off x="933450" y="1894166"/>
            <a:ext cx="9182100" cy="3046988"/>
          </a:xfrm>
          <a:prstGeom prst="rect">
            <a:avLst/>
          </a:prstGeom>
          <a:noFill/>
        </p:spPr>
        <p:txBody>
          <a:bodyPr wrap="square" rtlCol="0">
            <a:spAutoFit/>
          </a:bodyPr>
          <a:lstStyle/>
          <a:p>
            <a:r>
              <a:rPr lang="en-GB" sz="2400" dirty="0"/>
              <a:t>Here are the formulas for each one: </a:t>
            </a:r>
          </a:p>
          <a:p>
            <a:pPr algn="ctr"/>
            <a:r>
              <a:rPr lang="en-GB" sz="2400" dirty="0"/>
              <a:t>• recall = TP / (TP + FN) </a:t>
            </a:r>
          </a:p>
          <a:p>
            <a:pPr algn="ctr"/>
            <a:r>
              <a:rPr lang="en-GB" sz="2400" dirty="0"/>
              <a:t>• precision = TP / (TP + FP) </a:t>
            </a:r>
          </a:p>
          <a:p>
            <a:pPr algn="ctr"/>
            <a:r>
              <a:rPr lang="en-GB" sz="2400" dirty="0"/>
              <a:t>• F1-score = 2 * ((precision * recall) / (precision + recall)), where</a:t>
            </a:r>
          </a:p>
          <a:p>
            <a:pPr algn="ctr"/>
            <a:endParaRPr lang="en-GB" sz="2400" dirty="0"/>
          </a:p>
          <a:p>
            <a:r>
              <a:rPr lang="en-GB" sz="2400" dirty="0"/>
              <a:t> TP, TN, FP, and FN are the True Positives, True Negatives, False Positives, and False Negatives respectively. The table below, also known as a </a:t>
            </a:r>
            <a:r>
              <a:rPr lang="en-GB" sz="2400" dirty="0">
                <a:solidFill>
                  <a:srgbClr val="FF0000"/>
                </a:solidFill>
              </a:rPr>
              <a:t>confusion matrix</a:t>
            </a:r>
            <a:r>
              <a:rPr lang="en-GB" sz="2400" dirty="0"/>
              <a:t>, explains each one of them. </a:t>
            </a:r>
            <a:endParaRPr lang="en-CY" sz="2400" dirty="0"/>
          </a:p>
        </p:txBody>
      </p:sp>
    </p:spTree>
    <p:extLst>
      <p:ext uri="{BB962C8B-B14F-4D97-AF65-F5344CB8AC3E}">
        <p14:creationId xmlns:p14="http://schemas.microsoft.com/office/powerpoint/2010/main" val="248614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BD0E-3B77-748D-B27B-3B270C7D7A2D}"/>
              </a:ext>
            </a:extLst>
          </p:cNvPr>
          <p:cNvSpPr>
            <a:spLocks noGrp="1"/>
          </p:cNvSpPr>
          <p:nvPr>
            <p:ph type="title"/>
          </p:nvPr>
        </p:nvSpPr>
        <p:spPr>
          <a:xfrm>
            <a:off x="838200" y="296862"/>
            <a:ext cx="10515600" cy="768350"/>
          </a:xfrm>
        </p:spPr>
        <p:txBody>
          <a:bodyPr>
            <a:normAutofit/>
          </a:bodyPr>
          <a:lstStyle/>
          <a:p>
            <a:pPr algn="ctr"/>
            <a:r>
              <a:rPr lang="en-GB" sz="3000" b="1" u="sng" dirty="0"/>
              <a:t>XGBoost Model Evaluation</a:t>
            </a:r>
            <a:endParaRPr lang="en-CY" sz="3000" b="1" u="sng" dirty="0"/>
          </a:p>
        </p:txBody>
      </p:sp>
      <p:sp>
        <p:nvSpPr>
          <p:cNvPr id="4" name="TextBox 3">
            <a:extLst>
              <a:ext uri="{FF2B5EF4-FFF2-40B4-BE49-F238E27FC236}">
                <a16:creationId xmlns:a16="http://schemas.microsoft.com/office/drawing/2014/main" id="{5D85A79A-4630-E1AD-5087-8C3A05917B83}"/>
              </a:ext>
            </a:extLst>
          </p:cNvPr>
          <p:cNvSpPr txBox="1"/>
          <p:nvPr/>
        </p:nvSpPr>
        <p:spPr>
          <a:xfrm>
            <a:off x="4603750" y="1082674"/>
            <a:ext cx="2847976" cy="461665"/>
          </a:xfrm>
          <a:prstGeom prst="rect">
            <a:avLst/>
          </a:prstGeom>
          <a:noFill/>
        </p:spPr>
        <p:txBody>
          <a:bodyPr wrap="square" rtlCol="0">
            <a:spAutoFit/>
          </a:bodyPr>
          <a:lstStyle/>
          <a:p>
            <a:r>
              <a:rPr lang="en-GB" sz="2400" dirty="0"/>
              <a:t>Confusion Matrix:</a:t>
            </a:r>
            <a:endParaRPr lang="en-CY" sz="2400" dirty="0"/>
          </a:p>
        </p:txBody>
      </p:sp>
      <p:graphicFrame>
        <p:nvGraphicFramePr>
          <p:cNvPr id="6" name="Table 6">
            <a:extLst>
              <a:ext uri="{FF2B5EF4-FFF2-40B4-BE49-F238E27FC236}">
                <a16:creationId xmlns:a16="http://schemas.microsoft.com/office/drawing/2014/main" id="{AC872747-953A-8A22-19CB-AD5A5A7A3F26}"/>
              </a:ext>
            </a:extLst>
          </p:cNvPr>
          <p:cNvGraphicFramePr>
            <a:graphicFrameLocks noGrp="1"/>
          </p:cNvGraphicFramePr>
          <p:nvPr>
            <p:extLst>
              <p:ext uri="{D42A27DB-BD31-4B8C-83A1-F6EECF244321}">
                <p14:modId xmlns:p14="http://schemas.microsoft.com/office/powerpoint/2010/main" val="635965859"/>
              </p:ext>
            </p:extLst>
          </p:nvPr>
        </p:nvGraphicFramePr>
        <p:xfrm>
          <a:off x="1657349" y="1809750"/>
          <a:ext cx="8448676" cy="2132396"/>
        </p:xfrm>
        <a:graphic>
          <a:graphicData uri="http://schemas.openxmlformats.org/drawingml/2006/table">
            <a:tbl>
              <a:tblPr firstRow="1" bandRow="1">
                <a:tableStyleId>{5C22544A-7EE6-4342-B048-85BDC9FD1C3A}</a:tableStyleId>
              </a:tblPr>
              <a:tblGrid>
                <a:gridCol w="4224338">
                  <a:extLst>
                    <a:ext uri="{9D8B030D-6E8A-4147-A177-3AD203B41FA5}">
                      <a16:colId xmlns:a16="http://schemas.microsoft.com/office/drawing/2014/main" val="933667952"/>
                    </a:ext>
                  </a:extLst>
                </a:gridCol>
                <a:gridCol w="4224338">
                  <a:extLst>
                    <a:ext uri="{9D8B030D-6E8A-4147-A177-3AD203B41FA5}">
                      <a16:colId xmlns:a16="http://schemas.microsoft.com/office/drawing/2014/main" val="4162652813"/>
                    </a:ext>
                  </a:extLst>
                </a:gridCol>
              </a:tblGrid>
              <a:tr h="1066198">
                <a:tc>
                  <a:txBody>
                    <a:bodyPr/>
                    <a:lstStyle/>
                    <a:p>
                      <a:pPr algn="ctr"/>
                      <a:r>
                        <a:rPr lang="en-GB" sz="2400" dirty="0"/>
                        <a:t>TP</a:t>
                      </a:r>
                    </a:p>
                    <a:p>
                      <a:pPr algn="ctr"/>
                      <a:r>
                        <a:rPr lang="en-GB" sz="2400" dirty="0"/>
                        <a:t>6787</a:t>
                      </a:r>
                    </a:p>
                  </a:txBody>
                  <a:tcPr>
                    <a:solidFill>
                      <a:srgbClr val="00B050"/>
                    </a:solidFill>
                  </a:tcPr>
                </a:tc>
                <a:tc>
                  <a:txBody>
                    <a:bodyPr/>
                    <a:lstStyle/>
                    <a:p>
                      <a:pPr algn="ctr"/>
                      <a:r>
                        <a:rPr lang="en-GB" sz="2400" dirty="0"/>
                        <a:t>FN</a:t>
                      </a:r>
                    </a:p>
                    <a:p>
                      <a:pPr algn="ctr"/>
                      <a:r>
                        <a:rPr lang="en-GB" sz="2400" dirty="0"/>
                        <a:t>662</a:t>
                      </a:r>
                      <a:endParaRPr lang="en-CY" sz="2400" dirty="0"/>
                    </a:p>
                  </a:txBody>
                  <a:tcPr>
                    <a:solidFill>
                      <a:srgbClr val="FF0000"/>
                    </a:solidFill>
                  </a:tcPr>
                </a:tc>
                <a:extLst>
                  <a:ext uri="{0D108BD9-81ED-4DB2-BD59-A6C34878D82A}">
                    <a16:rowId xmlns:a16="http://schemas.microsoft.com/office/drawing/2014/main" val="2842025509"/>
                  </a:ext>
                </a:extLst>
              </a:tr>
              <a:tr h="1066198">
                <a:tc>
                  <a:txBody>
                    <a:bodyPr/>
                    <a:lstStyle/>
                    <a:p>
                      <a:pPr algn="ctr"/>
                      <a:r>
                        <a:rPr lang="en-GB" sz="2400" dirty="0"/>
                        <a:t>FP</a:t>
                      </a:r>
                    </a:p>
                    <a:p>
                      <a:pPr algn="ctr"/>
                      <a:r>
                        <a:rPr lang="en-GB" sz="2400" dirty="0"/>
                        <a:t>583</a:t>
                      </a:r>
                      <a:endParaRPr lang="en-CY" sz="2400" dirty="0"/>
                    </a:p>
                  </a:txBody>
                  <a:tcPr>
                    <a:solidFill>
                      <a:srgbClr val="FF0000"/>
                    </a:solidFill>
                  </a:tcPr>
                </a:tc>
                <a:tc>
                  <a:txBody>
                    <a:bodyPr/>
                    <a:lstStyle/>
                    <a:p>
                      <a:pPr algn="ctr"/>
                      <a:r>
                        <a:rPr lang="en-GB" sz="2400" dirty="0"/>
                        <a:t>TN</a:t>
                      </a:r>
                    </a:p>
                    <a:p>
                      <a:pPr algn="ctr"/>
                      <a:r>
                        <a:rPr lang="en-GB" sz="2400" dirty="0"/>
                        <a:t>6828</a:t>
                      </a:r>
                      <a:endParaRPr lang="en-CY" sz="2400" dirty="0"/>
                    </a:p>
                  </a:txBody>
                  <a:tcPr>
                    <a:solidFill>
                      <a:srgbClr val="00B050"/>
                    </a:solidFill>
                  </a:tcPr>
                </a:tc>
                <a:extLst>
                  <a:ext uri="{0D108BD9-81ED-4DB2-BD59-A6C34878D82A}">
                    <a16:rowId xmlns:a16="http://schemas.microsoft.com/office/drawing/2014/main" val="1698070322"/>
                  </a:ext>
                </a:extLst>
              </a:tr>
            </a:tbl>
          </a:graphicData>
        </a:graphic>
      </p:graphicFrame>
      <p:sp>
        <p:nvSpPr>
          <p:cNvPr id="8" name="TextBox 7">
            <a:extLst>
              <a:ext uri="{FF2B5EF4-FFF2-40B4-BE49-F238E27FC236}">
                <a16:creationId xmlns:a16="http://schemas.microsoft.com/office/drawing/2014/main" id="{A72ABB32-61F6-3BD7-573F-D66E11DC9C6B}"/>
              </a:ext>
            </a:extLst>
          </p:cNvPr>
          <p:cNvSpPr txBox="1"/>
          <p:nvPr/>
        </p:nvSpPr>
        <p:spPr>
          <a:xfrm>
            <a:off x="1657349" y="4512125"/>
            <a:ext cx="591185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Precision score: 0.91</a:t>
            </a:r>
          </a:p>
          <a:p>
            <a:pPr marL="285750" indent="-285750">
              <a:buFont typeface="Arial" panose="020B0604020202020204" pitchFamily="34" charset="0"/>
              <a:buChar char="•"/>
            </a:pPr>
            <a:r>
              <a:rPr lang="en-GB" sz="2400" dirty="0"/>
              <a:t>Recall score: 0.92</a:t>
            </a:r>
          </a:p>
          <a:p>
            <a:pPr marL="285750" indent="-285750">
              <a:buFont typeface="Arial" panose="020B0604020202020204" pitchFamily="34" charset="0"/>
              <a:buChar char="•"/>
            </a:pPr>
            <a:r>
              <a:rPr lang="en-GB" sz="2400" dirty="0"/>
              <a:t>AUC score: 0.97</a:t>
            </a:r>
          </a:p>
          <a:p>
            <a:pPr marL="285750" indent="-285750">
              <a:buFont typeface="Arial" panose="020B0604020202020204" pitchFamily="34" charset="0"/>
              <a:buChar char="•"/>
            </a:pPr>
            <a:r>
              <a:rPr lang="en-GB" sz="2400" dirty="0"/>
              <a:t>F1 score: 0.92</a:t>
            </a:r>
            <a:endParaRPr lang="en-CY" sz="2400" dirty="0"/>
          </a:p>
        </p:txBody>
      </p:sp>
      <p:pic>
        <p:nvPicPr>
          <p:cNvPr id="3" name="Picture 2">
            <a:extLst>
              <a:ext uri="{FF2B5EF4-FFF2-40B4-BE49-F238E27FC236}">
                <a16:creationId xmlns:a16="http://schemas.microsoft.com/office/drawing/2014/main" id="{869D8112-26CC-88E4-50E8-0BE4DD8E7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05112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5D5323-137B-0F24-C490-2A0416144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02" y="237932"/>
            <a:ext cx="5464014" cy="6086668"/>
          </a:xfrm>
          <a:prstGeom prst="rect">
            <a:avLst/>
          </a:prstGeom>
        </p:spPr>
      </p:pic>
      <p:pic>
        <p:nvPicPr>
          <p:cNvPr id="6" name="Picture 5">
            <a:extLst>
              <a:ext uri="{FF2B5EF4-FFF2-40B4-BE49-F238E27FC236}">
                <a16:creationId xmlns:a16="http://schemas.microsoft.com/office/drawing/2014/main" id="{DE64CB4B-0996-CC05-2D2A-C86FF066D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85" y="647699"/>
            <a:ext cx="5464013" cy="5679329"/>
          </a:xfrm>
          <a:prstGeom prst="rect">
            <a:avLst/>
          </a:prstGeom>
        </p:spPr>
      </p:pic>
    </p:spTree>
    <p:extLst>
      <p:ext uri="{BB962C8B-B14F-4D97-AF65-F5344CB8AC3E}">
        <p14:creationId xmlns:p14="http://schemas.microsoft.com/office/powerpoint/2010/main" val="34663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FAB289-6922-B611-FB2D-C07E6268F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67" y="1021699"/>
            <a:ext cx="7543800" cy="1729166"/>
          </a:xfrm>
          <a:prstGeom prst="rect">
            <a:avLst/>
          </a:prstGeom>
        </p:spPr>
      </p:pic>
      <p:pic>
        <p:nvPicPr>
          <p:cNvPr id="9" name="Picture 8">
            <a:extLst>
              <a:ext uri="{FF2B5EF4-FFF2-40B4-BE49-F238E27FC236}">
                <a16:creationId xmlns:a16="http://schemas.microsoft.com/office/drawing/2014/main" id="{48193269-007E-964C-B636-B1C59C111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336" y="3843292"/>
            <a:ext cx="6486463" cy="2751833"/>
          </a:xfrm>
          <a:prstGeom prst="rect">
            <a:avLst/>
          </a:prstGeom>
        </p:spPr>
      </p:pic>
      <p:sp>
        <p:nvSpPr>
          <p:cNvPr id="10" name="TextBox 9">
            <a:extLst>
              <a:ext uri="{FF2B5EF4-FFF2-40B4-BE49-F238E27FC236}">
                <a16:creationId xmlns:a16="http://schemas.microsoft.com/office/drawing/2014/main" id="{89E85D91-4D82-8400-AD61-FC8986870E7E}"/>
              </a:ext>
            </a:extLst>
          </p:cNvPr>
          <p:cNvSpPr txBox="1"/>
          <p:nvPr/>
        </p:nvSpPr>
        <p:spPr>
          <a:xfrm>
            <a:off x="838200" y="323850"/>
            <a:ext cx="6553200" cy="461665"/>
          </a:xfrm>
          <a:prstGeom prst="rect">
            <a:avLst/>
          </a:prstGeom>
          <a:noFill/>
        </p:spPr>
        <p:txBody>
          <a:bodyPr wrap="square" rtlCol="0">
            <a:spAutoFit/>
          </a:bodyPr>
          <a:lstStyle/>
          <a:p>
            <a:r>
              <a:rPr lang="en-GB" sz="2400" b="1" u="sng" dirty="0"/>
              <a:t>Simple Transformer </a:t>
            </a:r>
            <a:r>
              <a:rPr lang="en-GB" sz="2400" b="1" u="sng" dirty="0">
                <a:cs typeface="Calibri Light" panose="020F0302020204030204" pitchFamily="34" charset="0"/>
              </a:rPr>
              <a:t>Model</a:t>
            </a:r>
            <a:r>
              <a:rPr lang="en-GB" sz="2400" b="1" u="sng" dirty="0"/>
              <a:t> Evaluation</a:t>
            </a:r>
          </a:p>
        </p:txBody>
      </p:sp>
      <p:sp>
        <p:nvSpPr>
          <p:cNvPr id="12" name="TextBox 11">
            <a:extLst>
              <a:ext uri="{FF2B5EF4-FFF2-40B4-BE49-F238E27FC236}">
                <a16:creationId xmlns:a16="http://schemas.microsoft.com/office/drawing/2014/main" id="{E079FB1A-F27B-E639-A899-D3B43DD31E12}"/>
              </a:ext>
            </a:extLst>
          </p:cNvPr>
          <p:cNvSpPr txBox="1"/>
          <p:nvPr/>
        </p:nvSpPr>
        <p:spPr>
          <a:xfrm>
            <a:off x="1066800" y="3244334"/>
            <a:ext cx="4438650" cy="461665"/>
          </a:xfrm>
          <a:prstGeom prst="rect">
            <a:avLst/>
          </a:prstGeom>
          <a:noFill/>
        </p:spPr>
        <p:txBody>
          <a:bodyPr wrap="square">
            <a:spAutoFit/>
          </a:bodyPr>
          <a:lstStyle/>
          <a:p>
            <a:r>
              <a:rPr lang="en-GB" sz="2400" b="1" u="sng" dirty="0"/>
              <a:t>Roberta-base </a:t>
            </a:r>
            <a:r>
              <a:rPr lang="en-GB" sz="2400" b="1" u="sng" dirty="0">
                <a:cs typeface="Calibri Light" panose="020F0302020204030204" pitchFamily="34" charset="0"/>
              </a:rPr>
              <a:t>Model</a:t>
            </a:r>
            <a:r>
              <a:rPr lang="en-GB" sz="2400" b="1" u="sng" dirty="0"/>
              <a:t> Evaluation</a:t>
            </a:r>
          </a:p>
        </p:txBody>
      </p:sp>
      <p:pic>
        <p:nvPicPr>
          <p:cNvPr id="2" name="Picture 1">
            <a:extLst>
              <a:ext uri="{FF2B5EF4-FFF2-40B4-BE49-F238E27FC236}">
                <a16:creationId xmlns:a16="http://schemas.microsoft.com/office/drawing/2014/main" id="{F8C67B2B-183D-E708-914D-341DF7F44D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874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56604A-58E0-38CB-0B25-6A50CCEF1D3C}"/>
              </a:ext>
            </a:extLst>
          </p:cNvPr>
          <p:cNvSpPr>
            <a:spLocks noGrp="1"/>
          </p:cNvSpPr>
          <p:nvPr>
            <p:ph type="title"/>
          </p:nvPr>
        </p:nvSpPr>
        <p:spPr>
          <a:xfrm>
            <a:off x="838200" y="269875"/>
            <a:ext cx="10515600" cy="815975"/>
          </a:xfrm>
        </p:spPr>
        <p:txBody>
          <a:bodyPr>
            <a:normAutofit/>
          </a:bodyPr>
          <a:lstStyle/>
          <a:p>
            <a:pPr algn="ctr"/>
            <a:r>
              <a:rPr lang="en-GB" sz="3300" b="1" u="sng" dirty="0"/>
              <a:t>Model Selection</a:t>
            </a:r>
            <a:endParaRPr lang="en-CY" dirty="0"/>
          </a:p>
        </p:txBody>
      </p:sp>
      <p:sp>
        <p:nvSpPr>
          <p:cNvPr id="5" name="TextBox 4">
            <a:extLst>
              <a:ext uri="{FF2B5EF4-FFF2-40B4-BE49-F238E27FC236}">
                <a16:creationId xmlns:a16="http://schemas.microsoft.com/office/drawing/2014/main" id="{ED98FB38-5CF6-D539-1F87-4EFDC544BE44}"/>
              </a:ext>
            </a:extLst>
          </p:cNvPr>
          <p:cNvSpPr txBox="1"/>
          <p:nvPr/>
        </p:nvSpPr>
        <p:spPr>
          <a:xfrm>
            <a:off x="1714499" y="1476375"/>
            <a:ext cx="8334376" cy="1938992"/>
          </a:xfrm>
          <a:prstGeom prst="rect">
            <a:avLst/>
          </a:prstGeom>
          <a:noFill/>
        </p:spPr>
        <p:txBody>
          <a:bodyPr wrap="square" rtlCol="0">
            <a:spAutoFit/>
          </a:bodyPr>
          <a:lstStyle/>
          <a:p>
            <a:pPr marL="342900" indent="-342900">
              <a:buFont typeface="Courier New" panose="02070309020205020404" pitchFamily="49" charset="0"/>
              <a:buChar char="o"/>
            </a:pPr>
            <a:r>
              <a:rPr lang="en-GB" sz="2400" dirty="0"/>
              <a:t>The XGBoost Model performance was the best of all considered models.</a:t>
            </a:r>
          </a:p>
          <a:p>
            <a:endParaRPr lang="en-GB" sz="2400" dirty="0"/>
          </a:p>
          <a:p>
            <a:pPr marL="342900" indent="-342900">
              <a:buFont typeface="Courier New" panose="02070309020205020404" pitchFamily="49" charset="0"/>
              <a:buChar char="o"/>
            </a:pPr>
            <a:r>
              <a:rPr lang="en-GB" sz="2400" dirty="0"/>
              <a:t> Hence, we will use the XGBoost Model to predict on unseen data.</a:t>
            </a:r>
            <a:endParaRPr lang="en-CY" sz="2400" dirty="0"/>
          </a:p>
        </p:txBody>
      </p:sp>
      <p:pic>
        <p:nvPicPr>
          <p:cNvPr id="2" name="Picture 1">
            <a:extLst>
              <a:ext uri="{FF2B5EF4-FFF2-40B4-BE49-F238E27FC236}">
                <a16:creationId xmlns:a16="http://schemas.microsoft.com/office/drawing/2014/main" id="{61ACB151-83A1-1F1B-B4BD-944D7F804F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03317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AC179E-1F0B-4A9C-62BB-6E0D5DEC6B18}"/>
              </a:ext>
            </a:extLst>
          </p:cNvPr>
          <p:cNvSpPr>
            <a:spLocks noGrp="1"/>
          </p:cNvSpPr>
          <p:nvPr>
            <p:ph type="title"/>
          </p:nvPr>
        </p:nvSpPr>
        <p:spPr>
          <a:xfrm>
            <a:off x="838200" y="269875"/>
            <a:ext cx="10515600" cy="815975"/>
          </a:xfrm>
        </p:spPr>
        <p:txBody>
          <a:bodyPr>
            <a:normAutofit/>
          </a:bodyPr>
          <a:lstStyle/>
          <a:p>
            <a:pPr algn="ctr"/>
            <a:r>
              <a:rPr lang="en-GB" sz="3000" b="1" u="sng" dirty="0"/>
              <a:t>Model Deployment using Flask</a:t>
            </a:r>
            <a:endParaRPr lang="en-CY" sz="3000" dirty="0"/>
          </a:p>
        </p:txBody>
      </p:sp>
      <p:sp>
        <p:nvSpPr>
          <p:cNvPr id="6" name="TextBox 5">
            <a:extLst>
              <a:ext uri="{FF2B5EF4-FFF2-40B4-BE49-F238E27FC236}">
                <a16:creationId xmlns:a16="http://schemas.microsoft.com/office/drawing/2014/main" id="{84EF460B-DF70-D2FB-D952-C108DA7ED475}"/>
              </a:ext>
            </a:extLst>
          </p:cNvPr>
          <p:cNvSpPr txBox="1"/>
          <p:nvPr/>
        </p:nvSpPr>
        <p:spPr>
          <a:xfrm>
            <a:off x="771525" y="988963"/>
            <a:ext cx="10515600" cy="1938992"/>
          </a:xfrm>
          <a:prstGeom prst="rect">
            <a:avLst/>
          </a:prstGeom>
          <a:noFill/>
        </p:spPr>
        <p:txBody>
          <a:bodyPr wrap="square" rtlCol="0">
            <a:spAutoFit/>
          </a:bodyPr>
          <a:lstStyle/>
          <a:p>
            <a:pPr marL="285750" indent="-285750">
              <a:buFont typeface="Wingdings" panose="05000000000000000000" pitchFamily="2" charset="2"/>
              <a:buChar char="§"/>
            </a:pPr>
            <a:r>
              <a:rPr lang="en-GB" sz="2400" dirty="0"/>
              <a:t>Deploying a natural language processing (NLP) model on Flask is a way to make the model accessible via a web API.</a:t>
            </a:r>
          </a:p>
          <a:p>
            <a:pPr marL="285750" indent="-285750">
              <a:buFont typeface="Wingdings" panose="05000000000000000000" pitchFamily="2" charset="2"/>
              <a:buChar char="§"/>
            </a:pPr>
            <a:endParaRPr lang="en-GB" sz="2400" dirty="0"/>
          </a:p>
          <a:p>
            <a:pPr marL="285750" indent="-285750">
              <a:buFont typeface="Wingdings" panose="05000000000000000000" pitchFamily="2" charset="2"/>
              <a:buChar char="§"/>
            </a:pPr>
            <a:r>
              <a:rPr lang="en-GB" sz="2400" dirty="0"/>
              <a:t>Flask is a lightweight web framework for Python that allows for easy creation of web applications and APIs. </a:t>
            </a:r>
            <a:endParaRPr lang="en-CY" sz="2400" dirty="0"/>
          </a:p>
        </p:txBody>
      </p:sp>
      <p:sp>
        <p:nvSpPr>
          <p:cNvPr id="7" name="TextBox 6">
            <a:extLst>
              <a:ext uri="{FF2B5EF4-FFF2-40B4-BE49-F238E27FC236}">
                <a16:creationId xmlns:a16="http://schemas.microsoft.com/office/drawing/2014/main" id="{F3A104B1-9EDD-95F2-F310-681D66F16087}"/>
              </a:ext>
            </a:extLst>
          </p:cNvPr>
          <p:cNvSpPr txBox="1"/>
          <p:nvPr/>
        </p:nvSpPr>
        <p:spPr>
          <a:xfrm>
            <a:off x="971550" y="3298219"/>
            <a:ext cx="10248900" cy="830997"/>
          </a:xfrm>
          <a:prstGeom prst="rect">
            <a:avLst/>
          </a:prstGeom>
          <a:noFill/>
        </p:spPr>
        <p:txBody>
          <a:bodyPr wrap="square" rtlCol="0">
            <a:spAutoFit/>
          </a:bodyPr>
          <a:lstStyle/>
          <a:p>
            <a:r>
              <a:rPr lang="en-GB" sz="2400" dirty="0"/>
              <a:t>The following is a high-level overview of the steps we used to deploy an NLP model on Flask:</a:t>
            </a:r>
            <a:endParaRPr lang="en-CY" sz="2400" dirty="0"/>
          </a:p>
        </p:txBody>
      </p:sp>
      <p:sp>
        <p:nvSpPr>
          <p:cNvPr id="8" name="TextBox 7">
            <a:extLst>
              <a:ext uri="{FF2B5EF4-FFF2-40B4-BE49-F238E27FC236}">
                <a16:creationId xmlns:a16="http://schemas.microsoft.com/office/drawing/2014/main" id="{E1E41D03-4DC6-6581-A919-F868ED7EB3FA}"/>
              </a:ext>
            </a:extLst>
          </p:cNvPr>
          <p:cNvSpPr txBox="1"/>
          <p:nvPr/>
        </p:nvSpPr>
        <p:spPr>
          <a:xfrm>
            <a:off x="971550" y="4425137"/>
            <a:ext cx="10248900" cy="1200329"/>
          </a:xfrm>
          <a:prstGeom prst="rect">
            <a:avLst/>
          </a:prstGeom>
          <a:noFill/>
        </p:spPr>
        <p:txBody>
          <a:bodyPr wrap="square" rtlCol="0">
            <a:spAutoFit/>
          </a:bodyPr>
          <a:lstStyle/>
          <a:p>
            <a:r>
              <a:rPr lang="en-GB" sz="2400" dirty="0"/>
              <a:t>1. Train and save the NLP model: Train the NLP model using the desired dataset     and save the model to a file. This can be done using a library such as PyTorch or  TensorFlow.</a:t>
            </a:r>
            <a:endParaRPr lang="en-CY" sz="2400" dirty="0"/>
          </a:p>
        </p:txBody>
      </p:sp>
      <p:pic>
        <p:nvPicPr>
          <p:cNvPr id="2" name="Picture 1">
            <a:extLst>
              <a:ext uri="{FF2B5EF4-FFF2-40B4-BE49-F238E27FC236}">
                <a16:creationId xmlns:a16="http://schemas.microsoft.com/office/drawing/2014/main" id="{266F4C71-50C7-FE73-9EB7-A6A4798D6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7844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59C290-E2C1-FCA2-5316-6AA73F5CAF05}"/>
              </a:ext>
            </a:extLst>
          </p:cNvPr>
          <p:cNvSpPr txBox="1"/>
          <p:nvPr/>
        </p:nvSpPr>
        <p:spPr>
          <a:xfrm>
            <a:off x="790575" y="522506"/>
            <a:ext cx="10782300" cy="1200329"/>
          </a:xfrm>
          <a:prstGeom prst="rect">
            <a:avLst/>
          </a:prstGeom>
          <a:noFill/>
        </p:spPr>
        <p:txBody>
          <a:bodyPr wrap="square" rtlCol="0">
            <a:spAutoFit/>
          </a:bodyPr>
          <a:lstStyle/>
          <a:p>
            <a:r>
              <a:rPr lang="en-GB" sz="2400" dirty="0"/>
              <a:t>2. Create a Flask application: Create a new Flask application and define the routes that the API will handle. These routes will be used to handle incoming requests and return the model’s predictions.</a:t>
            </a:r>
            <a:endParaRPr lang="en-CY" sz="2400" dirty="0"/>
          </a:p>
        </p:txBody>
      </p:sp>
      <p:sp>
        <p:nvSpPr>
          <p:cNvPr id="5" name="TextBox 4">
            <a:extLst>
              <a:ext uri="{FF2B5EF4-FFF2-40B4-BE49-F238E27FC236}">
                <a16:creationId xmlns:a16="http://schemas.microsoft.com/office/drawing/2014/main" id="{71FA9619-05E7-F1AD-9EBA-0F03E92AD4A4}"/>
              </a:ext>
            </a:extLst>
          </p:cNvPr>
          <p:cNvSpPr txBox="1"/>
          <p:nvPr/>
        </p:nvSpPr>
        <p:spPr>
          <a:xfrm>
            <a:off x="790575" y="1908050"/>
            <a:ext cx="10553700" cy="1200329"/>
          </a:xfrm>
          <a:prstGeom prst="rect">
            <a:avLst/>
          </a:prstGeom>
          <a:noFill/>
        </p:spPr>
        <p:txBody>
          <a:bodyPr wrap="square" rtlCol="0">
            <a:spAutoFit/>
          </a:bodyPr>
          <a:lstStyle/>
          <a:p>
            <a:r>
              <a:rPr lang="en-GB" sz="2400" dirty="0"/>
              <a:t>3. Load the model: Load the trained NLP model into the Flask application. This can be done using the appropriate library’s load function, such as </a:t>
            </a:r>
            <a:r>
              <a:rPr lang="en-GB" sz="2400" dirty="0" err="1"/>
              <a:t>torch.load</a:t>
            </a:r>
            <a:r>
              <a:rPr lang="en-GB" sz="2400" dirty="0"/>
              <a:t>() for PyTorch models.</a:t>
            </a:r>
            <a:endParaRPr lang="en-CY" sz="2400" dirty="0"/>
          </a:p>
        </p:txBody>
      </p:sp>
      <p:sp>
        <p:nvSpPr>
          <p:cNvPr id="7" name="TextBox 6">
            <a:extLst>
              <a:ext uri="{FF2B5EF4-FFF2-40B4-BE49-F238E27FC236}">
                <a16:creationId xmlns:a16="http://schemas.microsoft.com/office/drawing/2014/main" id="{21263BC2-D0C0-0FCC-C74C-A42DBB44913E}"/>
              </a:ext>
            </a:extLst>
          </p:cNvPr>
          <p:cNvSpPr txBox="1"/>
          <p:nvPr/>
        </p:nvSpPr>
        <p:spPr>
          <a:xfrm>
            <a:off x="804861" y="3293594"/>
            <a:ext cx="10553699" cy="1200329"/>
          </a:xfrm>
          <a:prstGeom prst="rect">
            <a:avLst/>
          </a:prstGeom>
          <a:noFill/>
        </p:spPr>
        <p:txBody>
          <a:bodyPr wrap="square">
            <a:spAutoFit/>
          </a:bodyPr>
          <a:lstStyle/>
          <a:p>
            <a:r>
              <a:rPr lang="en-GB" sz="2400" dirty="0"/>
              <a:t>4. Define the prediction endpoint: Define a route that takes in input data, passes it through the loaded model, and returns the model’s predictions. This endpoint will handle the request and response for the API.</a:t>
            </a:r>
            <a:endParaRPr lang="en-CY" sz="2400" dirty="0"/>
          </a:p>
        </p:txBody>
      </p:sp>
      <p:sp>
        <p:nvSpPr>
          <p:cNvPr id="9" name="TextBox 8">
            <a:extLst>
              <a:ext uri="{FF2B5EF4-FFF2-40B4-BE49-F238E27FC236}">
                <a16:creationId xmlns:a16="http://schemas.microsoft.com/office/drawing/2014/main" id="{9DBC6577-DEDE-C0AB-6A54-7DD5AF634836}"/>
              </a:ext>
            </a:extLst>
          </p:cNvPr>
          <p:cNvSpPr txBox="1"/>
          <p:nvPr/>
        </p:nvSpPr>
        <p:spPr>
          <a:xfrm>
            <a:off x="790575" y="4737256"/>
            <a:ext cx="10334625" cy="830997"/>
          </a:xfrm>
          <a:prstGeom prst="rect">
            <a:avLst/>
          </a:prstGeom>
          <a:noFill/>
        </p:spPr>
        <p:txBody>
          <a:bodyPr wrap="square">
            <a:spAutoFit/>
          </a:bodyPr>
          <a:lstStyle/>
          <a:p>
            <a:r>
              <a:rPr lang="en-GB" sz="2400" dirty="0"/>
              <a:t>5. Start the server: Start the Flask development server to make the API accessible. This can be done using the </a:t>
            </a:r>
            <a:r>
              <a:rPr lang="en-GB" sz="2400" dirty="0" err="1"/>
              <a:t>app.run</a:t>
            </a:r>
            <a:r>
              <a:rPr lang="en-GB" sz="2400" dirty="0"/>
              <a:t>() method.</a:t>
            </a:r>
            <a:endParaRPr lang="en-CY" sz="2400" dirty="0"/>
          </a:p>
        </p:txBody>
      </p:sp>
      <p:sp>
        <p:nvSpPr>
          <p:cNvPr id="11" name="TextBox 10">
            <a:extLst>
              <a:ext uri="{FF2B5EF4-FFF2-40B4-BE49-F238E27FC236}">
                <a16:creationId xmlns:a16="http://schemas.microsoft.com/office/drawing/2014/main" id="{D37C3EE8-3F3F-F18E-5A5A-E75C5647B86F}"/>
              </a:ext>
            </a:extLst>
          </p:cNvPr>
          <p:cNvSpPr txBox="1"/>
          <p:nvPr/>
        </p:nvSpPr>
        <p:spPr>
          <a:xfrm>
            <a:off x="804861" y="5811587"/>
            <a:ext cx="10277475" cy="830997"/>
          </a:xfrm>
          <a:prstGeom prst="rect">
            <a:avLst/>
          </a:prstGeom>
          <a:noFill/>
        </p:spPr>
        <p:txBody>
          <a:bodyPr wrap="square">
            <a:spAutoFit/>
          </a:bodyPr>
          <a:lstStyle/>
          <a:p>
            <a:r>
              <a:rPr lang="en-GB" sz="2400" dirty="0"/>
              <a:t>6. Test the API: Test the API by making requests to the endpoint and checking the returned predictions.</a:t>
            </a:r>
            <a:endParaRPr lang="en-CY" sz="2400" dirty="0"/>
          </a:p>
        </p:txBody>
      </p:sp>
    </p:spTree>
    <p:extLst>
      <p:ext uri="{BB962C8B-B14F-4D97-AF65-F5344CB8AC3E}">
        <p14:creationId xmlns:p14="http://schemas.microsoft.com/office/powerpoint/2010/main" val="376941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8E5D-8C35-79EF-4885-CCED8F474561}"/>
              </a:ext>
            </a:extLst>
          </p:cNvPr>
          <p:cNvSpPr>
            <a:spLocks noGrp="1"/>
          </p:cNvSpPr>
          <p:nvPr>
            <p:ph type="title"/>
          </p:nvPr>
        </p:nvSpPr>
        <p:spPr>
          <a:xfrm>
            <a:off x="2129118" y="418913"/>
            <a:ext cx="6934200" cy="594099"/>
          </a:xfrm>
        </p:spPr>
        <p:txBody>
          <a:bodyPr>
            <a:normAutofit/>
          </a:bodyPr>
          <a:lstStyle/>
          <a:p>
            <a:r>
              <a:rPr lang="en-GB" sz="3000" b="1" u="sng" dirty="0"/>
              <a:t>Let’s see an example of using the Flask app</a:t>
            </a:r>
            <a:endParaRPr lang="en-CY" sz="3000" b="1" u="sng" dirty="0"/>
          </a:p>
        </p:txBody>
      </p:sp>
      <p:pic>
        <p:nvPicPr>
          <p:cNvPr id="5" name="Content Placeholder 4">
            <a:extLst>
              <a:ext uri="{FF2B5EF4-FFF2-40B4-BE49-F238E27FC236}">
                <a16:creationId xmlns:a16="http://schemas.microsoft.com/office/drawing/2014/main" id="{D4F6139D-6A32-40AE-32AC-0B4DFEF87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597" y="2862081"/>
            <a:ext cx="11627014" cy="1916668"/>
          </a:xfrm>
        </p:spPr>
      </p:pic>
      <p:sp>
        <p:nvSpPr>
          <p:cNvPr id="6" name="TextBox 5">
            <a:extLst>
              <a:ext uri="{FF2B5EF4-FFF2-40B4-BE49-F238E27FC236}">
                <a16:creationId xmlns:a16="http://schemas.microsoft.com/office/drawing/2014/main" id="{9A856CE1-2571-58A7-7F54-9AD5E7298A6F}"/>
              </a:ext>
            </a:extLst>
          </p:cNvPr>
          <p:cNvSpPr txBox="1"/>
          <p:nvPr/>
        </p:nvSpPr>
        <p:spPr>
          <a:xfrm>
            <a:off x="451597" y="1862418"/>
            <a:ext cx="3173506" cy="430887"/>
          </a:xfrm>
          <a:prstGeom prst="rect">
            <a:avLst/>
          </a:prstGeom>
          <a:noFill/>
        </p:spPr>
        <p:txBody>
          <a:bodyPr wrap="square" rtlCol="0">
            <a:spAutoFit/>
          </a:bodyPr>
          <a:lstStyle/>
          <a:p>
            <a:r>
              <a:rPr lang="en-GB" sz="2200" dirty="0"/>
              <a:t>1. Start the server.</a:t>
            </a:r>
            <a:endParaRPr lang="en-CY" sz="2200" dirty="0"/>
          </a:p>
        </p:txBody>
      </p:sp>
      <p:pic>
        <p:nvPicPr>
          <p:cNvPr id="3" name="Picture 2">
            <a:extLst>
              <a:ext uri="{FF2B5EF4-FFF2-40B4-BE49-F238E27FC236}">
                <a16:creationId xmlns:a16="http://schemas.microsoft.com/office/drawing/2014/main" id="{A7DBDFC2-E9D1-D84B-BC2F-0B5A4DB53E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885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21A67595-2767-CCF8-84BB-0E365D66DA93}"/>
              </a:ext>
            </a:extLst>
          </p:cNvPr>
          <p:cNvSpPr>
            <a:spLocks noGrp="1"/>
          </p:cNvSpPr>
          <p:nvPr>
            <p:ph idx="1"/>
          </p:nvPr>
        </p:nvSpPr>
        <p:spPr>
          <a:xfrm>
            <a:off x="7413566" y="1736255"/>
            <a:ext cx="2703023" cy="900950"/>
          </a:xfrm>
        </p:spPr>
        <p:txBody>
          <a:bodyPr/>
          <a:lstStyle/>
          <a:p>
            <a:pPr marL="0" indent="0">
              <a:buNone/>
            </a:pPr>
            <a:r>
              <a:rPr lang="en-US" dirty="0">
                <a:latin typeface="Arial Rounded MT Bold" panose="020F0704030504030204" pitchFamily="34" charset="0"/>
              </a:rPr>
              <a:t>Richard Flores</a:t>
            </a:r>
          </a:p>
        </p:txBody>
      </p:sp>
      <p:sp>
        <p:nvSpPr>
          <p:cNvPr id="5" name="TextBox 4">
            <a:extLst>
              <a:ext uri="{FF2B5EF4-FFF2-40B4-BE49-F238E27FC236}">
                <a16:creationId xmlns:a16="http://schemas.microsoft.com/office/drawing/2014/main" id="{7AC78E37-00DB-0138-286A-B05B76187FB7}"/>
              </a:ext>
            </a:extLst>
          </p:cNvPr>
          <p:cNvSpPr txBox="1"/>
          <p:nvPr/>
        </p:nvSpPr>
        <p:spPr>
          <a:xfrm>
            <a:off x="1122218" y="1736255"/>
            <a:ext cx="4206240" cy="523220"/>
          </a:xfrm>
          <a:prstGeom prst="rect">
            <a:avLst/>
          </a:prstGeom>
          <a:noFill/>
        </p:spPr>
        <p:txBody>
          <a:bodyPr wrap="square" rtlCol="0">
            <a:spAutoFit/>
          </a:bodyPr>
          <a:lstStyle/>
          <a:p>
            <a:r>
              <a:rPr lang="en-GB" sz="2800" dirty="0">
                <a:latin typeface="Arial Rounded MT Bold" panose="020F0704030504030204" pitchFamily="34" charset="0"/>
              </a:rPr>
              <a:t>Christos Christoforou</a:t>
            </a:r>
            <a:endParaRPr lang="en-US" sz="2800" dirty="0">
              <a:latin typeface="Arial Rounded MT Bold" panose="020F0704030504030204" pitchFamily="34" charset="0"/>
            </a:endParaRPr>
          </a:p>
        </p:txBody>
      </p:sp>
      <p:pic>
        <p:nvPicPr>
          <p:cNvPr id="6" name="Picture 5" descr="A person sitting on a bench in front of a building with many potted plants&#10;&#10;Description automatically generated with medium confidence">
            <a:extLst>
              <a:ext uri="{FF2B5EF4-FFF2-40B4-BE49-F238E27FC236}">
                <a16:creationId xmlns:a16="http://schemas.microsoft.com/office/drawing/2014/main" id="{3B47C3F1-9714-AAD2-EBC4-1630A0DD8D79}"/>
              </a:ext>
            </a:extLst>
          </p:cNvPr>
          <p:cNvPicPr>
            <a:picLocks noChangeAspect="1"/>
          </p:cNvPicPr>
          <p:nvPr/>
        </p:nvPicPr>
        <p:blipFill rotWithShape="1">
          <a:blip r:embed="rId2">
            <a:extLst>
              <a:ext uri="{28A0092B-C50C-407E-A947-70E740481C1C}">
                <a14:useLocalDpi xmlns:a14="http://schemas.microsoft.com/office/drawing/2010/main" val="0"/>
              </a:ext>
            </a:extLst>
          </a:blip>
          <a:srcRect l="10615" t="40029" r="13445" b="-220"/>
          <a:stretch/>
        </p:blipFill>
        <p:spPr>
          <a:xfrm>
            <a:off x="6768641" y="2501953"/>
            <a:ext cx="4301142" cy="3463272"/>
          </a:xfrm>
          <a:prstGeom prst="rect">
            <a:avLst/>
          </a:prstGeom>
        </p:spPr>
      </p:pic>
      <p:pic>
        <p:nvPicPr>
          <p:cNvPr id="7" name="Picture 6" descr="A person with a beard&#10;&#10;Description automatically generated with medium confidence">
            <a:extLst>
              <a:ext uri="{FF2B5EF4-FFF2-40B4-BE49-F238E27FC236}">
                <a16:creationId xmlns:a16="http://schemas.microsoft.com/office/drawing/2014/main" id="{9A7B5A80-257F-931D-CED9-F8B15A6AA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66" y="2435273"/>
            <a:ext cx="3596633" cy="3596633"/>
          </a:xfrm>
          <a:prstGeom prst="rect">
            <a:avLst/>
          </a:prstGeom>
        </p:spPr>
      </p:pic>
      <p:sp>
        <p:nvSpPr>
          <p:cNvPr id="35" name="Title 1">
            <a:extLst>
              <a:ext uri="{FF2B5EF4-FFF2-40B4-BE49-F238E27FC236}">
                <a16:creationId xmlns:a16="http://schemas.microsoft.com/office/drawing/2014/main" id="{1486D95D-061A-DD4D-D80B-D3EA6815EB94}"/>
              </a:ext>
            </a:extLst>
          </p:cNvPr>
          <p:cNvSpPr>
            <a:spLocks noGrp="1"/>
          </p:cNvSpPr>
          <p:nvPr>
            <p:ph type="title"/>
          </p:nvPr>
        </p:nvSpPr>
        <p:spPr>
          <a:xfrm>
            <a:off x="3523987" y="327676"/>
            <a:ext cx="5144025" cy="1250275"/>
          </a:xfrm>
        </p:spPr>
        <p:txBody>
          <a:bodyPr/>
          <a:lstStyle/>
          <a:p>
            <a:pPr algn="ctr"/>
            <a:r>
              <a:rPr lang="en-US" dirty="0">
                <a:latin typeface="Arial Rounded MT Bold" panose="020F0704030504030204" pitchFamily="34" charset="0"/>
              </a:rPr>
              <a:t>Team </a:t>
            </a:r>
            <a:r>
              <a:rPr lang="en-US" dirty="0" err="1">
                <a:latin typeface="Arial Rounded MT Bold" panose="020F0704030504030204" pitchFamily="34" charset="0"/>
              </a:rPr>
              <a:t>Speechium</a:t>
            </a:r>
            <a:endParaRPr lang="en-US" dirty="0">
              <a:latin typeface="Arial Rounded MT Bold" panose="020F0704030504030204" pitchFamily="34" charset="0"/>
            </a:endParaRPr>
          </a:p>
        </p:txBody>
      </p:sp>
      <p:pic>
        <p:nvPicPr>
          <p:cNvPr id="36" name="Picture 35">
            <a:extLst>
              <a:ext uri="{FF2B5EF4-FFF2-40B4-BE49-F238E27FC236}">
                <a16:creationId xmlns:a16="http://schemas.microsoft.com/office/drawing/2014/main" id="{B4AAAF99-438D-D84E-E182-0006FC1D89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9597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B5BAED-C7EE-5A13-B788-ED2ABBD6A28B}"/>
              </a:ext>
            </a:extLst>
          </p:cNvPr>
          <p:cNvSpPr txBox="1"/>
          <p:nvPr/>
        </p:nvSpPr>
        <p:spPr>
          <a:xfrm>
            <a:off x="685800" y="3723501"/>
            <a:ext cx="6696075" cy="430887"/>
          </a:xfrm>
          <a:prstGeom prst="rect">
            <a:avLst/>
          </a:prstGeom>
          <a:noFill/>
        </p:spPr>
        <p:txBody>
          <a:bodyPr wrap="square" rtlCol="0">
            <a:spAutoFit/>
          </a:bodyPr>
          <a:lstStyle/>
          <a:p>
            <a:r>
              <a:rPr lang="en-GB" sz="2200" dirty="0"/>
              <a:t>3. Use the search bar to search tweets of your interest.</a:t>
            </a:r>
            <a:endParaRPr lang="en-CY" sz="2200" dirty="0"/>
          </a:p>
        </p:txBody>
      </p:sp>
      <p:pic>
        <p:nvPicPr>
          <p:cNvPr id="8" name="Picture 7">
            <a:extLst>
              <a:ext uri="{FF2B5EF4-FFF2-40B4-BE49-F238E27FC236}">
                <a16:creationId xmlns:a16="http://schemas.microsoft.com/office/drawing/2014/main" id="{BAF59B69-E9EB-F653-489B-06E0F6572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4333737"/>
            <a:ext cx="11062448" cy="1914664"/>
          </a:xfrm>
          <a:prstGeom prst="rect">
            <a:avLst/>
          </a:prstGeom>
        </p:spPr>
      </p:pic>
      <p:pic>
        <p:nvPicPr>
          <p:cNvPr id="11" name="Picture 10">
            <a:extLst>
              <a:ext uri="{FF2B5EF4-FFF2-40B4-BE49-F238E27FC236}">
                <a16:creationId xmlns:a16="http://schemas.microsoft.com/office/drawing/2014/main" id="{70D75120-F502-39AF-B5D7-F6B2FF40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1565929"/>
            <a:ext cx="11062448" cy="1916668"/>
          </a:xfrm>
          <a:prstGeom prst="rect">
            <a:avLst/>
          </a:prstGeom>
        </p:spPr>
      </p:pic>
      <p:sp>
        <p:nvSpPr>
          <p:cNvPr id="12" name="TextBox 11">
            <a:extLst>
              <a:ext uri="{FF2B5EF4-FFF2-40B4-BE49-F238E27FC236}">
                <a16:creationId xmlns:a16="http://schemas.microsoft.com/office/drawing/2014/main" id="{A7932945-0D0D-AD7D-BFC9-E2E6746F9563}"/>
              </a:ext>
            </a:extLst>
          </p:cNvPr>
          <p:cNvSpPr txBox="1"/>
          <p:nvPr/>
        </p:nvSpPr>
        <p:spPr>
          <a:xfrm>
            <a:off x="781050" y="609599"/>
            <a:ext cx="9915525" cy="769441"/>
          </a:xfrm>
          <a:prstGeom prst="rect">
            <a:avLst/>
          </a:prstGeom>
          <a:noFill/>
        </p:spPr>
        <p:txBody>
          <a:bodyPr wrap="square" rtlCol="0">
            <a:spAutoFit/>
          </a:bodyPr>
          <a:lstStyle/>
          <a:p>
            <a:r>
              <a:rPr lang="en-GB" sz="2200" dirty="0"/>
              <a:t>2. Open a web browser and navigate to the application’s website using the provided URL: http://127.0.0.1:5000.</a:t>
            </a:r>
            <a:endParaRPr lang="en-CY" sz="2200" dirty="0"/>
          </a:p>
        </p:txBody>
      </p:sp>
      <p:pic>
        <p:nvPicPr>
          <p:cNvPr id="2" name="Picture 1">
            <a:extLst>
              <a:ext uri="{FF2B5EF4-FFF2-40B4-BE49-F238E27FC236}">
                <a16:creationId xmlns:a16="http://schemas.microsoft.com/office/drawing/2014/main" id="{8FED6CF0-3D88-5F74-9BF7-67E676697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173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22136B-E8E8-EAE2-BF41-A2B1736B0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73" y="685800"/>
            <a:ext cx="11628651" cy="6105525"/>
          </a:xfrm>
          <a:prstGeom prst="rect">
            <a:avLst/>
          </a:prstGeom>
        </p:spPr>
      </p:pic>
      <p:sp>
        <p:nvSpPr>
          <p:cNvPr id="5" name="TextBox 4">
            <a:extLst>
              <a:ext uri="{FF2B5EF4-FFF2-40B4-BE49-F238E27FC236}">
                <a16:creationId xmlns:a16="http://schemas.microsoft.com/office/drawing/2014/main" id="{EB4E70AC-7189-5B41-3DB9-EB903A5C08B5}"/>
              </a:ext>
            </a:extLst>
          </p:cNvPr>
          <p:cNvSpPr txBox="1"/>
          <p:nvPr/>
        </p:nvSpPr>
        <p:spPr>
          <a:xfrm>
            <a:off x="238125" y="161925"/>
            <a:ext cx="7686675" cy="430887"/>
          </a:xfrm>
          <a:prstGeom prst="rect">
            <a:avLst/>
          </a:prstGeom>
          <a:noFill/>
        </p:spPr>
        <p:txBody>
          <a:bodyPr wrap="square" rtlCol="0">
            <a:spAutoFit/>
          </a:bodyPr>
          <a:lstStyle/>
          <a:p>
            <a:r>
              <a:rPr lang="en-GB" sz="2200" dirty="0"/>
              <a:t>50 tweets will then be classified as Free Speech or Hate Speech.</a:t>
            </a:r>
            <a:endParaRPr lang="en-CY" sz="2200" dirty="0"/>
          </a:p>
        </p:txBody>
      </p:sp>
    </p:spTree>
    <p:extLst>
      <p:ext uri="{BB962C8B-B14F-4D97-AF65-F5344CB8AC3E}">
        <p14:creationId xmlns:p14="http://schemas.microsoft.com/office/powerpoint/2010/main" val="167827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429458-75A9-BA87-B8EC-242A07C3C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01" y="252412"/>
            <a:ext cx="4102024" cy="6715125"/>
          </a:xfrm>
          <a:prstGeom prst="rect">
            <a:avLst/>
          </a:prstGeom>
        </p:spPr>
      </p:pic>
      <p:sp>
        <p:nvSpPr>
          <p:cNvPr id="10" name="TextBox 9">
            <a:extLst>
              <a:ext uri="{FF2B5EF4-FFF2-40B4-BE49-F238E27FC236}">
                <a16:creationId xmlns:a16="http://schemas.microsoft.com/office/drawing/2014/main" id="{8650293E-FC84-2610-D745-8C4EB486ABDC}"/>
              </a:ext>
            </a:extLst>
          </p:cNvPr>
          <p:cNvSpPr txBox="1"/>
          <p:nvPr/>
        </p:nvSpPr>
        <p:spPr>
          <a:xfrm>
            <a:off x="323850" y="438150"/>
            <a:ext cx="2933700" cy="1200329"/>
          </a:xfrm>
          <a:prstGeom prst="rect">
            <a:avLst/>
          </a:prstGeom>
          <a:noFill/>
        </p:spPr>
        <p:txBody>
          <a:bodyPr wrap="square" rtlCol="0">
            <a:spAutoFit/>
          </a:bodyPr>
          <a:lstStyle/>
          <a:p>
            <a:r>
              <a:rPr lang="en-GB" dirty="0"/>
              <a:t>The model predicted:</a:t>
            </a:r>
          </a:p>
          <a:p>
            <a:pPr marL="285750" indent="-285750">
              <a:buFont typeface="Wingdings" panose="05000000000000000000" pitchFamily="2" charset="2"/>
              <a:buChar char="Ø"/>
            </a:pPr>
            <a:r>
              <a:rPr lang="en-GB" dirty="0"/>
              <a:t>48 Free Speech tweets and</a:t>
            </a:r>
          </a:p>
          <a:p>
            <a:pPr marL="285750" indent="-285750">
              <a:buFont typeface="Wingdings" panose="05000000000000000000" pitchFamily="2" charset="2"/>
              <a:buChar char="Ø"/>
            </a:pPr>
            <a:r>
              <a:rPr lang="en-GB" dirty="0"/>
              <a:t>2 Hate Speech tweets</a:t>
            </a:r>
            <a:endParaRPr lang="en-CY" dirty="0"/>
          </a:p>
        </p:txBody>
      </p:sp>
      <p:sp>
        <p:nvSpPr>
          <p:cNvPr id="11" name="TextBox 10">
            <a:extLst>
              <a:ext uri="{FF2B5EF4-FFF2-40B4-BE49-F238E27FC236}">
                <a16:creationId xmlns:a16="http://schemas.microsoft.com/office/drawing/2014/main" id="{F0F00D09-891A-0063-DA95-5531756EDA4C}"/>
              </a:ext>
            </a:extLst>
          </p:cNvPr>
          <p:cNvSpPr txBox="1"/>
          <p:nvPr/>
        </p:nvSpPr>
        <p:spPr>
          <a:xfrm>
            <a:off x="7286624" y="438150"/>
            <a:ext cx="4391025" cy="646331"/>
          </a:xfrm>
          <a:prstGeom prst="rect">
            <a:avLst/>
          </a:prstGeom>
          <a:noFill/>
        </p:spPr>
        <p:txBody>
          <a:bodyPr wrap="square" rtlCol="0">
            <a:spAutoFit/>
          </a:bodyPr>
          <a:lstStyle/>
          <a:p>
            <a:r>
              <a:rPr lang="en-GB" dirty="0"/>
              <a:t>We can also identify which are the Hate Speech tweets </a:t>
            </a:r>
            <a:endParaRPr lang="en-CY" dirty="0"/>
          </a:p>
        </p:txBody>
      </p:sp>
      <p:pic>
        <p:nvPicPr>
          <p:cNvPr id="13" name="Picture 12">
            <a:extLst>
              <a:ext uri="{FF2B5EF4-FFF2-40B4-BE49-F238E27FC236}">
                <a16:creationId xmlns:a16="http://schemas.microsoft.com/office/drawing/2014/main" id="{FA1D4E9D-C2D9-31AB-1CD8-CF6E058B7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6321" y="1084481"/>
            <a:ext cx="1882079" cy="5773519"/>
          </a:xfrm>
          <a:prstGeom prst="rect">
            <a:avLst/>
          </a:prstGeom>
        </p:spPr>
      </p:pic>
      <p:pic>
        <p:nvPicPr>
          <p:cNvPr id="2" name="Picture 1">
            <a:extLst>
              <a:ext uri="{FF2B5EF4-FFF2-40B4-BE49-F238E27FC236}">
                <a16:creationId xmlns:a16="http://schemas.microsoft.com/office/drawing/2014/main" id="{13232369-E750-A639-8B04-BAFD353F95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5919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6F31A-295D-ED0D-E2F0-98F9D666334F}"/>
              </a:ext>
            </a:extLst>
          </p:cNvPr>
          <p:cNvSpPr>
            <a:spLocks noGrp="1"/>
          </p:cNvSpPr>
          <p:nvPr>
            <p:ph idx="1"/>
          </p:nvPr>
        </p:nvSpPr>
        <p:spPr>
          <a:xfrm>
            <a:off x="685800" y="1365249"/>
            <a:ext cx="10515600" cy="2241550"/>
          </a:xfrm>
        </p:spPr>
        <p:txBody>
          <a:bodyPr>
            <a:noAutofit/>
          </a:bodyPr>
          <a:lstStyle/>
          <a:p>
            <a:pPr>
              <a:buFont typeface="Wingdings" panose="05000000000000000000" pitchFamily="2" charset="2"/>
              <a:buChar char="q"/>
            </a:pPr>
            <a:r>
              <a:rPr lang="en-GB" sz="2400" dirty="0"/>
              <a:t>To detect hate speech in tweets, businesses may use a combination of automated tools and human moderation. Automated tools may include machine learning algorithms that are trained to identify hate speech based on certain characteristics, such as the use of certain words or phrases. Human moderation may involve a team of moderators who review tweets and take appropriate action, such as deleting the tweet or banning the user.</a:t>
            </a:r>
            <a:endParaRPr lang="en-CY" sz="2400" dirty="0"/>
          </a:p>
        </p:txBody>
      </p:sp>
      <p:sp>
        <p:nvSpPr>
          <p:cNvPr id="4" name="TextBox 3">
            <a:extLst>
              <a:ext uri="{FF2B5EF4-FFF2-40B4-BE49-F238E27FC236}">
                <a16:creationId xmlns:a16="http://schemas.microsoft.com/office/drawing/2014/main" id="{B6B7E748-847B-C1BC-C631-89EC2AF14B7E}"/>
              </a:ext>
            </a:extLst>
          </p:cNvPr>
          <p:cNvSpPr txBox="1"/>
          <p:nvPr/>
        </p:nvSpPr>
        <p:spPr>
          <a:xfrm>
            <a:off x="685800" y="3606799"/>
            <a:ext cx="10515600" cy="1569660"/>
          </a:xfrm>
          <a:prstGeom prst="rect">
            <a:avLst/>
          </a:prstGeom>
          <a:noFill/>
        </p:spPr>
        <p:txBody>
          <a:bodyPr wrap="square" rtlCol="0">
            <a:spAutoFit/>
          </a:bodyPr>
          <a:lstStyle/>
          <a:p>
            <a:pPr marL="285750" indent="-285750">
              <a:buFont typeface="Wingdings" panose="05000000000000000000" pitchFamily="2" charset="2"/>
              <a:buChar char="q"/>
            </a:pPr>
            <a:r>
              <a:rPr lang="en-GB" sz="2400" dirty="0"/>
              <a:t>It's important to note that detecting hate speech can be challenging, as it may involve complex issues of context and intent. It is also important for businesses to consider the potential for false positives and ensure that their approaches to detecting and addressing hate speech are fair and transparent. </a:t>
            </a:r>
            <a:endParaRPr lang="en-CY" sz="2400" dirty="0"/>
          </a:p>
        </p:txBody>
      </p:sp>
      <p:sp>
        <p:nvSpPr>
          <p:cNvPr id="5" name="TextBox 4">
            <a:extLst>
              <a:ext uri="{FF2B5EF4-FFF2-40B4-BE49-F238E27FC236}">
                <a16:creationId xmlns:a16="http://schemas.microsoft.com/office/drawing/2014/main" id="{33C29D67-67B0-3E38-0314-1D80C4015179}"/>
              </a:ext>
            </a:extLst>
          </p:cNvPr>
          <p:cNvSpPr txBox="1"/>
          <p:nvPr/>
        </p:nvSpPr>
        <p:spPr>
          <a:xfrm>
            <a:off x="4891087" y="639365"/>
            <a:ext cx="2105025" cy="553998"/>
          </a:xfrm>
          <a:prstGeom prst="rect">
            <a:avLst/>
          </a:prstGeom>
          <a:noFill/>
        </p:spPr>
        <p:txBody>
          <a:bodyPr wrap="square" rtlCol="0">
            <a:spAutoFit/>
          </a:bodyPr>
          <a:lstStyle/>
          <a:p>
            <a:r>
              <a:rPr lang="en-GB" sz="3000" b="1" u="sng" dirty="0"/>
              <a:t>Conclusion</a:t>
            </a:r>
            <a:endParaRPr lang="en-CY" sz="3000" b="1" u="sng" dirty="0"/>
          </a:p>
        </p:txBody>
      </p:sp>
      <p:sp>
        <p:nvSpPr>
          <p:cNvPr id="6" name="TextBox 5">
            <a:extLst>
              <a:ext uri="{FF2B5EF4-FFF2-40B4-BE49-F238E27FC236}">
                <a16:creationId xmlns:a16="http://schemas.microsoft.com/office/drawing/2014/main" id="{61268138-2224-5663-7300-67FEB404FEDE}"/>
              </a:ext>
            </a:extLst>
          </p:cNvPr>
          <p:cNvSpPr txBox="1"/>
          <p:nvPr/>
        </p:nvSpPr>
        <p:spPr>
          <a:xfrm>
            <a:off x="4762500" y="5510749"/>
            <a:ext cx="2667000" cy="707886"/>
          </a:xfrm>
          <a:prstGeom prst="rect">
            <a:avLst/>
          </a:prstGeom>
          <a:noFill/>
        </p:spPr>
        <p:txBody>
          <a:bodyPr wrap="square" rtlCol="0">
            <a:spAutoFit/>
          </a:bodyPr>
          <a:lstStyle/>
          <a:p>
            <a:r>
              <a:rPr lang="en-GB" sz="4000" dirty="0"/>
              <a:t>Thank You </a:t>
            </a:r>
            <a:endParaRPr lang="en-CY" sz="4000" dirty="0"/>
          </a:p>
        </p:txBody>
      </p:sp>
      <p:pic>
        <p:nvPicPr>
          <p:cNvPr id="2" name="Picture 1">
            <a:extLst>
              <a:ext uri="{FF2B5EF4-FFF2-40B4-BE49-F238E27FC236}">
                <a16:creationId xmlns:a16="http://schemas.microsoft.com/office/drawing/2014/main" id="{E4FD86B4-E6EB-46FD-01EC-664C0D2459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6694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DC7A-5D03-06E0-01EE-0D8BF9402782}"/>
              </a:ext>
            </a:extLst>
          </p:cNvPr>
          <p:cNvSpPr>
            <a:spLocks noGrp="1"/>
          </p:cNvSpPr>
          <p:nvPr>
            <p:ph type="title"/>
          </p:nvPr>
        </p:nvSpPr>
        <p:spPr>
          <a:xfrm>
            <a:off x="420279" y="356948"/>
            <a:ext cx="6162501" cy="1325563"/>
          </a:xfrm>
        </p:spPr>
        <p:txBody>
          <a:bodyPr>
            <a:normAutofit/>
          </a:bodyPr>
          <a:lstStyle/>
          <a:p>
            <a:r>
              <a:rPr lang="en-GB" dirty="0">
                <a:latin typeface="Arial Rounded MT Bold" panose="020F0704030504030204" pitchFamily="34" charset="0"/>
              </a:rPr>
              <a:t>Christos Christoforou</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B8EE609-310E-10A0-395B-331273615ADE}"/>
              </a:ext>
            </a:extLst>
          </p:cNvPr>
          <p:cNvSpPr>
            <a:spLocks noGrp="1"/>
          </p:cNvSpPr>
          <p:nvPr>
            <p:ph idx="1"/>
          </p:nvPr>
        </p:nvSpPr>
        <p:spPr>
          <a:xfrm>
            <a:off x="781457" y="1741039"/>
            <a:ext cx="5404190" cy="3476419"/>
          </a:xfrm>
        </p:spPr>
        <p:txBody>
          <a:bodyPr anchor="t">
            <a:noAutofit/>
          </a:bodyPr>
          <a:lstStyle/>
          <a:p>
            <a:r>
              <a:rPr lang="en-US" sz="2400" dirty="0"/>
              <a:t>MSc Computational Applied Mathematics at University of Edinburgh</a:t>
            </a:r>
          </a:p>
          <a:p>
            <a:r>
              <a:rPr lang="en-US" sz="2400" dirty="0"/>
              <a:t>BSc Mathematics and Statistics at University of Cyprus</a:t>
            </a:r>
          </a:p>
          <a:p>
            <a:r>
              <a:rPr lang="en-US" sz="2400" dirty="0"/>
              <a:t>AI Resident @ Apziva</a:t>
            </a:r>
          </a:p>
          <a:p>
            <a:r>
              <a:rPr lang="en-US" sz="2400" dirty="0"/>
              <a:t>Data Science Intern @ Data Glacier</a:t>
            </a:r>
          </a:p>
          <a:p>
            <a:r>
              <a:rPr lang="en-US" sz="2400" dirty="0"/>
              <a:t>Interests: Mathematics, Statistics, Machine Learning, AI, NLP, Computer Vision</a:t>
            </a:r>
          </a:p>
          <a:p>
            <a:endParaRPr lang="en-US" sz="2400" dirty="0"/>
          </a:p>
        </p:txBody>
      </p:sp>
      <p:sp>
        <p:nvSpPr>
          <p:cNvPr id="13"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erson with a beard&#10;&#10;Description automatically generated with medium confidence">
            <a:extLst>
              <a:ext uri="{FF2B5EF4-FFF2-40B4-BE49-F238E27FC236}">
                <a16:creationId xmlns:a16="http://schemas.microsoft.com/office/drawing/2014/main" id="{86000514-06ED-423F-8C2A-D6AD84E0E971}"/>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2"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5" name="Picture 4">
            <a:extLst>
              <a:ext uri="{FF2B5EF4-FFF2-40B4-BE49-F238E27FC236}">
                <a16:creationId xmlns:a16="http://schemas.microsoft.com/office/drawing/2014/main" id="{008C0EE8-60A9-C80F-5503-77B5540B76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63399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110C-1B81-0154-C6A3-48CA0E6BD984}"/>
              </a:ext>
            </a:extLst>
          </p:cNvPr>
          <p:cNvSpPr>
            <a:spLocks noGrp="1"/>
          </p:cNvSpPr>
          <p:nvPr>
            <p:ph type="title"/>
          </p:nvPr>
        </p:nvSpPr>
        <p:spPr>
          <a:xfrm>
            <a:off x="1056685" y="324196"/>
            <a:ext cx="5314536" cy="1325563"/>
          </a:xfrm>
        </p:spPr>
        <p:txBody>
          <a:bodyPr>
            <a:normAutofit/>
          </a:bodyPr>
          <a:lstStyle/>
          <a:p>
            <a:r>
              <a:rPr lang="en-US" dirty="0">
                <a:latin typeface="Arial Rounded MT Bold" panose="020F0704030504030204" pitchFamily="34" charset="0"/>
              </a:rPr>
              <a:t>Richard Flores</a:t>
            </a:r>
          </a:p>
        </p:txBody>
      </p:sp>
      <p:sp>
        <p:nvSpPr>
          <p:cNvPr id="3" name="Content Placeholder 2">
            <a:extLst>
              <a:ext uri="{FF2B5EF4-FFF2-40B4-BE49-F238E27FC236}">
                <a16:creationId xmlns:a16="http://schemas.microsoft.com/office/drawing/2014/main" id="{1969C52C-7115-EE99-0EC9-62A9B4194E42}"/>
              </a:ext>
            </a:extLst>
          </p:cNvPr>
          <p:cNvSpPr>
            <a:spLocks noGrp="1"/>
          </p:cNvSpPr>
          <p:nvPr>
            <p:ph idx="1"/>
          </p:nvPr>
        </p:nvSpPr>
        <p:spPr>
          <a:xfrm>
            <a:off x="803565" y="1996386"/>
            <a:ext cx="5489171" cy="4254786"/>
          </a:xfrm>
        </p:spPr>
        <p:txBody>
          <a:bodyPr anchor="t">
            <a:noAutofit/>
          </a:bodyPr>
          <a:lstStyle/>
          <a:p>
            <a:r>
              <a:rPr lang="en-US" sz="2400" dirty="0"/>
              <a:t>PhD Data Science Student at National University</a:t>
            </a:r>
          </a:p>
          <a:p>
            <a:r>
              <a:rPr lang="en-US" sz="2400" dirty="0"/>
              <a:t>MSc Data Analytics from Western Governors University</a:t>
            </a:r>
          </a:p>
          <a:p>
            <a:r>
              <a:rPr lang="en-US" sz="2400" dirty="0"/>
              <a:t>Data Analyst @ Twitter</a:t>
            </a:r>
          </a:p>
          <a:p>
            <a:r>
              <a:rPr lang="en-US" sz="2400" dirty="0"/>
              <a:t>Research Assistant @ University of Texas of El Paso</a:t>
            </a:r>
          </a:p>
          <a:p>
            <a:r>
              <a:rPr lang="en-US" sz="2400" dirty="0"/>
              <a:t>Interests: Machine Learning, NLP, AI Prompt Engineering, Blockchain Secure Contract Development</a:t>
            </a:r>
          </a:p>
        </p:txBody>
      </p:sp>
      <p:sp>
        <p:nvSpPr>
          <p:cNvPr id="22"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6D9D63B-719A-F177-740E-953A710F319D}"/>
              </a:ext>
            </a:extLst>
          </p:cNvPr>
          <p:cNvPicPr>
            <a:picLocks noChangeAspect="1"/>
          </p:cNvPicPr>
          <p:nvPr/>
        </p:nvPicPr>
        <p:blipFill rotWithShape="1">
          <a:blip r:embed="rId2">
            <a:extLst>
              <a:ext uri="{28A0092B-C50C-407E-A947-70E740481C1C}">
                <a14:useLocalDpi xmlns:a14="http://schemas.microsoft.com/office/drawing/2010/main" val="0"/>
              </a:ext>
            </a:extLst>
          </a:blip>
          <a:srcRect r="3" b="22065"/>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418D2F5A-7CA4-19BB-E950-D60B2D286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39921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CFE-6636-279A-AF8D-567A7D649F60}"/>
              </a:ext>
            </a:extLst>
          </p:cNvPr>
          <p:cNvSpPr>
            <a:spLocks noGrp="1"/>
          </p:cNvSpPr>
          <p:nvPr>
            <p:ph type="title"/>
          </p:nvPr>
        </p:nvSpPr>
        <p:spPr>
          <a:xfrm>
            <a:off x="838200" y="365126"/>
            <a:ext cx="10515600" cy="844550"/>
          </a:xfrm>
        </p:spPr>
        <p:txBody>
          <a:bodyPr>
            <a:normAutofit/>
          </a:bodyPr>
          <a:lstStyle/>
          <a:p>
            <a:pPr algn="ctr"/>
            <a:r>
              <a:rPr lang="en-GB" sz="3000" b="1" u="sng" dirty="0"/>
              <a:t>Outline</a:t>
            </a:r>
            <a:endParaRPr lang="en-CY" sz="3000" b="1" u="sng" dirty="0"/>
          </a:p>
        </p:txBody>
      </p:sp>
      <p:sp>
        <p:nvSpPr>
          <p:cNvPr id="3" name="Content Placeholder 2">
            <a:extLst>
              <a:ext uri="{FF2B5EF4-FFF2-40B4-BE49-F238E27FC236}">
                <a16:creationId xmlns:a16="http://schemas.microsoft.com/office/drawing/2014/main" id="{D78A5F73-1031-F518-D856-EA508E4D2B1A}"/>
              </a:ext>
            </a:extLst>
          </p:cNvPr>
          <p:cNvSpPr>
            <a:spLocks noGrp="1"/>
          </p:cNvSpPr>
          <p:nvPr>
            <p:ph idx="1"/>
          </p:nvPr>
        </p:nvSpPr>
        <p:spPr>
          <a:xfrm>
            <a:off x="838200" y="1597025"/>
            <a:ext cx="10515600" cy="450850"/>
          </a:xfrm>
        </p:spPr>
        <p:txBody>
          <a:bodyPr>
            <a:normAutofit lnSpcReduction="10000"/>
          </a:bodyPr>
          <a:lstStyle/>
          <a:p>
            <a:r>
              <a:rPr lang="en-GB" dirty="0"/>
              <a:t>Problem description</a:t>
            </a:r>
          </a:p>
        </p:txBody>
      </p:sp>
      <p:sp>
        <p:nvSpPr>
          <p:cNvPr id="4" name="Content Placeholder 2">
            <a:extLst>
              <a:ext uri="{FF2B5EF4-FFF2-40B4-BE49-F238E27FC236}">
                <a16:creationId xmlns:a16="http://schemas.microsoft.com/office/drawing/2014/main" id="{0AE30955-9375-3BB5-A271-7CA87742ADD8}"/>
              </a:ext>
            </a:extLst>
          </p:cNvPr>
          <p:cNvSpPr txBox="1">
            <a:spLocks/>
          </p:cNvSpPr>
          <p:nvPr/>
        </p:nvSpPr>
        <p:spPr>
          <a:xfrm>
            <a:off x="838200" y="2206625"/>
            <a:ext cx="105156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Data understanding</a:t>
            </a:r>
          </a:p>
        </p:txBody>
      </p:sp>
      <p:sp>
        <p:nvSpPr>
          <p:cNvPr id="5" name="Content Placeholder 2">
            <a:extLst>
              <a:ext uri="{FF2B5EF4-FFF2-40B4-BE49-F238E27FC236}">
                <a16:creationId xmlns:a16="http://schemas.microsoft.com/office/drawing/2014/main" id="{6D72DBC5-341C-7FAD-398E-C7665684B4D7}"/>
              </a:ext>
            </a:extLst>
          </p:cNvPr>
          <p:cNvSpPr txBox="1">
            <a:spLocks/>
          </p:cNvSpPr>
          <p:nvPr/>
        </p:nvSpPr>
        <p:spPr>
          <a:xfrm>
            <a:off x="838200" y="2849563"/>
            <a:ext cx="10515600" cy="444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Data cleansing and transformation</a:t>
            </a:r>
          </a:p>
        </p:txBody>
      </p:sp>
      <p:sp>
        <p:nvSpPr>
          <p:cNvPr id="6" name="Content Placeholder 2">
            <a:extLst>
              <a:ext uri="{FF2B5EF4-FFF2-40B4-BE49-F238E27FC236}">
                <a16:creationId xmlns:a16="http://schemas.microsoft.com/office/drawing/2014/main" id="{B6B08BDE-5A2C-8AE7-39C0-9361A617C107}"/>
              </a:ext>
            </a:extLst>
          </p:cNvPr>
          <p:cNvSpPr txBox="1">
            <a:spLocks/>
          </p:cNvSpPr>
          <p:nvPr/>
        </p:nvSpPr>
        <p:spPr>
          <a:xfrm>
            <a:off x="838200" y="3429000"/>
            <a:ext cx="105156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Model Building &amp; Training </a:t>
            </a:r>
          </a:p>
        </p:txBody>
      </p:sp>
      <p:sp>
        <p:nvSpPr>
          <p:cNvPr id="7" name="Content Placeholder 2">
            <a:extLst>
              <a:ext uri="{FF2B5EF4-FFF2-40B4-BE49-F238E27FC236}">
                <a16:creationId xmlns:a16="http://schemas.microsoft.com/office/drawing/2014/main" id="{55DCE47A-BC91-B373-C850-5A862282526E}"/>
              </a:ext>
            </a:extLst>
          </p:cNvPr>
          <p:cNvSpPr txBox="1">
            <a:spLocks/>
          </p:cNvSpPr>
          <p:nvPr/>
        </p:nvSpPr>
        <p:spPr>
          <a:xfrm>
            <a:off x="838200" y="4070350"/>
            <a:ext cx="105156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Model Evaluation &amp; Selection</a:t>
            </a:r>
          </a:p>
        </p:txBody>
      </p:sp>
      <p:sp>
        <p:nvSpPr>
          <p:cNvPr id="8" name="Content Placeholder 2">
            <a:extLst>
              <a:ext uri="{FF2B5EF4-FFF2-40B4-BE49-F238E27FC236}">
                <a16:creationId xmlns:a16="http://schemas.microsoft.com/office/drawing/2014/main" id="{2270524A-24B1-BED5-407E-4953CE5B5217}"/>
              </a:ext>
            </a:extLst>
          </p:cNvPr>
          <p:cNvSpPr txBox="1">
            <a:spLocks/>
          </p:cNvSpPr>
          <p:nvPr/>
        </p:nvSpPr>
        <p:spPr>
          <a:xfrm>
            <a:off x="838200" y="4711700"/>
            <a:ext cx="105156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Model Deployment</a:t>
            </a:r>
            <a:endParaRPr lang="en-CY" dirty="0"/>
          </a:p>
        </p:txBody>
      </p:sp>
      <p:pic>
        <p:nvPicPr>
          <p:cNvPr id="9" name="Picture 8">
            <a:extLst>
              <a:ext uri="{FF2B5EF4-FFF2-40B4-BE49-F238E27FC236}">
                <a16:creationId xmlns:a16="http://schemas.microsoft.com/office/drawing/2014/main" id="{F98145F2-B3AC-A6B4-FE41-969B986F6B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6209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172F-8C39-7771-1A31-E05292BA0A3B}"/>
              </a:ext>
            </a:extLst>
          </p:cNvPr>
          <p:cNvSpPr>
            <a:spLocks noGrp="1"/>
          </p:cNvSpPr>
          <p:nvPr>
            <p:ph type="title"/>
          </p:nvPr>
        </p:nvSpPr>
        <p:spPr>
          <a:xfrm>
            <a:off x="838200" y="365126"/>
            <a:ext cx="10077450" cy="634999"/>
          </a:xfrm>
        </p:spPr>
        <p:txBody>
          <a:bodyPr>
            <a:normAutofit/>
          </a:bodyPr>
          <a:lstStyle/>
          <a:p>
            <a:pPr algn="ctr"/>
            <a:r>
              <a:rPr lang="en-GB" sz="3000" b="1" u="sng" dirty="0"/>
              <a:t>Problem description</a:t>
            </a:r>
            <a:endParaRPr lang="en-CY" sz="3000" b="1" u="sng" dirty="0"/>
          </a:p>
        </p:txBody>
      </p:sp>
      <p:sp>
        <p:nvSpPr>
          <p:cNvPr id="3" name="Content Placeholder 2">
            <a:extLst>
              <a:ext uri="{FF2B5EF4-FFF2-40B4-BE49-F238E27FC236}">
                <a16:creationId xmlns:a16="http://schemas.microsoft.com/office/drawing/2014/main" id="{1309A95A-588A-7E07-439F-66489837CA40}"/>
              </a:ext>
            </a:extLst>
          </p:cNvPr>
          <p:cNvSpPr>
            <a:spLocks noGrp="1"/>
          </p:cNvSpPr>
          <p:nvPr>
            <p:ph idx="1"/>
          </p:nvPr>
        </p:nvSpPr>
        <p:spPr>
          <a:xfrm>
            <a:off x="838200" y="1533525"/>
            <a:ext cx="10515600" cy="1171575"/>
          </a:xfrm>
        </p:spPr>
        <p:txBody>
          <a:bodyPr>
            <a:normAutofit lnSpcReduction="10000"/>
          </a:bodyPr>
          <a:lstStyle/>
          <a:p>
            <a:pPr>
              <a:buFont typeface="Wingdings" panose="05000000000000000000" pitchFamily="2" charset="2"/>
              <a:buChar char="Ø"/>
            </a:pPr>
            <a:r>
              <a:rPr lang="en-GB" dirty="0"/>
              <a:t>Hate speech is any type of verbal, written or behavioural communication that attacks or uses derogatory or discriminatory language against a person or group based on what they are.</a:t>
            </a:r>
          </a:p>
        </p:txBody>
      </p:sp>
      <p:sp>
        <p:nvSpPr>
          <p:cNvPr id="4" name="Content Placeholder 2">
            <a:extLst>
              <a:ext uri="{FF2B5EF4-FFF2-40B4-BE49-F238E27FC236}">
                <a16:creationId xmlns:a16="http://schemas.microsoft.com/office/drawing/2014/main" id="{1A6911C8-44CF-CC06-F262-BD82AB7C22DE}"/>
              </a:ext>
            </a:extLst>
          </p:cNvPr>
          <p:cNvSpPr txBox="1">
            <a:spLocks/>
          </p:cNvSpPr>
          <p:nvPr/>
        </p:nvSpPr>
        <p:spPr>
          <a:xfrm>
            <a:off x="838200" y="3267077"/>
            <a:ext cx="10515600" cy="885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dirty="0"/>
              <a:t>In this problem, we will take you through a hate speech detection model with Machine Learning and Python.</a:t>
            </a:r>
          </a:p>
        </p:txBody>
      </p:sp>
      <p:sp>
        <p:nvSpPr>
          <p:cNvPr id="5" name="Content Placeholder 2">
            <a:extLst>
              <a:ext uri="{FF2B5EF4-FFF2-40B4-BE49-F238E27FC236}">
                <a16:creationId xmlns:a16="http://schemas.microsoft.com/office/drawing/2014/main" id="{D3290269-C917-016F-3D70-CA20F6664EBC}"/>
              </a:ext>
            </a:extLst>
          </p:cNvPr>
          <p:cNvSpPr txBox="1">
            <a:spLocks/>
          </p:cNvSpPr>
          <p:nvPr/>
        </p:nvSpPr>
        <p:spPr>
          <a:xfrm>
            <a:off x="838200" y="4714878"/>
            <a:ext cx="10515600" cy="10326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dirty="0"/>
              <a:t>Hate Speech Detection is generally a task of sentiment classification.  So, for the task of hate speech detection model, we will use the Twitter tweets to identify tweets containing Hate speech.</a:t>
            </a:r>
            <a:endParaRPr lang="en-CY" dirty="0"/>
          </a:p>
        </p:txBody>
      </p:sp>
      <p:pic>
        <p:nvPicPr>
          <p:cNvPr id="6" name="Picture 5">
            <a:extLst>
              <a:ext uri="{FF2B5EF4-FFF2-40B4-BE49-F238E27FC236}">
                <a16:creationId xmlns:a16="http://schemas.microsoft.com/office/drawing/2014/main" id="{B2AE90C0-42AE-D9E1-4EAF-FC5B34529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72227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B17B-3645-71F9-51AB-0EAFBDE6CADA}"/>
              </a:ext>
            </a:extLst>
          </p:cNvPr>
          <p:cNvSpPr>
            <a:spLocks noGrp="1"/>
          </p:cNvSpPr>
          <p:nvPr>
            <p:ph type="title"/>
          </p:nvPr>
        </p:nvSpPr>
        <p:spPr>
          <a:xfrm>
            <a:off x="838199" y="365127"/>
            <a:ext cx="10515599" cy="682623"/>
          </a:xfrm>
        </p:spPr>
        <p:txBody>
          <a:bodyPr>
            <a:normAutofit/>
          </a:bodyPr>
          <a:lstStyle/>
          <a:p>
            <a:pPr algn="ctr"/>
            <a:r>
              <a:rPr lang="en-GB" sz="3300" b="1" u="sng" dirty="0"/>
              <a:t>Data understanding</a:t>
            </a:r>
            <a:endParaRPr lang="en-CY" sz="3000" b="1" u="sng" dirty="0"/>
          </a:p>
        </p:txBody>
      </p:sp>
      <p:sp>
        <p:nvSpPr>
          <p:cNvPr id="3" name="Content Placeholder 2">
            <a:extLst>
              <a:ext uri="{FF2B5EF4-FFF2-40B4-BE49-F238E27FC236}">
                <a16:creationId xmlns:a16="http://schemas.microsoft.com/office/drawing/2014/main" id="{936AC86B-C898-E269-98A9-9837ED56F616}"/>
              </a:ext>
            </a:extLst>
          </p:cNvPr>
          <p:cNvSpPr>
            <a:spLocks noGrp="1"/>
          </p:cNvSpPr>
          <p:nvPr>
            <p:ph idx="1"/>
          </p:nvPr>
        </p:nvSpPr>
        <p:spPr>
          <a:xfrm>
            <a:off x="442913" y="967580"/>
            <a:ext cx="6700838" cy="1594645"/>
          </a:xfrm>
        </p:spPr>
        <p:txBody>
          <a:bodyPr>
            <a:noAutofit/>
          </a:bodyPr>
          <a:lstStyle/>
          <a:p>
            <a:pPr>
              <a:buFont typeface="Wingdings" panose="05000000000000000000" pitchFamily="2" charset="2"/>
              <a:buChar char="q"/>
            </a:pPr>
            <a:r>
              <a:rPr lang="en-GB" sz="2400" dirty="0"/>
              <a:t>Features: </a:t>
            </a:r>
          </a:p>
          <a:p>
            <a:pPr lvl="1">
              <a:buFont typeface="Courier New" panose="02070309020205020404" pitchFamily="49" charset="0"/>
              <a:buChar char="o"/>
            </a:pPr>
            <a:r>
              <a:rPr lang="en-GB" dirty="0"/>
              <a:t>`id’: the primary key, </a:t>
            </a:r>
          </a:p>
          <a:p>
            <a:pPr lvl="1">
              <a:buFont typeface="Courier New" panose="02070309020205020404" pitchFamily="49" charset="0"/>
              <a:buChar char="o"/>
            </a:pPr>
            <a:r>
              <a:rPr lang="en-GB" dirty="0"/>
              <a:t>`label’: 0 for free speech and 1 for hate speech,</a:t>
            </a:r>
          </a:p>
          <a:p>
            <a:pPr lvl="1">
              <a:buFont typeface="Courier New" panose="02070309020205020404" pitchFamily="49" charset="0"/>
              <a:buChar char="o"/>
            </a:pPr>
            <a:r>
              <a:rPr lang="en-GB" dirty="0"/>
              <a:t>`tweet’: the tweet we want to classify.</a:t>
            </a:r>
          </a:p>
          <a:p>
            <a:pPr marL="0" indent="0">
              <a:buNone/>
            </a:pPr>
            <a:endParaRPr lang="en-GB" sz="2400" dirty="0"/>
          </a:p>
        </p:txBody>
      </p:sp>
      <p:sp>
        <p:nvSpPr>
          <p:cNvPr id="4" name="TextBox 3">
            <a:extLst>
              <a:ext uri="{FF2B5EF4-FFF2-40B4-BE49-F238E27FC236}">
                <a16:creationId xmlns:a16="http://schemas.microsoft.com/office/drawing/2014/main" id="{E716D058-88A3-7D4C-FC07-FA7D9B67DFC8}"/>
              </a:ext>
            </a:extLst>
          </p:cNvPr>
          <p:cNvSpPr txBox="1"/>
          <p:nvPr/>
        </p:nvSpPr>
        <p:spPr>
          <a:xfrm>
            <a:off x="638175" y="2838450"/>
            <a:ext cx="2924176" cy="1938992"/>
          </a:xfrm>
          <a:prstGeom prst="rect">
            <a:avLst/>
          </a:prstGeom>
          <a:noFill/>
        </p:spPr>
        <p:txBody>
          <a:bodyPr wrap="square" rtlCol="0">
            <a:spAutoFit/>
          </a:bodyPr>
          <a:lstStyle/>
          <a:p>
            <a:pPr>
              <a:buFont typeface="Wingdings" panose="05000000000000000000" pitchFamily="2" charset="2"/>
              <a:buChar char="q"/>
            </a:pPr>
            <a:r>
              <a:rPr lang="en-GB" sz="2400" dirty="0"/>
              <a:t>Feature types: </a:t>
            </a:r>
          </a:p>
          <a:p>
            <a:pPr lvl="1">
              <a:buFont typeface="Courier New" panose="02070309020205020404" pitchFamily="49" charset="0"/>
              <a:buChar char="o"/>
            </a:pPr>
            <a:r>
              <a:rPr lang="en-GB" sz="2400" dirty="0"/>
              <a:t>`id’: int64, </a:t>
            </a:r>
          </a:p>
          <a:p>
            <a:pPr lvl="1">
              <a:buFont typeface="Courier New" panose="02070309020205020404" pitchFamily="49" charset="0"/>
              <a:buChar char="o"/>
            </a:pPr>
            <a:r>
              <a:rPr lang="en-GB" sz="2400" dirty="0"/>
              <a:t>`label’: int64,</a:t>
            </a:r>
          </a:p>
          <a:p>
            <a:pPr lvl="1">
              <a:buFont typeface="Courier New" panose="02070309020205020404" pitchFamily="49" charset="0"/>
              <a:buChar char="o"/>
            </a:pPr>
            <a:r>
              <a:rPr lang="en-GB" sz="2400" dirty="0"/>
              <a:t>`tweet’ : object.</a:t>
            </a:r>
          </a:p>
          <a:p>
            <a:endParaRPr lang="en-GB" sz="2400" dirty="0"/>
          </a:p>
        </p:txBody>
      </p:sp>
      <p:sp>
        <p:nvSpPr>
          <p:cNvPr id="5" name="TextBox 4">
            <a:extLst>
              <a:ext uri="{FF2B5EF4-FFF2-40B4-BE49-F238E27FC236}">
                <a16:creationId xmlns:a16="http://schemas.microsoft.com/office/drawing/2014/main" id="{0D136586-AEE6-543F-448F-A1CA7950E6CE}"/>
              </a:ext>
            </a:extLst>
          </p:cNvPr>
          <p:cNvSpPr txBox="1"/>
          <p:nvPr/>
        </p:nvSpPr>
        <p:spPr>
          <a:xfrm>
            <a:off x="3793332" y="2838450"/>
            <a:ext cx="6905625" cy="461665"/>
          </a:xfrm>
          <a:prstGeom prst="rect">
            <a:avLst/>
          </a:prstGeom>
          <a:noFill/>
        </p:spPr>
        <p:txBody>
          <a:bodyPr wrap="square" rtlCol="0">
            <a:spAutoFit/>
          </a:bodyPr>
          <a:lstStyle/>
          <a:p>
            <a:pPr>
              <a:buFont typeface="Wingdings" panose="05000000000000000000" pitchFamily="2" charset="2"/>
              <a:buChar char="q"/>
            </a:pPr>
            <a:r>
              <a:rPr lang="en-GB" sz="2400" dirty="0"/>
              <a:t>Null values: There were 0 Null values in the data.</a:t>
            </a:r>
          </a:p>
        </p:txBody>
      </p:sp>
      <p:sp>
        <p:nvSpPr>
          <p:cNvPr id="6" name="TextBox 5">
            <a:extLst>
              <a:ext uri="{FF2B5EF4-FFF2-40B4-BE49-F238E27FC236}">
                <a16:creationId xmlns:a16="http://schemas.microsoft.com/office/drawing/2014/main" id="{0C220785-A247-EDFC-B2FB-B40C65C101BB}"/>
              </a:ext>
            </a:extLst>
          </p:cNvPr>
          <p:cNvSpPr txBox="1"/>
          <p:nvPr/>
        </p:nvSpPr>
        <p:spPr>
          <a:xfrm>
            <a:off x="3793331" y="3575387"/>
            <a:ext cx="6905625" cy="830997"/>
          </a:xfrm>
          <a:prstGeom prst="rect">
            <a:avLst/>
          </a:prstGeom>
          <a:noFill/>
        </p:spPr>
        <p:txBody>
          <a:bodyPr wrap="square" rtlCol="0">
            <a:spAutoFit/>
          </a:bodyPr>
          <a:lstStyle/>
          <a:p>
            <a:pPr>
              <a:buFont typeface="Wingdings" panose="05000000000000000000" pitchFamily="2" charset="2"/>
              <a:buChar char="q"/>
            </a:pPr>
            <a:r>
              <a:rPr lang="en-GB" sz="2400" dirty="0"/>
              <a:t>Duplicated rows: 2432 duplicated rows were found in the data. There are 31962 rows in total.</a:t>
            </a:r>
            <a:endParaRPr lang="en-CY" dirty="0"/>
          </a:p>
        </p:txBody>
      </p:sp>
      <p:sp>
        <p:nvSpPr>
          <p:cNvPr id="7" name="TextBox 6">
            <a:extLst>
              <a:ext uri="{FF2B5EF4-FFF2-40B4-BE49-F238E27FC236}">
                <a16:creationId xmlns:a16="http://schemas.microsoft.com/office/drawing/2014/main" id="{95295E21-9264-9661-6C1C-561F44CB2AB6}"/>
              </a:ext>
            </a:extLst>
          </p:cNvPr>
          <p:cNvSpPr txBox="1"/>
          <p:nvPr/>
        </p:nvSpPr>
        <p:spPr>
          <a:xfrm>
            <a:off x="2100263" y="4772381"/>
            <a:ext cx="6700838" cy="1200329"/>
          </a:xfrm>
          <a:prstGeom prst="rect">
            <a:avLst/>
          </a:prstGeom>
          <a:noFill/>
        </p:spPr>
        <p:txBody>
          <a:bodyPr wrap="square" rtlCol="0">
            <a:spAutoFit/>
          </a:bodyPr>
          <a:lstStyle/>
          <a:p>
            <a:pPr marL="285750" indent="-285750">
              <a:buFont typeface="Wingdings" panose="05000000000000000000" pitchFamily="2" charset="2"/>
              <a:buChar char="q"/>
            </a:pPr>
            <a:r>
              <a:rPr lang="en-GB" sz="2400" dirty="0"/>
              <a:t>Imbalanced data: </a:t>
            </a:r>
          </a:p>
          <a:p>
            <a:pPr marL="285750" indent="-285750">
              <a:buFont typeface="Courier New" panose="02070309020205020404" pitchFamily="49" charset="0"/>
              <a:buChar char="o"/>
            </a:pPr>
            <a:r>
              <a:rPr lang="en-GB" sz="2400" dirty="0"/>
              <a:t>27517 tweets belong to the free speech class,</a:t>
            </a:r>
          </a:p>
          <a:p>
            <a:pPr marL="285750" indent="-285750">
              <a:buFont typeface="Courier New" panose="02070309020205020404" pitchFamily="49" charset="0"/>
              <a:buChar char="o"/>
            </a:pPr>
            <a:r>
              <a:rPr lang="en-GB" sz="2400" dirty="0"/>
              <a:t>2013 tweets belong to the hate speech class.</a:t>
            </a:r>
            <a:endParaRPr lang="en-CY" sz="2400" dirty="0"/>
          </a:p>
        </p:txBody>
      </p:sp>
      <p:pic>
        <p:nvPicPr>
          <p:cNvPr id="8" name="Picture 7">
            <a:extLst>
              <a:ext uri="{FF2B5EF4-FFF2-40B4-BE49-F238E27FC236}">
                <a16:creationId xmlns:a16="http://schemas.microsoft.com/office/drawing/2014/main" id="{3D3E4128-2EDE-2328-F6D7-A1050334D1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810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8029D7-2314-FFD0-6FC3-3547FCF4C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66" y="1857375"/>
            <a:ext cx="10691787" cy="4733925"/>
          </a:xfrm>
          <a:prstGeom prst="rect">
            <a:avLst/>
          </a:prstGeom>
        </p:spPr>
      </p:pic>
      <p:sp>
        <p:nvSpPr>
          <p:cNvPr id="8" name="TextBox 7">
            <a:extLst>
              <a:ext uri="{FF2B5EF4-FFF2-40B4-BE49-F238E27FC236}">
                <a16:creationId xmlns:a16="http://schemas.microsoft.com/office/drawing/2014/main" id="{C27AD476-0758-E839-2383-4CA1DA68A2A3}"/>
              </a:ext>
            </a:extLst>
          </p:cNvPr>
          <p:cNvSpPr txBox="1"/>
          <p:nvPr/>
        </p:nvSpPr>
        <p:spPr>
          <a:xfrm>
            <a:off x="1153192" y="609600"/>
            <a:ext cx="9653134" cy="830997"/>
          </a:xfrm>
          <a:prstGeom prst="rect">
            <a:avLst/>
          </a:prstGeom>
          <a:noFill/>
        </p:spPr>
        <p:txBody>
          <a:bodyPr wrap="square" rtlCol="0">
            <a:spAutoFit/>
          </a:bodyPr>
          <a:lstStyle/>
          <a:p>
            <a:pPr algn="ctr"/>
            <a:r>
              <a:rPr lang="en-GB" sz="2400" dirty="0"/>
              <a:t>A visualization of Non-Hate Speech Words and Hate Speech Words using a Word Cloud.</a:t>
            </a:r>
            <a:endParaRPr lang="en-CY" sz="2400" dirty="0"/>
          </a:p>
        </p:txBody>
      </p:sp>
    </p:spTree>
    <p:extLst>
      <p:ext uri="{BB962C8B-B14F-4D97-AF65-F5344CB8AC3E}">
        <p14:creationId xmlns:p14="http://schemas.microsoft.com/office/powerpoint/2010/main" val="407816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438EDC-BCB2-D3FC-6783-C421B8239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16" y="1085850"/>
            <a:ext cx="11514818" cy="5772151"/>
          </a:xfrm>
          <a:prstGeom prst="rect">
            <a:avLst/>
          </a:prstGeom>
        </p:spPr>
      </p:pic>
      <p:sp>
        <p:nvSpPr>
          <p:cNvPr id="5" name="TextBox 4">
            <a:extLst>
              <a:ext uri="{FF2B5EF4-FFF2-40B4-BE49-F238E27FC236}">
                <a16:creationId xmlns:a16="http://schemas.microsoft.com/office/drawing/2014/main" id="{8A7B41BB-9CED-B902-0FAA-D6B2DFA51D23}"/>
              </a:ext>
            </a:extLst>
          </p:cNvPr>
          <p:cNvSpPr txBox="1"/>
          <p:nvPr/>
        </p:nvSpPr>
        <p:spPr>
          <a:xfrm>
            <a:off x="452437" y="353497"/>
            <a:ext cx="11287125" cy="461665"/>
          </a:xfrm>
          <a:prstGeom prst="rect">
            <a:avLst/>
          </a:prstGeom>
          <a:noFill/>
        </p:spPr>
        <p:txBody>
          <a:bodyPr wrap="square" rtlCol="0">
            <a:spAutoFit/>
          </a:bodyPr>
          <a:lstStyle/>
          <a:p>
            <a:pPr algn="ctr"/>
            <a:r>
              <a:rPr lang="en-GB" sz="2400" dirty="0"/>
              <a:t>A  visualization of the initial unbalanced data and the resampled balanced data.</a:t>
            </a:r>
            <a:endParaRPr lang="en-CY" sz="2400" dirty="0"/>
          </a:p>
        </p:txBody>
      </p:sp>
    </p:spTree>
    <p:extLst>
      <p:ext uri="{BB962C8B-B14F-4D97-AF65-F5344CB8AC3E}">
        <p14:creationId xmlns:p14="http://schemas.microsoft.com/office/powerpoint/2010/main" val="24298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1139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Calibri</vt:lpstr>
      <vt:lpstr>Calibri Light</vt:lpstr>
      <vt:lpstr>Courier New</vt:lpstr>
      <vt:lpstr>Wingdings</vt:lpstr>
      <vt:lpstr>Office Theme</vt:lpstr>
      <vt:lpstr>Hate Speech detection using Transformers (Deep Learning)</vt:lpstr>
      <vt:lpstr>Team Speechium</vt:lpstr>
      <vt:lpstr>Christos Christoforou</vt:lpstr>
      <vt:lpstr>Richard Flores</vt:lpstr>
      <vt:lpstr>Outline</vt:lpstr>
      <vt:lpstr>Problem description</vt:lpstr>
      <vt:lpstr>Data understanding</vt:lpstr>
      <vt:lpstr>PowerPoint Presentation</vt:lpstr>
      <vt:lpstr>PowerPoint Presentation</vt:lpstr>
      <vt:lpstr>Data cleansing and transformation</vt:lpstr>
      <vt:lpstr>Model Building &amp; Training </vt:lpstr>
      <vt:lpstr>Model Evaluation</vt:lpstr>
      <vt:lpstr>XGBoost Model Evaluation</vt:lpstr>
      <vt:lpstr>PowerPoint Presentation</vt:lpstr>
      <vt:lpstr>PowerPoint Presentation</vt:lpstr>
      <vt:lpstr>Model Selection</vt:lpstr>
      <vt:lpstr>Model Deployment using Flask</vt:lpstr>
      <vt:lpstr>PowerPoint Presentation</vt:lpstr>
      <vt:lpstr>Let’s see an example of using the Flask app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using Transformers (Deep Learning)</dc:title>
  <dc:creator>Christos Christoforou</dc:creator>
  <cp:lastModifiedBy>Christos Christoforou</cp:lastModifiedBy>
  <cp:revision>17</cp:revision>
  <dcterms:created xsi:type="dcterms:W3CDTF">2023-01-25T11:12:51Z</dcterms:created>
  <dcterms:modified xsi:type="dcterms:W3CDTF">2023-01-28T13:09:03Z</dcterms:modified>
</cp:coreProperties>
</file>