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Oswald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5" roundtripDataSignature="AMtx7mgvQwkFwokjn9DHMFNRTqRUssua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394392-0840-4E10-9012-46C19205FAF6}">
  <a:tblStyle styleId="{24394392-0840-4E10-9012-46C19205FAF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fill>
          <a:solidFill>
            <a:srgbClr val="CDD7E6"/>
          </a:solidFill>
        </a:fill>
      </a:tcStyle>
    </a:band1H>
    <a:band2H>
      <a:tcTxStyle/>
    </a:band2H>
    <a:band1V>
      <a:tcTxStyle/>
      <a:tcStyle>
        <a:fill>
          <a:solidFill>
            <a:srgbClr val="CDD7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9DF4386-63A4-4551-B026-C85D1026626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swald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customschemas.google.com/relationships/presentationmetadata" Target="metadata"/><Relationship Id="rId30" Type="http://schemas.openxmlformats.org/officeDocument/2006/relationships/slide" Target="slides/slide24.xml"/><Relationship Id="rId74" Type="http://schemas.openxmlformats.org/officeDocument/2006/relationships/font" Target="fonts/Oswald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8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5" name="Google Shape;35;p68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68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8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6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6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6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6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68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6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8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8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8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8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68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6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6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6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80" name="Google Shape;80;p6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81" name="Google Shape;81;p6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6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5" name="Google Shape;85;p6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" name="Google Shape;86;p6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" name="Google Shape;87;p6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8" name="Google Shape;88;p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9" name="Google Shape;89;p6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6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121" name="Google Shape;121;p7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22" name="Google Shape;122;p7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7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7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7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8" name="Google Shape;128;p7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9" name="Google Shape;129;p7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7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6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67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67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67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67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67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67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67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67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67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6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67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67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67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67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67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67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67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67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67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6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67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67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6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6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Arial"/>
              <a:buChar char="◉"/>
              <a:defRPr b="0" i="0" sz="2000" u="none" cap="none" strike="noStrike">
                <a:solidFill>
                  <a:srgbClr val="2832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Arial"/>
              <a:buChar char="◉"/>
              <a:defRPr b="0" i="0" sz="1800" u="none" cap="none" strike="noStrike">
                <a:solidFill>
                  <a:srgbClr val="28324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28324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28324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28324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28324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28324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28324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28324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0" y="3031150"/>
            <a:ext cx="752395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Анализ выживаемости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Survival analysis</a:t>
            </a:r>
            <a:endParaRPr/>
          </a:p>
        </p:txBody>
      </p:sp>
      <p:sp>
        <p:nvSpPr>
          <p:cNvPr id="166" name="Google Shape;166;p1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type="title"/>
          </p:nvPr>
        </p:nvSpPr>
        <p:spPr>
          <a:xfrm>
            <a:off x="1073700" y="34378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Важно (в контексте сегодняшнего занятия!)</a:t>
            </a:r>
            <a:endParaRPr/>
          </a:p>
        </p:txBody>
      </p:sp>
      <p:sp>
        <p:nvSpPr>
          <p:cNvPr id="268" name="Google Shape;268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395536" y="1048792"/>
            <a:ext cx="8424936" cy="3179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Событие может быть только одно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Есть только два состояния: событие произошло или нет произошло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Статус события четко известен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Время наблюдения четко известно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Время наблюдения непрерывно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>
            <p:ph type="title"/>
          </p:nvPr>
        </p:nvSpPr>
        <p:spPr>
          <a:xfrm>
            <a:off x="1073700" y="34378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275" name="Google Shape;275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49" y="1664729"/>
            <a:ext cx="2610067" cy="1771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 txBox="1"/>
          <p:nvPr>
            <p:ph type="title"/>
          </p:nvPr>
        </p:nvSpPr>
        <p:spPr>
          <a:xfrm>
            <a:off x="1073700" y="34378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282" name="Google Shape;282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49" y="1664729"/>
            <a:ext cx="2610067" cy="177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8445" y="1671648"/>
            <a:ext cx="3279739" cy="190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 txBox="1"/>
          <p:nvPr>
            <p:ph type="title"/>
          </p:nvPr>
        </p:nvSpPr>
        <p:spPr>
          <a:xfrm>
            <a:off x="1073700" y="34378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290" name="Google Shape;290;p1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6586" y="1671648"/>
            <a:ext cx="2671497" cy="190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749" y="1664729"/>
            <a:ext cx="2610067" cy="177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8445" y="1671648"/>
            <a:ext cx="3279739" cy="190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выглядят данные?</a:t>
            </a:r>
            <a:endParaRPr/>
          </a:p>
        </p:txBody>
      </p:sp>
      <p:sp>
        <p:nvSpPr>
          <p:cNvPr id="299" name="Google Shape;299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0" name="Google Shape;300;p14"/>
          <p:cNvGraphicFramePr/>
          <p:nvPr/>
        </p:nvGraphicFramePr>
        <p:xfrm>
          <a:off x="2555776" y="6995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{69DF4386-63A4-4551-B026-C85D10266265}</a:tableStyleId>
              </a:tblPr>
              <a:tblGrid>
                <a:gridCol w="887750"/>
                <a:gridCol w="1512175"/>
                <a:gridCol w="1728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Время</a:t>
                      </a:r>
                      <a:r>
                        <a:rPr lang="en-US" sz="1400" u="none" cap="none" strike="noStrike"/>
                        <a:t> наблюдения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(follow-up time)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Статус на момент последнего</a:t>
                      </a:r>
                      <a:r>
                        <a:rPr lang="en-US" sz="1400" u="none" cap="none" strike="noStrike"/>
                        <a:t> контакта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(status)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06" name="Google Shape;306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7" name="Google Shape;307;p15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13" name="Google Shape;313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4" name="Google Shape;314;p16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20" name="Google Shape;320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1" name="Google Shape;321;p17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27" name="Google Shape;327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8" name="Google Shape;328;p18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34" name="Google Shape;334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35" name="Google Shape;335;p19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Что такое «анализ выживаемости»</a:t>
            </a:r>
            <a:endParaRPr/>
          </a:p>
        </p:txBody>
      </p:sp>
      <p:sp>
        <p:nvSpPr>
          <p:cNvPr id="173" name="Google Shape;173;p2"/>
          <p:cNvSpPr txBox="1"/>
          <p:nvPr>
            <p:ph idx="1" type="body"/>
          </p:nvPr>
        </p:nvSpPr>
        <p:spPr>
          <a:xfrm>
            <a:off x="611560" y="1419622"/>
            <a:ext cx="828092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Класс статистических моделей, позволяющих оценить вероятность наступления события </a:t>
            </a:r>
            <a:r>
              <a:rPr b="1" lang="en-US"/>
              <a:t>с учетом времени</a:t>
            </a:r>
            <a:endParaRPr/>
          </a:p>
        </p:txBody>
      </p:sp>
      <p:sp>
        <p:nvSpPr>
          <p:cNvPr id="174" name="Google Shape;174;p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41" name="Google Shape;341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42" name="Google Shape;342;p20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0/100 = 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48" name="Google Shape;348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49" name="Google Shape;349;p21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0/100 = 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3/99,5 ≈ 0,097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55" name="Google Shape;355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6" name="Google Shape;356;p22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0/100 = 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3/99,5 ≈ 0,097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4/94,5 ≈ 0,958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6/88 ≈ 0,931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5/78 ≈ 0,936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827584" y="483518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вычислить Pr{Surv &gt; T} ?</a:t>
            </a:r>
            <a:endParaRPr/>
          </a:p>
        </p:txBody>
      </p:sp>
      <p:sp>
        <p:nvSpPr>
          <p:cNvPr id="362" name="Google Shape;362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23"/>
          <p:cNvSpPr txBox="1"/>
          <p:nvPr>
            <p:ph idx="1" type="body"/>
          </p:nvPr>
        </p:nvSpPr>
        <p:spPr>
          <a:xfrm>
            <a:off x="359532" y="1055078"/>
            <a:ext cx="8424936" cy="3179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Вероятность выжить на каждом конкретном этапе - событие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По теории вероятностей, если события А и В не связанные, вероятность, что случится событие А и событие В = Pr{А} х Pr{В}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Подкидываем две честные монетки: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A – орел, В = решка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Pr{А</a:t>
            </a:r>
            <a:r>
              <a:rPr baseline="-25000" lang="en-US"/>
              <a:t>1</a:t>
            </a:r>
            <a:r>
              <a:rPr lang="en-US"/>
              <a:t>} = Pr{В</a:t>
            </a:r>
            <a:r>
              <a:rPr baseline="-25000" lang="en-US"/>
              <a:t>1</a:t>
            </a:r>
            <a:r>
              <a:rPr lang="en-US"/>
              <a:t>}, Pr{А</a:t>
            </a:r>
            <a:r>
              <a:rPr baseline="-25000" lang="en-US"/>
              <a:t>2</a:t>
            </a:r>
            <a:r>
              <a:rPr lang="en-US"/>
              <a:t>} = Pr{В</a:t>
            </a:r>
            <a:r>
              <a:rPr baseline="-25000" lang="en-US"/>
              <a:t>2</a:t>
            </a:r>
            <a:r>
              <a:rPr lang="en-US"/>
              <a:t>} = 0,5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Pr{А</a:t>
            </a:r>
            <a:r>
              <a:rPr baseline="-25000" lang="en-US"/>
              <a:t>1</a:t>
            </a:r>
            <a:r>
              <a:rPr lang="en-US"/>
              <a:t> + В</a:t>
            </a:r>
            <a:r>
              <a:rPr baseline="-25000" lang="en-US"/>
              <a:t>1</a:t>
            </a:r>
            <a:r>
              <a:rPr lang="en-US"/>
              <a:t>} = 0,5 х 0,5 = 0,25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type="title"/>
          </p:nvPr>
        </p:nvSpPr>
        <p:spPr>
          <a:xfrm>
            <a:off x="827584" y="483518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вычислить Pr{Surv &gt; T} ?</a:t>
            </a:r>
            <a:endParaRPr/>
          </a:p>
        </p:txBody>
      </p:sp>
      <p:sp>
        <p:nvSpPr>
          <p:cNvPr id="369" name="Google Shape;369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839477" y="1715558"/>
            <a:ext cx="23762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Pr{выжить в периоде 1} = 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Pr{выжить в периоде 2} = В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Pr{выжить в периоде 3} = С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Pr{выжить в периоде 4} = В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4572000" y="1715558"/>
            <a:ext cx="388843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Pr{Surv &gt; 1} = 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Pr{Surv &gt; 2} = А x В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Pr{Surv &gt; 3} = А x В х С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Pr{Surv &gt; 4} = А x В х С х 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77" name="Google Shape;377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8" name="Google Shape;378;p25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0/100 = 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3/99,5 ≈ 0,097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4/94,5 ≈ 0,958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6/88 ≈ 0,931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5/78 ≈ 0,936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84" name="Google Shape;384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5" name="Google Shape;385;p26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0/100 = 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3/99,5 ≈ 0,097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 × 0,97 = 0,97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4/94,5 ≈ 0,958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6/88 ≈ 0,931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5/78 ≈ 0,936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91" name="Google Shape;391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92" name="Google Shape;392;p27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0/100 = 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3/99,5 ≈ 0,097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 × 0,97 = 0,97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4/94,5 ≈ 0,958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0,97 × 0,96 = 0,93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6/88 ≈ 0,931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5/78 ≈ 0,936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398" name="Google Shape;398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99" name="Google Shape;399;p28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during interval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S(t)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0/100 = 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3/99,5 ≈ 0,097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 × 0,97 = 0,97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4/94,5 ≈ 0,958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0,97 × 0,96 = 0,93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6/88 ≈ 0,931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0,93 × 0,93 = 0,87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5/78 ≈ 0,936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0,87 × 0,94 = 0,81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405" name="Google Shape;405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06" name="Google Shape;406;p29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463850"/>
                <a:gridCol w="976300"/>
                <a:gridCol w="1080125"/>
                <a:gridCol w="936100"/>
                <a:gridCol w="648075"/>
                <a:gridCol w="1512175"/>
                <a:gridCol w="1584175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1" i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At risk at the interval beginning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Censored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/>
                        <a:t>Events</a:t>
                      </a:r>
                      <a:endParaRPr b="0" i="1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during interval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FF0000"/>
                          </a:solidFill>
                        </a:rPr>
                        <a:t>S(t)</a:t>
                      </a:r>
                      <a:endParaRPr b="1" i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0/2 = 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0/100 = 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3/99,5 ≈ 0,097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1 × 0,97 = 0,97 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4/94,5 ≈ 0,958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0,97 × 0,96 = 0,93 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3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6/88 ≈ 0,931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0,93 × 0,93 = 0,87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4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5/78 ≈ 0,936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0,87 × 0,94 = 0,81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1073700" y="34378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Зачем это нужно?</a:t>
            </a:r>
            <a:endParaRPr/>
          </a:p>
        </p:txBody>
      </p:sp>
      <p:sp>
        <p:nvSpPr>
          <p:cNvPr id="180" name="Google Shape;180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1" name="Google Shape;181;p3"/>
          <p:cNvGraphicFramePr/>
          <p:nvPr/>
        </p:nvGraphicFramePr>
        <p:xfrm>
          <a:off x="1078289" y="15314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{24394392-0840-4E10-9012-46C19205FAF6}</a:tableStyleId>
              </a:tblPr>
              <a:tblGrid>
                <a:gridCol w="747425"/>
                <a:gridCol w="747425"/>
                <a:gridCol w="747425"/>
                <a:gridCol w="747425"/>
              </a:tblGrid>
              <a:tr h="49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9B9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9B9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9B9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E:\My Documents\Дисс_Док\Доклады\Мои\Ан выж\Data 1.png" id="182" name="Google Shape;182;p3"/>
          <p:cNvPicPr preferRelativeResize="0"/>
          <p:nvPr/>
        </p:nvPicPr>
        <p:blipFill rotWithShape="1">
          <a:blip r:embed="rId3">
            <a:alphaModFix/>
          </a:blip>
          <a:srcRect b="2697" l="1541" r="24720" t="15288"/>
          <a:stretch/>
        </p:blipFill>
        <p:spPr>
          <a:xfrm>
            <a:off x="4860032" y="1362984"/>
            <a:ext cx="3528392" cy="243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/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Кривая выживаемости и риска (1-выживаемость)</a:t>
            </a:r>
            <a:endParaRPr/>
          </a:p>
        </p:txBody>
      </p:sp>
      <p:sp>
        <p:nvSpPr>
          <p:cNvPr id="412" name="Google Shape;412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3" name="Google Shape;4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2763" y="843558"/>
            <a:ext cx="3599695" cy="359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771550"/>
            <a:ext cx="3599695" cy="3599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1073699" y="267494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Наблюдаемая и актуриальная выживаемость</a:t>
            </a:r>
            <a:endParaRPr/>
          </a:p>
        </p:txBody>
      </p:sp>
      <p:sp>
        <p:nvSpPr>
          <p:cNvPr id="420" name="Google Shape;420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1" name="Google Shape;421;p31"/>
          <p:cNvPicPr preferRelativeResize="0"/>
          <p:nvPr/>
        </p:nvPicPr>
        <p:blipFill rotWithShape="1">
          <a:blip r:embed="rId3">
            <a:alphaModFix/>
          </a:blip>
          <a:srcRect b="0" l="62498" r="0" t="0"/>
          <a:stretch/>
        </p:blipFill>
        <p:spPr>
          <a:xfrm>
            <a:off x="1259632" y="1059582"/>
            <a:ext cx="2246809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1073699" y="267494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Наблюдаемая и актуриальная выживаемость</a:t>
            </a:r>
            <a:endParaRPr/>
          </a:p>
        </p:txBody>
      </p:sp>
      <p:sp>
        <p:nvSpPr>
          <p:cNvPr id="427" name="Google Shape;427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8" name="Google Shape;428;p32"/>
          <p:cNvPicPr preferRelativeResize="0"/>
          <p:nvPr/>
        </p:nvPicPr>
        <p:blipFill rotWithShape="1">
          <a:blip r:embed="rId3">
            <a:alphaModFix/>
          </a:blip>
          <a:srcRect b="0" l="62498" r="0" t="0"/>
          <a:stretch/>
        </p:blipFill>
        <p:spPr>
          <a:xfrm>
            <a:off x="1259632" y="1059582"/>
            <a:ext cx="2246809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2"/>
          <p:cNvPicPr preferRelativeResize="0"/>
          <p:nvPr/>
        </p:nvPicPr>
        <p:blipFill rotWithShape="1">
          <a:blip r:embed="rId3">
            <a:alphaModFix/>
          </a:blip>
          <a:srcRect b="0" l="572" r="61925" t="0"/>
          <a:stretch/>
        </p:blipFill>
        <p:spPr>
          <a:xfrm>
            <a:off x="4606230" y="1059582"/>
            <a:ext cx="2246809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1075850" y="12347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Характеристики времени жизни</a:t>
            </a:r>
            <a:endParaRPr/>
          </a:p>
        </p:txBody>
      </p:sp>
      <p:sp>
        <p:nvSpPr>
          <p:cNvPr id="435" name="Google Shape;435;p33"/>
          <p:cNvSpPr txBox="1"/>
          <p:nvPr>
            <p:ph idx="1" type="body"/>
          </p:nvPr>
        </p:nvSpPr>
        <p:spPr>
          <a:xfrm>
            <a:off x="251520" y="771550"/>
            <a:ext cx="8064896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Среднее время до события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Медиана времени до события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Время, когда событие произойдет у Х субъектов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Вероятность того, что время меньше заданного: Pr{T &lt; X}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Вероятность того, что время больше заданного: Pr{T &gt; X}</a:t>
            </a:r>
            <a:endParaRPr/>
          </a:p>
          <a:p>
            <a:pPr indent="-228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idx="1" type="body"/>
          </p:nvPr>
        </p:nvSpPr>
        <p:spPr>
          <a:xfrm>
            <a:off x="251520" y="771550"/>
            <a:ext cx="8064896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Среднее время до события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Медиана времени до события</a:t>
            </a:r>
            <a:endParaRPr/>
          </a:p>
          <a:p>
            <a:pPr indent="-228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611560" y="2571750"/>
            <a:ext cx="8136904" cy="8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Потому что это относится только к тем случаям, когда событие произошло, но не ко всем случаям, подверженных риску события!</a:t>
            </a:r>
            <a:endParaRPr/>
          </a:p>
        </p:txBody>
      </p:sp>
      <p:sp>
        <p:nvSpPr>
          <p:cNvPr id="444" name="Google Shape;444;p34"/>
          <p:cNvSpPr txBox="1"/>
          <p:nvPr/>
        </p:nvSpPr>
        <p:spPr>
          <a:xfrm>
            <a:off x="1073700" y="199766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b="1" i="0" lang="en-US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Почему нельзя судить о выживаемости, просто сравнив медианы?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>
            <p:ph type="title"/>
          </p:nvPr>
        </p:nvSpPr>
        <p:spPr>
          <a:xfrm>
            <a:off x="1075850" y="12347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Характеристики времени жизни</a:t>
            </a:r>
            <a:endParaRPr/>
          </a:p>
        </p:txBody>
      </p:sp>
      <p:sp>
        <p:nvSpPr>
          <p:cNvPr id="450" name="Google Shape;450;p35"/>
          <p:cNvSpPr txBox="1"/>
          <p:nvPr>
            <p:ph idx="1" type="body"/>
          </p:nvPr>
        </p:nvSpPr>
        <p:spPr>
          <a:xfrm>
            <a:off x="251520" y="771550"/>
            <a:ext cx="8064896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>
                <a:solidFill>
                  <a:srgbClr val="FF0000"/>
                </a:solidFill>
              </a:rPr>
              <a:t>Время, когда событие произойдет у Х субъектов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Вероятность того, что время меньше заданного: Pr{T &lt; X}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Вероятность того, что время больше заданного: Pr{T &gt; X}</a:t>
            </a:r>
            <a:endParaRPr/>
          </a:p>
          <a:p>
            <a:pPr indent="-228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51" name="Google Shape;451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95260"/>
            <a:ext cx="7199391" cy="359969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6"/>
          <p:cNvSpPr txBox="1"/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Кривая выживаемости</a:t>
            </a:r>
            <a:endParaRPr/>
          </a:p>
        </p:txBody>
      </p:sp>
      <p:sp>
        <p:nvSpPr>
          <p:cNvPr id="458" name="Google Shape;458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36"/>
          <p:cNvSpPr txBox="1"/>
          <p:nvPr/>
        </p:nvSpPr>
        <p:spPr>
          <a:xfrm>
            <a:off x="3363830" y="1203598"/>
            <a:ext cx="46805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Медианная выживаемость 310 дней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Т.е. только половина пациентов доживает до 311 дня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5" y="695261"/>
            <a:ext cx="7199391" cy="359969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7"/>
          <p:cNvSpPr txBox="1"/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Кривая выживаемости</a:t>
            </a:r>
            <a:endParaRPr/>
          </a:p>
        </p:txBody>
      </p:sp>
      <p:sp>
        <p:nvSpPr>
          <p:cNvPr id="466" name="Google Shape;466;p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5" y="695261"/>
            <a:ext cx="7199391" cy="359969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8"/>
          <p:cNvSpPr txBox="1"/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Кривая выживаемости</a:t>
            </a:r>
            <a:endParaRPr/>
          </a:p>
        </p:txBody>
      </p:sp>
      <p:sp>
        <p:nvSpPr>
          <p:cNvPr id="473" name="Google Shape;473;p3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/>
          <p:nvPr>
            <p:ph type="title"/>
          </p:nvPr>
        </p:nvSpPr>
        <p:spPr>
          <a:xfrm>
            <a:off x="1075850" y="12347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Характеристики времени жизни</a:t>
            </a:r>
            <a:endParaRPr/>
          </a:p>
        </p:txBody>
      </p:sp>
      <p:sp>
        <p:nvSpPr>
          <p:cNvPr id="479" name="Google Shape;479;p39"/>
          <p:cNvSpPr txBox="1"/>
          <p:nvPr>
            <p:ph idx="1" type="body"/>
          </p:nvPr>
        </p:nvSpPr>
        <p:spPr>
          <a:xfrm>
            <a:off x="251520" y="771550"/>
            <a:ext cx="8064896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>
                <a:solidFill>
                  <a:schemeClr val="dk1"/>
                </a:solidFill>
              </a:rPr>
              <a:t>Время, когда событие произойдет у Х субъектов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>
                <a:solidFill>
                  <a:srgbClr val="FF0000"/>
                </a:solidFill>
              </a:rPr>
              <a:t>Вероятность того, что время меньше заданного: Pr{T &lt; X}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>
                <a:solidFill>
                  <a:srgbClr val="FF0000"/>
                </a:solidFill>
              </a:rPr>
              <a:t>Вероятность того, что время больше заданного: Pr{T &gt; X}</a:t>
            </a:r>
            <a:endParaRPr/>
          </a:p>
          <a:p>
            <a:pPr indent="-228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80" name="Google Shape;480;p3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1073700" y="34378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Зачем это нужно?</a:t>
            </a:r>
            <a:endParaRPr/>
          </a:p>
        </p:txBody>
      </p:sp>
      <p:sp>
        <p:nvSpPr>
          <p:cNvPr id="188" name="Google Shape;188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4"/>
          <p:cNvSpPr/>
          <p:nvPr/>
        </p:nvSpPr>
        <p:spPr>
          <a:xfrm>
            <a:off x="1214197" y="1166061"/>
            <a:ext cx="286189" cy="26782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787511" y="1674546"/>
            <a:ext cx="286189" cy="26782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1699753" y="2064146"/>
            <a:ext cx="286189" cy="26782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1171361" y="2534897"/>
            <a:ext cx="286189" cy="26782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6374043" y="2056236"/>
            <a:ext cx="286189" cy="26782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5901511" y="1214796"/>
            <a:ext cx="286189" cy="26782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5860603" y="2528078"/>
            <a:ext cx="286189" cy="26782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5465681" y="1680246"/>
            <a:ext cx="286189" cy="26782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1151074" y="1439868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2063572" y="1817075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1534924" y="230436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1495209" y="1248304"/>
            <a:ext cx="4256659" cy="162104"/>
          </a:xfrm>
          <a:prstGeom prst="rightArrow">
            <a:avLst>
              <a:gd fmla="val 50000" name="adj1"/>
              <a:gd fmla="val 86763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1068523" y="1744431"/>
            <a:ext cx="4256659" cy="162104"/>
          </a:xfrm>
          <a:prstGeom prst="rightArrow">
            <a:avLst>
              <a:gd fmla="val 50000" name="adj1"/>
              <a:gd fmla="val 86763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1980749" y="2126869"/>
            <a:ext cx="4256659" cy="162104"/>
          </a:xfrm>
          <a:prstGeom prst="rightArrow">
            <a:avLst>
              <a:gd fmla="val 50000" name="adj1"/>
              <a:gd fmla="val 86763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1460347" y="2602767"/>
            <a:ext cx="4256659" cy="162104"/>
          </a:xfrm>
          <a:prstGeom prst="rightArrow">
            <a:avLst>
              <a:gd fmla="val 50000" name="adj1"/>
              <a:gd fmla="val 86763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1621474" y="982595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4" y="695260"/>
            <a:ext cx="7199391" cy="359969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0"/>
          <p:cNvSpPr txBox="1"/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Кривая выживаемости</a:t>
            </a:r>
            <a:endParaRPr/>
          </a:p>
        </p:txBody>
      </p:sp>
      <p:sp>
        <p:nvSpPr>
          <p:cNvPr id="487" name="Google Shape;487;p4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/>
          <p:nvPr>
            <p:ph type="title"/>
          </p:nvPr>
        </p:nvSpPr>
        <p:spPr>
          <a:xfrm>
            <a:off x="1047750" y="-20538"/>
            <a:ext cx="6996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Кривые выживаемости</a:t>
            </a:r>
            <a:endParaRPr/>
          </a:p>
        </p:txBody>
      </p:sp>
      <p:sp>
        <p:nvSpPr>
          <p:cNvPr id="493" name="Google Shape;493;p4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4" name="Google Shape;4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304" y="771902"/>
            <a:ext cx="7199391" cy="3599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 txBox="1"/>
          <p:nvPr>
            <p:ph type="title"/>
          </p:nvPr>
        </p:nvSpPr>
        <p:spPr>
          <a:xfrm>
            <a:off x="1047750" y="5147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Контрпример</a:t>
            </a:r>
            <a:endParaRPr/>
          </a:p>
        </p:txBody>
      </p:sp>
      <p:sp>
        <p:nvSpPr>
          <p:cNvPr id="500" name="Google Shape;500;p4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1" name="Google Shape;5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304" y="771902"/>
            <a:ext cx="7199391" cy="3599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>
            <p:ph type="title"/>
          </p:nvPr>
        </p:nvSpPr>
        <p:spPr>
          <a:xfrm>
            <a:off x="1047750" y="41151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Какие могут быть сформированы кривые выживаемости?</a:t>
            </a:r>
            <a:endParaRPr/>
          </a:p>
        </p:txBody>
      </p:sp>
      <p:sp>
        <p:nvSpPr>
          <p:cNvPr id="507" name="Google Shape;507;p43"/>
          <p:cNvSpPr txBox="1"/>
          <p:nvPr>
            <p:ph idx="1" type="body"/>
          </p:nvPr>
        </p:nvSpPr>
        <p:spPr>
          <a:xfrm>
            <a:off x="1075850" y="1203598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М vs. Ж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Терапия А vs. Терапия Б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Молодые vs. Пожилые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Etc.</a:t>
            </a:r>
            <a:endParaRPr/>
          </a:p>
        </p:txBody>
      </p:sp>
      <p:sp>
        <p:nvSpPr>
          <p:cNvPr id="508" name="Google Shape;508;p4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p43"/>
          <p:cNvSpPr txBox="1"/>
          <p:nvPr/>
        </p:nvSpPr>
        <p:spPr>
          <a:xfrm>
            <a:off x="1979712" y="3147814"/>
            <a:ext cx="4896544" cy="1077218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!!! ВАЖНО !!!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Разбивать можно только по тем факторам, которые точно известны на момент точки 0.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Трудно быть бессмертным или «immortal bias»</a:t>
            </a:r>
            <a:endParaRPr/>
          </a:p>
        </p:txBody>
      </p:sp>
      <p:sp>
        <p:nvSpPr>
          <p:cNvPr id="515" name="Google Shape;515;p44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Этот тип ошибки возникает тогда, когда значение фактора точно не известно в момент 0.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Например: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-US"/>
              <a:t>Точка 0 – это дата операции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-US"/>
              <a:t>Фактор – осложнение после операции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-US"/>
              <a:t>Нельзя разбивать выборку на тех, у кого осложнение возникло и не возникло.</a:t>
            </a:r>
            <a:endParaRPr/>
          </a:p>
        </p:txBody>
      </p:sp>
      <p:sp>
        <p:nvSpPr>
          <p:cNvPr id="516" name="Google Shape;516;p4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/>
          <p:nvPr>
            <p:ph type="title"/>
          </p:nvPr>
        </p:nvSpPr>
        <p:spPr>
          <a:xfrm>
            <a:off x="1073700" y="12347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«Immortal bias»</a:t>
            </a:r>
            <a:endParaRPr/>
          </a:p>
        </p:txBody>
      </p:sp>
      <p:sp>
        <p:nvSpPr>
          <p:cNvPr id="522" name="Google Shape;522;p4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45"/>
          <p:cNvSpPr txBox="1"/>
          <p:nvPr/>
        </p:nvSpPr>
        <p:spPr>
          <a:xfrm>
            <a:off x="2949835" y="4152802"/>
            <a:ext cx="6159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Gleiss A, Oberbauer R, Heinze G. An unjustified benefit: immortal time bias in the analysis of time-dependent events. Transpl Int. 2018 Feb;31(2):125-130. doi: 10.1111/tri.13081. PMID: 29024071.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839278"/>
            <a:ext cx="3620360" cy="317263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5"/>
          <p:cNvSpPr txBox="1"/>
          <p:nvPr/>
        </p:nvSpPr>
        <p:spPr>
          <a:xfrm>
            <a:off x="3950411" y="947739"/>
            <a:ext cx="4616970" cy="218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Анализируется связь утраты функции почечного трансплантата и смерти от всех причин.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одно- и многофакторном анализе на нативных данных подтвердить наличие связи не удалось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/>
          <p:nvPr>
            <p:ph type="title"/>
          </p:nvPr>
        </p:nvSpPr>
        <p:spPr>
          <a:xfrm>
            <a:off x="1073700" y="12347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«Immortal bias»</a:t>
            </a:r>
            <a:endParaRPr/>
          </a:p>
        </p:txBody>
      </p:sp>
      <p:sp>
        <p:nvSpPr>
          <p:cNvPr id="531" name="Google Shape;531;p4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2" name="Google Shape;532;p46"/>
          <p:cNvPicPr preferRelativeResize="0"/>
          <p:nvPr/>
        </p:nvPicPr>
        <p:blipFill rotWithShape="1">
          <a:blip r:embed="rId3">
            <a:alphaModFix/>
          </a:blip>
          <a:srcRect b="54849" l="801" r="-801" t="1963"/>
          <a:stretch/>
        </p:blipFill>
        <p:spPr>
          <a:xfrm>
            <a:off x="683568" y="794816"/>
            <a:ext cx="3888432" cy="176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type="title"/>
          </p:nvPr>
        </p:nvSpPr>
        <p:spPr>
          <a:xfrm>
            <a:off x="1073700" y="12347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«Immortal bias»</a:t>
            </a:r>
            <a:endParaRPr/>
          </a:p>
        </p:txBody>
      </p:sp>
      <p:sp>
        <p:nvSpPr>
          <p:cNvPr id="538" name="Google Shape;538;p4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9" name="Google Shape;539;p47"/>
          <p:cNvPicPr preferRelativeResize="0"/>
          <p:nvPr/>
        </p:nvPicPr>
        <p:blipFill rotWithShape="1">
          <a:blip r:embed="rId3">
            <a:alphaModFix/>
          </a:blip>
          <a:srcRect b="54849" l="801" r="-801" t="1963"/>
          <a:stretch/>
        </p:blipFill>
        <p:spPr>
          <a:xfrm>
            <a:off x="683568" y="794816"/>
            <a:ext cx="3888432" cy="176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7"/>
          <p:cNvPicPr preferRelativeResize="0"/>
          <p:nvPr/>
        </p:nvPicPr>
        <p:blipFill rotWithShape="1">
          <a:blip r:embed="rId3">
            <a:alphaModFix/>
          </a:blip>
          <a:srcRect b="0" l="0" r="0" t="56812"/>
          <a:stretch/>
        </p:blipFill>
        <p:spPr>
          <a:xfrm>
            <a:off x="683568" y="2715766"/>
            <a:ext cx="3888432" cy="176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8"/>
          <p:cNvSpPr txBox="1"/>
          <p:nvPr>
            <p:ph type="title"/>
          </p:nvPr>
        </p:nvSpPr>
        <p:spPr>
          <a:xfrm>
            <a:off x="1073700" y="12347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«Immortal bias»</a:t>
            </a:r>
            <a:endParaRPr/>
          </a:p>
        </p:txBody>
      </p:sp>
      <p:sp>
        <p:nvSpPr>
          <p:cNvPr id="546" name="Google Shape;546;p4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7" name="Google Shape;5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606" y="1491630"/>
            <a:ext cx="3102826" cy="254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8"/>
          <p:cNvPicPr preferRelativeResize="0"/>
          <p:nvPr/>
        </p:nvPicPr>
        <p:blipFill rotWithShape="1">
          <a:blip r:embed="rId4">
            <a:alphaModFix/>
          </a:blip>
          <a:srcRect b="54849" l="801" r="-801" t="1963"/>
          <a:stretch/>
        </p:blipFill>
        <p:spPr>
          <a:xfrm>
            <a:off x="683568" y="794816"/>
            <a:ext cx="3888432" cy="176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8"/>
          <p:cNvPicPr preferRelativeResize="0"/>
          <p:nvPr/>
        </p:nvPicPr>
        <p:blipFill rotWithShape="1">
          <a:blip r:embed="rId4">
            <a:alphaModFix/>
          </a:blip>
          <a:srcRect b="0" l="0" r="0" t="56812"/>
          <a:stretch/>
        </p:blipFill>
        <p:spPr>
          <a:xfrm>
            <a:off x="683568" y="2715766"/>
            <a:ext cx="3888432" cy="176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Landmark-анализ</a:t>
            </a:r>
            <a:endParaRPr/>
          </a:p>
        </p:txBody>
      </p:sp>
      <p:sp>
        <p:nvSpPr>
          <p:cNvPr id="555" name="Google Shape;555;p4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Ландмарк – условная временная точка, к которой осложнение, как правило, успевают произойти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Время 0 смещается в эту точке.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Анализируются только пациенты, дожившие до этого момента времени.</a:t>
            </a:r>
            <a:endParaRPr/>
          </a:p>
        </p:txBody>
      </p:sp>
      <p:sp>
        <p:nvSpPr>
          <p:cNvPr id="556" name="Google Shape;556;p4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1073700" y="34378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Зачем это нужно?</a:t>
            </a:r>
            <a:endParaRPr/>
          </a:p>
        </p:txBody>
      </p:sp>
      <p:sp>
        <p:nvSpPr>
          <p:cNvPr id="210" name="Google Shape;210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5"/>
          <p:cNvSpPr/>
          <p:nvPr/>
        </p:nvSpPr>
        <p:spPr>
          <a:xfrm>
            <a:off x="1214197" y="1166061"/>
            <a:ext cx="286189" cy="26782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787511" y="1674546"/>
            <a:ext cx="286189" cy="26782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1699753" y="2064146"/>
            <a:ext cx="286189" cy="26782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1171361" y="2534897"/>
            <a:ext cx="286189" cy="26782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2795129" y="3219716"/>
            <a:ext cx="286189" cy="26782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6374043" y="2056236"/>
            <a:ext cx="286189" cy="26782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5901511" y="1214796"/>
            <a:ext cx="286189" cy="26782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5860603" y="2528078"/>
            <a:ext cx="286189" cy="26782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5465681" y="1680246"/>
            <a:ext cx="286189" cy="26782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1151074" y="1439868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2063572" y="1817075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534924" y="230436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3995936" y="2850490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t&lt;Δt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3081318" y="3278303"/>
            <a:ext cx="2570802" cy="148923"/>
          </a:xfrm>
          <a:prstGeom prst="rightArrow">
            <a:avLst>
              <a:gd fmla="val 50000" name="adj1"/>
              <a:gd fmla="val 86763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1575271" y="3682661"/>
            <a:ext cx="286189" cy="26782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1861460" y="3747411"/>
            <a:ext cx="2134476" cy="139840"/>
          </a:xfrm>
          <a:prstGeom prst="rightArrow">
            <a:avLst>
              <a:gd fmla="val 50000" name="adj1"/>
              <a:gd fmla="val 86763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3995936" y="3642578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1452374" y="3647274"/>
            <a:ext cx="2826012" cy="364636"/>
          </a:xfrm>
          <a:prstGeom prst="roundRect">
            <a:avLst>
              <a:gd fmla="val 16667" name="adj"/>
            </a:avLst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/>
          <p:nvPr/>
        </p:nvSpPr>
        <p:spPr>
          <a:xfrm>
            <a:off x="2504566" y="3186760"/>
            <a:ext cx="3247303" cy="364636"/>
          </a:xfrm>
          <a:prstGeom prst="roundRect">
            <a:avLst>
              <a:gd fmla="val 16667" name="adj"/>
            </a:avLst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1495209" y="1248304"/>
            <a:ext cx="4256659" cy="162104"/>
          </a:xfrm>
          <a:prstGeom prst="rightArrow">
            <a:avLst>
              <a:gd fmla="val 50000" name="adj1"/>
              <a:gd fmla="val 86763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1068523" y="1744431"/>
            <a:ext cx="4256659" cy="162104"/>
          </a:xfrm>
          <a:prstGeom prst="rightArrow">
            <a:avLst>
              <a:gd fmla="val 50000" name="adj1"/>
              <a:gd fmla="val 86763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1980749" y="2126869"/>
            <a:ext cx="4256659" cy="162104"/>
          </a:xfrm>
          <a:prstGeom prst="rightArrow">
            <a:avLst>
              <a:gd fmla="val 50000" name="adj1"/>
              <a:gd fmla="val 86763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1460347" y="2602767"/>
            <a:ext cx="4256659" cy="162104"/>
          </a:xfrm>
          <a:prstGeom prst="rightArrow">
            <a:avLst>
              <a:gd fmla="val 50000" name="adj1"/>
              <a:gd fmla="val 86763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621474" y="982595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"/>
          <p:cNvSpPr txBox="1"/>
          <p:nvPr>
            <p:ph type="title"/>
          </p:nvPr>
        </p:nvSpPr>
        <p:spPr>
          <a:xfrm>
            <a:off x="1043608" y="33950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Landmark-анализ</a:t>
            </a:r>
            <a:endParaRPr/>
          </a:p>
        </p:txBody>
      </p:sp>
      <p:sp>
        <p:nvSpPr>
          <p:cNvPr id="562" name="Google Shape;562;p5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gure 2" id="563" name="Google Shape;563;p50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3036902" y="1355166"/>
            <a:ext cx="2520280" cy="24331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2" id="564" name="Google Shape;564;p50"/>
          <p:cNvPicPr preferRelativeResize="0"/>
          <p:nvPr/>
        </p:nvPicPr>
        <p:blipFill rotWithShape="1">
          <a:blip r:embed="rId3">
            <a:alphaModFix/>
          </a:blip>
          <a:srcRect b="-799" l="0" r="0" t="51799"/>
          <a:stretch/>
        </p:blipFill>
        <p:spPr>
          <a:xfrm>
            <a:off x="5892950" y="1255333"/>
            <a:ext cx="2663825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565" name="Google Shape;56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1477495"/>
            <a:ext cx="2514950" cy="217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1" name="Google Shape;57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0518" y="1366003"/>
            <a:ext cx="2690607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848" y="1366003"/>
            <a:ext cx="2690608" cy="2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1"/>
          <p:cNvSpPr txBox="1"/>
          <p:nvPr/>
        </p:nvSpPr>
        <p:spPr>
          <a:xfrm>
            <a:off x="2949835" y="4152802"/>
            <a:ext cx="6159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Gleiss A, Oberbauer R, Heinze G. An unjustified benefit: immortal time bias in the analysis of time-dependent events. Transpl Int. 2018 Feb;31(2):125-130. doi: 10.1111/tri.13081. PMID: 29024071.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227" y="1366003"/>
            <a:ext cx="2690608" cy="2357862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Landmark-анализ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выбрать ландмарк?</a:t>
            </a:r>
            <a:endParaRPr/>
          </a:p>
        </p:txBody>
      </p:sp>
      <p:sp>
        <p:nvSpPr>
          <p:cNvPr id="581" name="Google Shape;581;p52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Лучше всего, исходя из биологических соображений.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Приемлемо – из предыдущих исследований.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Плохо – исходя из текущего исследования.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Если совсем не определиться, можно повторить расчеты для нескольких ландмарков и сравнить результаты.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Использовать альтернативную технику – модели с время-зависимыми ковариатами.</a:t>
            </a:r>
            <a:endParaRPr/>
          </a:p>
        </p:txBody>
      </p:sp>
      <p:sp>
        <p:nvSpPr>
          <p:cNvPr id="582" name="Google Shape;582;p5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Правильная интерпретация сравнения</a:t>
            </a:r>
            <a:endParaRPr/>
          </a:p>
        </p:txBody>
      </p:sp>
      <p:sp>
        <p:nvSpPr>
          <p:cNvPr id="588" name="Google Shape;588;p53"/>
          <p:cNvSpPr txBox="1"/>
          <p:nvPr>
            <p:ph idx="1" type="body"/>
          </p:nvPr>
        </p:nvSpPr>
        <p:spPr>
          <a:xfrm>
            <a:off x="539552" y="1923677"/>
            <a:ext cx="8136904" cy="15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Среди пациентов, </a:t>
            </a:r>
            <a:r>
              <a:rPr b="1" i="1" lang="en-US" sz="2400"/>
              <a:t>доживших до ландмарка</a:t>
            </a:r>
            <a:r>
              <a:rPr lang="en-US" sz="2400"/>
              <a:t>, произошедшее </a:t>
            </a:r>
            <a:r>
              <a:rPr b="1" i="1" lang="en-US" sz="2400"/>
              <a:t>к этому моменту</a:t>
            </a:r>
            <a:r>
              <a:rPr lang="en-US" sz="2400"/>
              <a:t> </a:t>
            </a:r>
            <a:r>
              <a:rPr b="1" i="1" lang="en-US" sz="2400"/>
              <a:t>времени</a:t>
            </a:r>
            <a:r>
              <a:rPr lang="en-US" sz="2400"/>
              <a:t> событие ассоциировано с лучшей/худшей выживаемостью.</a:t>
            </a:r>
            <a:endParaRPr/>
          </a:p>
        </p:txBody>
      </p:sp>
      <p:sp>
        <p:nvSpPr>
          <p:cNvPr id="589" name="Google Shape;589;p5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Три фундаментальных требования к цензурированию</a:t>
            </a:r>
            <a:endParaRPr/>
          </a:p>
        </p:txBody>
      </p:sp>
      <p:sp>
        <p:nvSpPr>
          <p:cNvPr id="595" name="Google Shape;595;p54"/>
          <p:cNvSpPr txBox="1"/>
          <p:nvPr>
            <p:ph idx="1" type="body"/>
          </p:nvPr>
        </p:nvSpPr>
        <p:spPr>
          <a:xfrm>
            <a:off x="1075850" y="1707654"/>
            <a:ext cx="6996600" cy="2592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Независимость (independence)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Случайность (randomness)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Неинформативность (non-informativeness)</a:t>
            </a:r>
            <a:endParaRPr/>
          </a:p>
        </p:txBody>
      </p:sp>
      <p:sp>
        <p:nvSpPr>
          <p:cNvPr id="596" name="Google Shape;596;p5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>
            <p:ph type="title"/>
          </p:nvPr>
        </p:nvSpPr>
        <p:spPr>
          <a:xfrm>
            <a:off x="1047750" y="267494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Независимость</a:t>
            </a:r>
            <a:endParaRPr/>
          </a:p>
        </p:txBody>
      </p:sp>
      <p:sp>
        <p:nvSpPr>
          <p:cNvPr id="602" name="Google Shape;602;p55"/>
          <p:cNvSpPr txBox="1"/>
          <p:nvPr>
            <p:ph idx="1" type="body"/>
          </p:nvPr>
        </p:nvSpPr>
        <p:spPr>
          <a:xfrm>
            <a:off x="683568" y="771550"/>
            <a:ext cx="7776864" cy="29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Цензурирование возникает вне зависимости от категории пациента (независимое событие).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Вероятность цензурирования не связана с группой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Контрпример: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Сравниваются терапии А и В. При терапии А часто возникают нежелательные явления, которые приводят к необходимости перевода в другой стационар. Пациент теряется из наблюдения, т.е. цензурируется.</a:t>
            </a:r>
            <a:endParaRPr/>
          </a:p>
        </p:txBody>
      </p:sp>
      <p:sp>
        <p:nvSpPr>
          <p:cNvPr id="603" name="Google Shape;603;p5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6"/>
          <p:cNvSpPr txBox="1"/>
          <p:nvPr>
            <p:ph type="title"/>
          </p:nvPr>
        </p:nvSpPr>
        <p:spPr>
          <a:xfrm>
            <a:off x="1043608" y="54871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Случайность</a:t>
            </a:r>
            <a:endParaRPr/>
          </a:p>
        </p:txBody>
      </p:sp>
      <p:sp>
        <p:nvSpPr>
          <p:cNvPr id="609" name="Google Shape;609;p56"/>
          <p:cNvSpPr txBox="1"/>
          <p:nvPr>
            <p:ph idx="1" type="body"/>
          </p:nvPr>
        </p:nvSpPr>
        <p:spPr>
          <a:xfrm>
            <a:off x="346946" y="748087"/>
            <a:ext cx="8496944" cy="29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У цензурированного пациента время дожития имеет то же распределение, что и у такого же пациента, но не цензурированного.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Цензурирование не связано с исходом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Контрпример: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При существенном ухудшении состояния онкологического пациента, он переводится в хоспис. Пациент теряется из наблюдения, т.е. цензурируется.</a:t>
            </a:r>
            <a:endParaRPr/>
          </a:p>
        </p:txBody>
      </p:sp>
      <p:sp>
        <p:nvSpPr>
          <p:cNvPr id="610" name="Google Shape;610;p5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7"/>
          <p:cNvSpPr txBox="1"/>
          <p:nvPr>
            <p:ph type="title"/>
          </p:nvPr>
        </p:nvSpPr>
        <p:spPr>
          <a:xfrm>
            <a:off x="1047750" y="267494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Неинформативность</a:t>
            </a:r>
            <a:endParaRPr/>
          </a:p>
        </p:txBody>
      </p:sp>
      <p:sp>
        <p:nvSpPr>
          <p:cNvPr id="616" name="Google Shape;616;p57"/>
          <p:cNvSpPr txBox="1"/>
          <p:nvPr>
            <p:ph idx="1" type="body"/>
          </p:nvPr>
        </p:nvSpPr>
        <p:spPr>
          <a:xfrm>
            <a:off x="395536" y="1131590"/>
            <a:ext cx="8496944" cy="29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Время до события у одних пациентов ничего не говорит о времени до цензурирования у других (и наоборот).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Контрпример: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Когда у одного из добровольцев определенного центра возникает событие (например, смерть), какие-то другие добровольцы узнав об этом выходят из исследования (цензурируются).</a:t>
            </a:r>
            <a:endParaRPr/>
          </a:p>
        </p:txBody>
      </p:sp>
      <p:sp>
        <p:nvSpPr>
          <p:cNvPr id="617" name="Google Shape;617;p5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8"/>
          <p:cNvSpPr txBox="1"/>
          <p:nvPr>
            <p:ph type="title"/>
          </p:nvPr>
        </p:nvSpPr>
        <p:spPr>
          <a:xfrm>
            <a:off x="1047750" y="-20538"/>
            <a:ext cx="6996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Кривые выживаемости</a:t>
            </a:r>
            <a:endParaRPr/>
          </a:p>
        </p:txBody>
      </p:sp>
      <p:sp>
        <p:nvSpPr>
          <p:cNvPr id="623" name="Google Shape;623;p5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4" name="Google Shape;6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304" y="771902"/>
            <a:ext cx="7199391" cy="3599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9"/>
          <p:cNvSpPr txBox="1"/>
          <p:nvPr>
            <p:ph type="title"/>
          </p:nvPr>
        </p:nvSpPr>
        <p:spPr>
          <a:xfrm>
            <a:off x="1047750" y="5147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Контрпример</a:t>
            </a:r>
            <a:endParaRPr/>
          </a:p>
        </p:txBody>
      </p:sp>
      <p:sp>
        <p:nvSpPr>
          <p:cNvPr id="630" name="Google Shape;630;p5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1" name="Google Shape;63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304" y="771902"/>
            <a:ext cx="7199391" cy="3599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/>
          <p:nvPr>
            <p:ph type="title"/>
          </p:nvPr>
        </p:nvSpPr>
        <p:spPr>
          <a:xfrm>
            <a:off x="1073700" y="34378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Ключевые понятия</a:t>
            </a:r>
            <a:endParaRPr/>
          </a:p>
        </p:txBody>
      </p:sp>
      <p:sp>
        <p:nvSpPr>
          <p:cNvPr id="240" name="Google Shape;240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6"/>
          <p:cNvSpPr txBox="1"/>
          <p:nvPr>
            <p:ph idx="1" type="body"/>
          </p:nvPr>
        </p:nvSpPr>
        <p:spPr>
          <a:xfrm>
            <a:off x="395536" y="1048792"/>
            <a:ext cx="8424936" cy="3179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Наблюдение – субъект для которого оценивается вероятность исхода: пациент, лабораторное животное, культура клеток и т.д.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Событие – интересующий нас исход: смерть, рецидив, осложнение и т.д.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Цензурирование – наступление события, которое не является событием интереса: утрата связи с пациентом, выписка, </a:t>
            </a:r>
            <a:r>
              <a:rPr b="1" lang="en-US"/>
              <a:t>прекращение исследования </a:t>
            </a:r>
            <a:r>
              <a:rPr lang="en-US"/>
              <a:t>и т.д.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Время наблюдения - любой интервал времени между событиями А и В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Hazard</a:t>
            </a:r>
            <a:endParaRPr/>
          </a:p>
        </p:txBody>
      </p:sp>
      <p:sp>
        <p:nvSpPr>
          <p:cNvPr id="637" name="Google Shape;637;p60"/>
          <p:cNvSpPr txBox="1"/>
          <p:nvPr>
            <p:ph idx="1" type="body"/>
          </p:nvPr>
        </p:nvSpPr>
        <p:spPr>
          <a:xfrm>
            <a:off x="179512" y="1540174"/>
            <a:ext cx="8784976" cy="2759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900"/>
              <a:t>Hazard представляет собой количество событий в единицу времени, отнесенное к количеству подверженных риску субъектов в середине интервала:</a:t>
            </a:r>
            <a:endParaRPr sz="1900"/>
          </a:p>
          <a:p>
            <a:pPr indent="0" lvl="0" marL="10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00"/>
          </a:p>
          <a:p>
            <a:pPr indent="0" lvl="0" marL="10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900"/>
              <a:t>h(t) отражает интенсивность наступления событий</a:t>
            </a:r>
            <a:endParaRPr sz="1900"/>
          </a:p>
          <a:p>
            <a:pPr indent="0" lvl="0" marL="10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1900"/>
          </a:p>
          <a:p>
            <a:pPr indent="0" lvl="0" marL="10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900"/>
              <a:t>Значение hazard в интервале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t + 𝛥t предполагается одинаковым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1900"/>
          </a:p>
        </p:txBody>
      </p:sp>
      <p:sp>
        <p:nvSpPr>
          <p:cNvPr id="638" name="Google Shape;638;p6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9" name="Google Shape;639;p60"/>
          <p:cNvSpPr txBox="1"/>
          <p:nvPr/>
        </p:nvSpPr>
        <p:spPr>
          <a:xfrm>
            <a:off x="3175931" y="2348131"/>
            <a:ext cx="2740237" cy="447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40" name="Google Shape;640;p60"/>
          <p:cNvSpPr txBox="1"/>
          <p:nvPr/>
        </p:nvSpPr>
        <p:spPr>
          <a:xfrm>
            <a:off x="5304113" y="876115"/>
            <a:ext cx="2992358" cy="418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Hazard (тоже переводится как риск)</a:t>
            </a:r>
            <a:endParaRPr/>
          </a:p>
        </p:txBody>
      </p:sp>
      <p:sp>
        <p:nvSpPr>
          <p:cNvPr id="646" name="Google Shape;646;p61"/>
          <p:cNvSpPr txBox="1"/>
          <p:nvPr>
            <p:ph idx="1" type="body"/>
          </p:nvPr>
        </p:nvSpPr>
        <p:spPr>
          <a:xfrm>
            <a:off x="179512" y="1540174"/>
            <a:ext cx="8784976" cy="2759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900"/>
              <a:t>Возьмем какой-то момент времени </a:t>
            </a:r>
            <a:r>
              <a:rPr i="1" lang="en-US" sz="1900"/>
              <a:t>t</a:t>
            </a:r>
            <a:r>
              <a:rPr lang="en-US" sz="1900"/>
              <a:t> и небольшой интервал Δ</a:t>
            </a:r>
            <a:r>
              <a:rPr i="1" lang="en-US" sz="1900"/>
              <a:t>t </a:t>
            </a:r>
            <a:r>
              <a:rPr lang="en-US" sz="1900"/>
              <a:t>после него (например, 1 день). Тогда 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00"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900"/>
              <a:t>h(t) = Pr{Смерть в интервале [</a:t>
            </a:r>
            <a:r>
              <a:rPr i="1" lang="en-US" sz="1900"/>
              <a:t>t</a:t>
            </a:r>
            <a:r>
              <a:rPr lang="en-US" sz="1900"/>
              <a:t>, </a:t>
            </a:r>
            <a:r>
              <a:rPr i="1" lang="en-US" sz="1900"/>
              <a:t>t</a:t>
            </a:r>
            <a:r>
              <a:rPr lang="en-US" sz="1900"/>
              <a:t>+Δ</a:t>
            </a:r>
            <a:r>
              <a:rPr i="1" lang="en-US" sz="1900"/>
              <a:t>t</a:t>
            </a:r>
            <a:r>
              <a:rPr lang="en-US" sz="1900"/>
              <a:t>] | пациент дожил до момента времени t}/Δ</a:t>
            </a:r>
            <a:r>
              <a:rPr i="1" lang="en-US" sz="1900"/>
              <a:t>t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1900"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900"/>
              <a:t>Если минимальный дискрет времени - 1 день, то это просто: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900"/>
              <a:t>h(t) = Pr{Смерть день № </a:t>
            </a:r>
            <a:r>
              <a:rPr i="1" lang="en-US" sz="1900"/>
              <a:t>t</a:t>
            </a:r>
            <a:r>
              <a:rPr lang="en-US" sz="1900"/>
              <a:t> | пациент дожил до дня t}</a:t>
            </a:r>
            <a:endParaRPr sz="1900"/>
          </a:p>
        </p:txBody>
      </p:sp>
      <p:sp>
        <p:nvSpPr>
          <p:cNvPr id="647" name="Google Shape;647;p6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/>
          <p:nvPr>
            <p:ph type="title"/>
          </p:nvPr>
        </p:nvSpPr>
        <p:spPr>
          <a:xfrm>
            <a:off x="1047750" y="195486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Виды функций риска (hazard functions)</a:t>
            </a:r>
            <a:endParaRPr/>
          </a:p>
        </p:txBody>
      </p:sp>
      <p:sp>
        <p:nvSpPr>
          <p:cNvPr id="653" name="Google Shape;653;p6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4" name="Google Shape;65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887" y="987574"/>
            <a:ext cx="5848325" cy="345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3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660" name="Google Shape;660;p6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61" name="Google Shape;661;p63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393000"/>
                <a:gridCol w="827150"/>
                <a:gridCol w="915100"/>
                <a:gridCol w="673075"/>
                <a:gridCol w="504050"/>
                <a:gridCol w="1080125"/>
                <a:gridCol w="1368150"/>
                <a:gridCol w="1440150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1" i="1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At risk at the interval beginning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Censored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Events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during interval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 u="none" cap="none" strike="noStrike">
                          <a:solidFill>
                            <a:srgbClr val="FF0000"/>
                          </a:solidFill>
                        </a:rPr>
                        <a:t>S(t)</a:t>
                      </a:r>
                      <a:endParaRPr b="1" i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h(t)</a:t>
                      </a:r>
                      <a:endParaRPr b="1" i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100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0/100 = 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100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3/99,5 ≈ 0,097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1 × 0,97 = 0,97 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4/94,5 ≈ 0,958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0,97 × 0,96 = 0,93 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3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6/88 ≈ 0,931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0,93 × 0,93 = 0,87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4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5/78 ≈ 0,936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0,87 × 0,94 = 0,81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4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667" name="Google Shape;667;p6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68" name="Google Shape;668;p64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393000"/>
                <a:gridCol w="827150"/>
                <a:gridCol w="915100"/>
                <a:gridCol w="673075"/>
                <a:gridCol w="504050"/>
                <a:gridCol w="1080125"/>
                <a:gridCol w="1368150"/>
                <a:gridCol w="1440150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1" i="1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At risk at the interval beginning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Censored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Events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during interval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 u="none" cap="none" strike="noStrike">
                          <a:solidFill>
                            <a:srgbClr val="FF0000"/>
                          </a:solidFill>
                        </a:rPr>
                        <a:t>S(t)</a:t>
                      </a:r>
                      <a:endParaRPr b="1" i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h(t)</a:t>
                      </a:r>
                      <a:endParaRPr b="1" i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100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0/100 = 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100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3/99,5 ≈ 0,097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1 × 0,97 = 0,97 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3/(99,5 – 0,5×3)=0,03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4/94,5 ≈ 0,958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0,97 × 0,96 = 0,93 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3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6/88 ≈ 0,931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0,93 × 0,93 = 0,87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4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5/78 ≈ 0,936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0,87 × 0,94 = 0,81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5"/>
          <p:cNvSpPr txBox="1"/>
          <p:nvPr>
            <p:ph type="title"/>
          </p:nvPr>
        </p:nvSpPr>
        <p:spPr>
          <a:xfrm>
            <a:off x="1047750" y="51470"/>
            <a:ext cx="6996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Как проводится анализ?</a:t>
            </a:r>
            <a:endParaRPr/>
          </a:p>
        </p:txBody>
      </p:sp>
      <p:sp>
        <p:nvSpPr>
          <p:cNvPr id="674" name="Google Shape;674;p6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75" name="Google Shape;675;p65"/>
          <p:cNvGraphicFramePr/>
          <p:nvPr/>
        </p:nvGraphicFramePr>
        <p:xfrm>
          <a:off x="179511" y="1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{69DF4386-63A4-4551-B026-C85D10266265}</a:tableStyleId>
              </a:tblPr>
              <a:tblGrid>
                <a:gridCol w="393000"/>
                <a:gridCol w="827150"/>
                <a:gridCol w="915100"/>
                <a:gridCol w="673075"/>
                <a:gridCol w="504050"/>
                <a:gridCol w="1080125"/>
                <a:gridCol w="1368150"/>
                <a:gridCol w="1440150"/>
                <a:gridCol w="15841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1" i="1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At risk at the interval beginning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 withdraing during interval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Censored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/>
                        <a:t>Events</a:t>
                      </a:r>
                      <a:endParaRPr b="0" i="1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exposed to risk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during interval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Pr{Surv}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 u="none" cap="none" strike="noStrike">
                          <a:solidFill>
                            <a:srgbClr val="FF0000"/>
                          </a:solidFill>
                        </a:rPr>
                        <a:t>S(t)</a:t>
                      </a:r>
                      <a:endParaRPr b="1" i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h(t)</a:t>
                      </a:r>
                      <a:endParaRPr b="1" i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100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0/100 = 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100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– 1/2 = 99,5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3/99,5 ≈ 0,097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1 × 0,97 = 0,97 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3/(99,5 – 0,5×3)=0,03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 – 3/2 = 94,5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4/94,5 ≈ 0,958</a:t>
                      </a:r>
                      <a:endParaRPr/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0,97 × 0,96 = 0,93 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4/(94,5 – 0,5×4)=0,04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3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– 2/2 = 88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6/88 ≈ 0,931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0,93 × 0,93 = 0,87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6/(88 – 0,5×6)=0,07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  <a:tr h="2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4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 – 6/2 = 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5/78 ≈ 0,936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</a:rPr>
                        <a:t>0,87 × 0,94 = 0,81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5/(78 – 0,5×5)=0,07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50" marB="0" marR="6950" marL="6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1" name="Google Shape;681;p66"/>
          <p:cNvSpPr txBox="1"/>
          <p:nvPr/>
        </p:nvSpPr>
        <p:spPr>
          <a:xfrm>
            <a:off x="0" y="1995686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Q/A</a:t>
            </a:r>
            <a:endParaRPr b="1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Цензурирование</a:t>
            </a:r>
            <a:endParaRPr/>
          </a:p>
        </p:txBody>
      </p:sp>
      <p:sp>
        <p:nvSpPr>
          <p:cNvPr id="247" name="Google Shape;247;p7"/>
          <p:cNvSpPr txBox="1"/>
          <p:nvPr>
            <p:ph idx="1" type="body"/>
          </p:nvPr>
        </p:nvSpPr>
        <p:spPr>
          <a:xfrm>
            <a:off x="683568" y="1540175"/>
            <a:ext cx="7388882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Когда объект выпал из под наблюдения в какой-то момент </a:t>
            </a:r>
            <a:r>
              <a:rPr i="1" lang="en-US"/>
              <a:t>t </a:t>
            </a:r>
            <a:r>
              <a:rPr lang="en-US"/>
              <a:t>до наступления события интереса.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случайное выбытие (переезд в другой город)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конкурирующее событие (смерть не от инфаркта миокарда, а в ДТП)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Закончилось время, отведенное на исследование.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Данные были по ошибке удалены.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/>
          </a:p>
        </p:txBody>
      </p:sp>
      <p:sp>
        <p:nvSpPr>
          <p:cNvPr id="248" name="Google Shape;248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Правильно выбирайте конечную точку</a:t>
            </a:r>
            <a:endParaRPr/>
          </a:p>
        </p:txBody>
      </p:sp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683568" y="1540175"/>
            <a:ext cx="7388882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Смерть по любой причине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Смерть по определенной причине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Повторная госпитализация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Достижение целевого («хорошего» или «плохого» уровня б/х показателя)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…и многое-многое другое.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/>
          </a:p>
        </p:txBody>
      </p:sp>
      <p:sp>
        <p:nvSpPr>
          <p:cNvPr id="255" name="Google Shape;255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Правильно выбирайте конечную точку</a:t>
            </a:r>
            <a:endParaRPr/>
          </a:p>
        </p:txBody>
      </p:sp>
      <p:sp>
        <p:nvSpPr>
          <p:cNvPr id="261" name="Google Shape;261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Проходимость схема" id="262" name="Google Shape;262;p9"/>
          <p:cNvPicPr preferRelativeResize="0"/>
          <p:nvPr/>
        </p:nvPicPr>
        <p:blipFill rotWithShape="1">
          <a:blip r:embed="rId3">
            <a:alphaModFix/>
          </a:blip>
          <a:srcRect b="-609" l="0" r="0" t="1"/>
          <a:stretch/>
        </p:blipFill>
        <p:spPr>
          <a:xfrm>
            <a:off x="1667192" y="1429273"/>
            <a:ext cx="5809615" cy="308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Kenelm</dc:creator>
</cp:coreProperties>
</file>