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5" r:id="rId9"/>
    <p:sldId id="263" r:id="rId10"/>
    <p:sldId id="264" r:id="rId11"/>
    <p:sldId id="267" r:id="rId12"/>
    <p:sldId id="266"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2_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8000"/>
          </a:xfrm>
          <a:prstGeom prst="rect">
            <a:avLst/>
          </a:prstGeom>
        </p:spPr>
      </p:pic>
      <p:sp>
        <p:nvSpPr>
          <p:cNvPr id="2" name="Holder 2"/>
          <p:cNvSpPr>
            <a:spLocks noGrp="1"/>
          </p:cNvSpPr>
          <p:nvPr>
            <p:ph type="ctrTitle"/>
          </p:nvPr>
        </p:nvSpPr>
        <p:spPr>
          <a:xfrm>
            <a:off x="1161144" y="2578025"/>
            <a:ext cx="10182731" cy="615553"/>
          </a:xfrm>
          <a:prstGeom prst="rect">
            <a:avLst/>
          </a:prstGeom>
        </p:spPr>
        <p:txBody>
          <a:bodyPr wrap="square" lIns="0" tIns="0" rIns="0" bIns="0">
            <a:spAutoFit/>
          </a:bodyPr>
          <a:lstStyle>
            <a:lvl1pPr>
              <a:defRPr b="0" i="0">
                <a:solidFill>
                  <a:schemeClr val="tx1"/>
                </a:solidFill>
              </a:defRPr>
            </a:lvl1pPr>
          </a:lstStyle>
          <a:p>
            <a:r>
              <a:rPr lang="en-US"/>
              <a:t>Click to edit Master title style</a:t>
            </a:r>
            <a:endParaRPr dirty="0"/>
          </a:p>
        </p:txBody>
      </p:sp>
      <p:sp>
        <p:nvSpPr>
          <p:cNvPr id="3" name="Holder 3"/>
          <p:cNvSpPr>
            <a:spLocks noGrp="1"/>
          </p:cNvSpPr>
          <p:nvPr>
            <p:ph type="subTitle" idx="4"/>
          </p:nvPr>
        </p:nvSpPr>
        <p:spPr>
          <a:xfrm>
            <a:off x="1828800" y="3840481"/>
            <a:ext cx="8534400" cy="276999"/>
          </a:xfrm>
          <a:prstGeom prst="rect">
            <a:avLst/>
          </a:prstGeom>
        </p:spPr>
        <p:txBody>
          <a:bodyPr wrap="square" lIns="0" tIns="0" rIns="0" bIns="0">
            <a:spAutoFit/>
          </a:bodyPr>
          <a:lstStyle>
            <a:lvl1pPr>
              <a:defRPr/>
            </a:lvl1pPr>
          </a:lstStyle>
          <a:p>
            <a:r>
              <a:rPr lang="en-US"/>
              <a:t>Click to edit Master subtitle style</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B5E7EC76-94C2-487A-97F1-4C1783E25D4D}" type="datetimeFigureOut">
              <a:rPr lang="en-IN" smtClean="0"/>
              <a:t>29-01-2024</a:t>
            </a:fld>
            <a:endParaRPr lang="en-IN"/>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fld id="{1D6E57F5-09B4-4DF0-8ACF-50A479AF77D8}" type="slidenum">
              <a:rPr lang="en-IN" smtClean="0"/>
              <a:t>‹#›</a:t>
            </a:fld>
            <a:endParaRPr lang="en-IN"/>
          </a:p>
        </p:txBody>
      </p:sp>
      <p:sp>
        <p:nvSpPr>
          <p:cNvPr id="7" name="Footer Placeholder 3">
            <a:extLst>
              <a:ext uri="{FF2B5EF4-FFF2-40B4-BE49-F238E27FC236}">
                <a16:creationId xmlns:a16="http://schemas.microsoft.com/office/drawing/2014/main" id="{05B96DE9-CEAB-EEEF-35DB-CBC69DFB1654}"/>
              </a:ext>
            </a:extLst>
          </p:cNvPr>
          <p:cNvSpPr txBox="1">
            <a:spLocks/>
          </p:cNvSpPr>
          <p:nvPr/>
        </p:nvSpPr>
        <p:spPr>
          <a:xfrm>
            <a:off x="4165600" y="6585467"/>
            <a:ext cx="3520440" cy="18466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1" dirty="0">
                <a:solidFill>
                  <a:schemeClr val="bg1">
                    <a:lumMod val="50000"/>
                  </a:schemeClr>
                </a:solidFill>
              </a:rPr>
              <a:t>Manisha 7754837557 manisha@isdcglobal.org.uk</a:t>
            </a:r>
          </a:p>
          <a:p>
            <a:pPr algn="ctr"/>
            <a:endParaRPr lang="en-US" sz="1051" dirty="0">
              <a:solidFill>
                <a:schemeClr val="bg1">
                  <a:lumMod val="50000"/>
                </a:schemeClr>
              </a:solidFill>
            </a:endParaRPr>
          </a:p>
        </p:txBody>
      </p:sp>
    </p:spTree>
    <p:extLst>
      <p:ext uri="{BB962C8B-B14F-4D97-AF65-F5344CB8AC3E}">
        <p14:creationId xmlns:p14="http://schemas.microsoft.com/office/powerpoint/2010/main" val="5405349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46177" y="564644"/>
            <a:ext cx="11899647" cy="615553"/>
          </a:xfrm>
        </p:spPr>
        <p:txBody>
          <a:bodyPr lIns="0" tIns="0" rIns="0" bIns="0"/>
          <a:lstStyle>
            <a:lvl1pPr>
              <a:defRPr sz="4000" b="1" i="0">
                <a:solidFill>
                  <a:srgbClr val="FF0000"/>
                </a:solidFill>
                <a:latin typeface="Calibri"/>
                <a:cs typeface="Calibri"/>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a:lvl1pPr>
          </a:lstStyle>
          <a:p>
            <a:pPr lvl="0"/>
            <a:r>
              <a:rPr lang="en-US"/>
              <a:t>Click to edit Master text styles</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B5E7EC76-94C2-487A-97F1-4C1783E25D4D}" type="datetimeFigureOut">
              <a:rPr lang="en-IN" smtClean="0"/>
              <a:t>29-01-2024</a:t>
            </a:fld>
            <a:endParaRPr lang="en-IN"/>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fld id="{1D6E57F5-09B4-4DF0-8ACF-50A479AF77D8}" type="slidenum">
              <a:rPr lang="en-IN" smtClean="0"/>
              <a:t>‹#›</a:t>
            </a:fld>
            <a:endParaRPr lang="en-IN"/>
          </a:p>
        </p:txBody>
      </p:sp>
    </p:spTree>
    <p:extLst>
      <p:ext uri="{BB962C8B-B14F-4D97-AF65-F5344CB8AC3E}">
        <p14:creationId xmlns:p14="http://schemas.microsoft.com/office/powerpoint/2010/main" val="7901333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46177" y="564644"/>
            <a:ext cx="11899647" cy="615553"/>
          </a:xfrm>
        </p:spPr>
        <p:txBody>
          <a:bodyPr lIns="0" tIns="0" rIns="0" bIns="0"/>
          <a:lstStyle>
            <a:lvl1pPr>
              <a:defRPr sz="4000" b="1" i="0">
                <a:solidFill>
                  <a:srgbClr val="FF0000"/>
                </a:solidFill>
                <a:latin typeface="Calibri"/>
                <a:cs typeface="Calibri"/>
              </a:defRPr>
            </a:lvl1pPr>
          </a:lstStyle>
          <a:p>
            <a:r>
              <a:rPr lang="en-US"/>
              <a:t>Click to edit Master title style</a:t>
            </a:r>
            <a:endParaRPr/>
          </a:p>
        </p:txBody>
      </p:sp>
      <p:sp>
        <p:nvSpPr>
          <p:cNvPr id="3" name="Holder 3"/>
          <p:cNvSpPr>
            <a:spLocks noGrp="1"/>
          </p:cNvSpPr>
          <p:nvPr>
            <p:ph sz="half" idx="2"/>
          </p:nvPr>
        </p:nvSpPr>
        <p:spPr>
          <a:xfrm>
            <a:off x="609600" y="1577341"/>
            <a:ext cx="5303520" cy="276999"/>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1"/>
            <a:ext cx="5303520" cy="276999"/>
          </a:xfrm>
          <a:prstGeom prst="rect">
            <a:avLst/>
          </a:prstGeom>
        </p:spPr>
        <p:txBody>
          <a:bodyPr wrap="square" lIns="0" tIns="0" rIns="0" bIns="0">
            <a:spAutoFit/>
          </a:bodyPr>
          <a:lstStyle>
            <a:lvl1pPr>
              <a:defRPr/>
            </a:lvl1pPr>
          </a:lstStyle>
          <a:p>
            <a:pPr lvl="0"/>
            <a:r>
              <a:rPr lang="en-US"/>
              <a:t>Click to edit Master text styles</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B5E7EC76-94C2-487A-97F1-4C1783E25D4D}" type="datetimeFigureOut">
              <a:rPr lang="en-IN" smtClean="0"/>
              <a:t>29-01-2024</a:t>
            </a:fld>
            <a:endParaRPr lang="en-IN"/>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fld id="{1D6E57F5-09B4-4DF0-8ACF-50A479AF77D8}" type="slidenum">
              <a:rPr lang="en-IN" smtClean="0"/>
              <a:t>‹#›</a:t>
            </a:fld>
            <a:endParaRPr lang="en-IN"/>
          </a:p>
        </p:txBody>
      </p:sp>
    </p:spTree>
    <p:extLst>
      <p:ext uri="{BB962C8B-B14F-4D97-AF65-F5344CB8AC3E}">
        <p14:creationId xmlns:p14="http://schemas.microsoft.com/office/powerpoint/2010/main" val="21636023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46177" y="564644"/>
            <a:ext cx="11899647" cy="615553"/>
          </a:xfrm>
        </p:spPr>
        <p:txBody>
          <a:bodyPr lIns="0" tIns="0" rIns="0" bIns="0"/>
          <a:lstStyle>
            <a:lvl1pPr>
              <a:defRPr sz="4000" b="1" i="0">
                <a:solidFill>
                  <a:srgbClr val="FF0000"/>
                </a:solidFill>
                <a:latin typeface="Calibri"/>
                <a:cs typeface="Calibri"/>
              </a:defRPr>
            </a:lvl1pPr>
          </a:lstStyle>
          <a:p>
            <a:r>
              <a:rPr lang="en-US"/>
              <a:t>Click to edit Master title style</a:t>
            </a:r>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B5E7EC76-94C2-487A-97F1-4C1783E25D4D}" type="datetimeFigureOut">
              <a:rPr lang="en-IN" smtClean="0"/>
              <a:t>29-01-2024</a:t>
            </a:fld>
            <a:endParaRPr lang="en-IN"/>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fld id="{1D6E57F5-09B4-4DF0-8ACF-50A479AF77D8}" type="slidenum">
              <a:rPr lang="en-IN" smtClean="0"/>
              <a:t>‹#›</a:t>
            </a:fld>
            <a:endParaRPr lang="en-IN"/>
          </a:p>
        </p:txBody>
      </p:sp>
    </p:spTree>
    <p:extLst>
      <p:ext uri="{BB962C8B-B14F-4D97-AF65-F5344CB8AC3E}">
        <p14:creationId xmlns:p14="http://schemas.microsoft.com/office/powerpoint/2010/main" val="20331026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B5E7EC76-94C2-487A-97F1-4C1783E25D4D}" type="datetimeFigureOut">
              <a:rPr lang="en-IN" smtClean="0"/>
              <a:t>29-01-2024</a:t>
            </a:fld>
            <a:endParaRPr lang="en-IN"/>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fld id="{1D6E57F5-09B4-4DF0-8ACF-50A479AF77D8}" type="slidenum">
              <a:rPr lang="en-IN" smtClean="0"/>
              <a:t>‹#›</a:t>
            </a:fld>
            <a:endParaRPr lang="en-IN"/>
          </a:p>
        </p:txBody>
      </p:sp>
    </p:spTree>
    <p:extLst>
      <p:ext uri="{BB962C8B-B14F-4D97-AF65-F5344CB8AC3E}">
        <p14:creationId xmlns:p14="http://schemas.microsoft.com/office/powerpoint/2010/main" val="42305007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63303"/>
            <a:ext cx="9144000" cy="184666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369332"/>
          </a:xfr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5E7EC76-94C2-487A-97F1-4C1783E25D4D}" type="datetimeFigureOut">
              <a:rPr lang="en-IN" smtClean="0"/>
              <a:t>29-01-2024</a:t>
            </a:fld>
            <a:endParaRPr lang="en-IN"/>
          </a:p>
        </p:txBody>
      </p:sp>
      <p:sp>
        <p:nvSpPr>
          <p:cNvPr id="6" name="Slide Number Placeholder 5"/>
          <p:cNvSpPr>
            <a:spLocks noGrp="1"/>
          </p:cNvSpPr>
          <p:nvPr>
            <p:ph type="sldNum" sz="quarter" idx="12"/>
          </p:nvPr>
        </p:nvSpPr>
        <p:spPr/>
        <p:txBody>
          <a:bodyPr/>
          <a:lstStyle/>
          <a:p>
            <a:fld id="{1D6E57F5-09B4-4DF0-8ACF-50A479AF77D8}" type="slidenum">
              <a:rPr lang="en-IN" smtClean="0"/>
              <a:t>‹#›</a:t>
            </a:fld>
            <a:endParaRPr lang="en-IN"/>
          </a:p>
        </p:txBody>
      </p:sp>
    </p:spTree>
    <p:extLst>
      <p:ext uri="{BB962C8B-B14F-4D97-AF65-F5344CB8AC3E}">
        <p14:creationId xmlns:p14="http://schemas.microsoft.com/office/powerpoint/2010/main" val="8427877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8" cstate="print"/>
          <a:stretch>
            <a:fillRect/>
          </a:stretch>
        </p:blipFill>
        <p:spPr>
          <a:xfrm>
            <a:off x="0" y="0"/>
            <a:ext cx="12192000" cy="6858000"/>
          </a:xfrm>
          <a:prstGeom prst="rect">
            <a:avLst/>
          </a:prstGeom>
        </p:spPr>
      </p:pic>
      <p:sp>
        <p:nvSpPr>
          <p:cNvPr id="2" name="Holder 2"/>
          <p:cNvSpPr>
            <a:spLocks noGrp="1"/>
          </p:cNvSpPr>
          <p:nvPr>
            <p:ph type="title"/>
          </p:nvPr>
        </p:nvSpPr>
        <p:spPr>
          <a:xfrm>
            <a:off x="146177" y="564644"/>
            <a:ext cx="11899647" cy="615553"/>
          </a:xfrm>
          <a:prstGeom prst="rect">
            <a:avLst/>
          </a:prstGeom>
        </p:spPr>
        <p:txBody>
          <a:bodyPr wrap="square" lIns="0" tIns="0" rIns="0" bIns="0">
            <a:spAutoFit/>
          </a:bodyPr>
          <a:lstStyle>
            <a:lvl1pPr>
              <a:defRPr sz="4000" b="1" i="0">
                <a:solidFill>
                  <a:srgbClr val="FF0000"/>
                </a:solidFill>
                <a:latin typeface="Calibri"/>
                <a:cs typeface="Calibri"/>
              </a:defRPr>
            </a:lvl1pPr>
          </a:lstStyle>
          <a:p>
            <a:endParaRPr/>
          </a:p>
        </p:txBody>
      </p:sp>
      <p:sp>
        <p:nvSpPr>
          <p:cNvPr id="3" name="Holder 3"/>
          <p:cNvSpPr>
            <a:spLocks noGrp="1"/>
          </p:cNvSpPr>
          <p:nvPr>
            <p:ph type="body" idx="1"/>
          </p:nvPr>
        </p:nvSpPr>
        <p:spPr>
          <a:xfrm>
            <a:off x="609600" y="1577341"/>
            <a:ext cx="1097280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dt" sz="half" idx="6"/>
          </p:nvPr>
        </p:nvSpPr>
        <p:spPr>
          <a:xfrm>
            <a:off x="609600" y="6377941"/>
            <a:ext cx="2804160" cy="276999"/>
          </a:xfrm>
          <a:prstGeom prst="rect">
            <a:avLst/>
          </a:prstGeom>
        </p:spPr>
        <p:txBody>
          <a:bodyPr wrap="square" lIns="0" tIns="0" rIns="0" bIns="0">
            <a:spAutoFit/>
          </a:bodyPr>
          <a:lstStyle>
            <a:lvl1pPr algn="l">
              <a:defRPr>
                <a:solidFill>
                  <a:schemeClr val="tx1">
                    <a:tint val="75000"/>
                  </a:schemeClr>
                </a:solidFill>
              </a:defRPr>
            </a:lvl1pPr>
          </a:lstStyle>
          <a:p>
            <a:fld id="{B5E7EC76-94C2-487A-97F1-4C1783E25D4D}" type="datetimeFigureOut">
              <a:rPr lang="en-IN" smtClean="0"/>
              <a:t>29-01-2024</a:t>
            </a:fld>
            <a:endParaRPr lang="en-IN"/>
          </a:p>
        </p:txBody>
      </p:sp>
      <p:sp>
        <p:nvSpPr>
          <p:cNvPr id="6" name="Holder 6"/>
          <p:cNvSpPr>
            <a:spLocks noGrp="1"/>
          </p:cNvSpPr>
          <p:nvPr>
            <p:ph type="sldNum" sz="quarter" idx="7"/>
          </p:nvPr>
        </p:nvSpPr>
        <p:spPr>
          <a:xfrm>
            <a:off x="11068558" y="6464681"/>
            <a:ext cx="231775" cy="184665"/>
          </a:xfrm>
          <a:prstGeom prst="rect">
            <a:avLst/>
          </a:prstGeom>
        </p:spPr>
        <p:txBody>
          <a:bodyPr wrap="square" lIns="0" tIns="0" rIns="0" bIns="0">
            <a:spAutoFit/>
          </a:bodyPr>
          <a:lstStyle>
            <a:lvl1pPr>
              <a:defRPr sz="1200" b="0" i="0">
                <a:solidFill>
                  <a:srgbClr val="888888"/>
                </a:solidFill>
                <a:latin typeface="Calibri"/>
                <a:cs typeface="Calibri"/>
              </a:defRPr>
            </a:lvl1pPr>
          </a:lstStyle>
          <a:p>
            <a:fld id="{1D6E57F5-09B4-4DF0-8ACF-50A479AF77D8}" type="slidenum">
              <a:rPr lang="en-IN" smtClean="0"/>
              <a:t>‹#›</a:t>
            </a:fld>
            <a:endParaRPr lang="en-IN"/>
          </a:p>
        </p:txBody>
      </p:sp>
      <p:sp>
        <p:nvSpPr>
          <p:cNvPr id="7" name="Footer Placeholder 3">
            <a:extLst>
              <a:ext uri="{FF2B5EF4-FFF2-40B4-BE49-F238E27FC236}">
                <a16:creationId xmlns:a16="http://schemas.microsoft.com/office/drawing/2014/main" id="{5DBDCCD0-730B-5DA6-E7B3-A6072914F47E}"/>
              </a:ext>
            </a:extLst>
          </p:cNvPr>
          <p:cNvSpPr txBox="1">
            <a:spLocks/>
          </p:cNvSpPr>
          <p:nvPr/>
        </p:nvSpPr>
        <p:spPr>
          <a:xfrm>
            <a:off x="4572000" y="6557012"/>
            <a:ext cx="3784600" cy="18466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1" dirty="0">
                <a:solidFill>
                  <a:schemeClr val="bg1">
                    <a:lumMod val="50000"/>
                  </a:schemeClr>
                </a:solidFill>
              </a:rPr>
              <a:t>Manisha 7754837557 manisha@isdcglobal.org.uk</a:t>
            </a:r>
          </a:p>
          <a:p>
            <a:pPr algn="ctr"/>
            <a:endParaRPr lang="en-US" sz="1051" dirty="0">
              <a:solidFill>
                <a:schemeClr val="bg1">
                  <a:lumMod val="50000"/>
                </a:schemeClr>
              </a:solidFill>
            </a:endParaRPr>
          </a:p>
        </p:txBody>
      </p:sp>
    </p:spTree>
    <p:extLst>
      <p:ext uri="{BB962C8B-B14F-4D97-AF65-F5344CB8AC3E}">
        <p14:creationId xmlns:p14="http://schemas.microsoft.com/office/powerpoint/2010/main" val="3907108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189" eaLnBrk="1" hangingPunct="1">
        <a:defRPr>
          <a:latin typeface="+mn-lt"/>
          <a:ea typeface="+mn-ea"/>
          <a:cs typeface="+mn-cs"/>
        </a:defRPr>
      </a:lvl2pPr>
      <a:lvl3pPr marL="914377" eaLnBrk="1" hangingPunct="1">
        <a:defRPr>
          <a:latin typeface="+mn-lt"/>
          <a:ea typeface="+mn-ea"/>
          <a:cs typeface="+mn-cs"/>
        </a:defRPr>
      </a:lvl3pPr>
      <a:lvl4pPr marL="1371566" eaLnBrk="1" hangingPunct="1">
        <a:defRPr>
          <a:latin typeface="+mn-lt"/>
          <a:ea typeface="+mn-ea"/>
          <a:cs typeface="+mn-cs"/>
        </a:defRPr>
      </a:lvl4pPr>
      <a:lvl5pPr marL="1828754" eaLnBrk="1" hangingPunct="1">
        <a:defRPr>
          <a:latin typeface="+mn-lt"/>
          <a:ea typeface="+mn-ea"/>
          <a:cs typeface="+mn-cs"/>
        </a:defRPr>
      </a:lvl5pPr>
      <a:lvl6pPr marL="2285943" eaLnBrk="1" hangingPunct="1">
        <a:defRPr>
          <a:latin typeface="+mn-lt"/>
          <a:ea typeface="+mn-ea"/>
          <a:cs typeface="+mn-cs"/>
        </a:defRPr>
      </a:lvl6pPr>
      <a:lvl7pPr marL="2743131" eaLnBrk="1" hangingPunct="1">
        <a:defRPr>
          <a:latin typeface="+mn-lt"/>
          <a:ea typeface="+mn-ea"/>
          <a:cs typeface="+mn-cs"/>
        </a:defRPr>
      </a:lvl7pPr>
      <a:lvl8pPr marL="3200320" eaLnBrk="1" hangingPunct="1">
        <a:defRPr>
          <a:latin typeface="+mn-lt"/>
          <a:ea typeface="+mn-ea"/>
          <a:cs typeface="+mn-cs"/>
        </a:defRPr>
      </a:lvl8pPr>
      <a:lvl9pPr marL="3657509" eaLnBrk="1" hangingPunct="1">
        <a:defRPr>
          <a:latin typeface="+mn-lt"/>
          <a:ea typeface="+mn-ea"/>
          <a:cs typeface="+mn-cs"/>
        </a:defRPr>
      </a:lvl9pPr>
    </p:bodyStyle>
    <p:otherStyle>
      <a:lvl1pPr marL="0" eaLnBrk="1" hangingPunct="1">
        <a:defRPr>
          <a:latin typeface="+mn-lt"/>
          <a:ea typeface="+mn-ea"/>
          <a:cs typeface="+mn-cs"/>
        </a:defRPr>
      </a:lvl1pPr>
      <a:lvl2pPr marL="457189" eaLnBrk="1" hangingPunct="1">
        <a:defRPr>
          <a:latin typeface="+mn-lt"/>
          <a:ea typeface="+mn-ea"/>
          <a:cs typeface="+mn-cs"/>
        </a:defRPr>
      </a:lvl2pPr>
      <a:lvl3pPr marL="914377" eaLnBrk="1" hangingPunct="1">
        <a:defRPr>
          <a:latin typeface="+mn-lt"/>
          <a:ea typeface="+mn-ea"/>
          <a:cs typeface="+mn-cs"/>
        </a:defRPr>
      </a:lvl3pPr>
      <a:lvl4pPr marL="1371566" eaLnBrk="1" hangingPunct="1">
        <a:defRPr>
          <a:latin typeface="+mn-lt"/>
          <a:ea typeface="+mn-ea"/>
          <a:cs typeface="+mn-cs"/>
        </a:defRPr>
      </a:lvl4pPr>
      <a:lvl5pPr marL="1828754" eaLnBrk="1" hangingPunct="1">
        <a:defRPr>
          <a:latin typeface="+mn-lt"/>
          <a:ea typeface="+mn-ea"/>
          <a:cs typeface="+mn-cs"/>
        </a:defRPr>
      </a:lvl5pPr>
      <a:lvl6pPr marL="2285943" eaLnBrk="1" hangingPunct="1">
        <a:defRPr>
          <a:latin typeface="+mn-lt"/>
          <a:ea typeface="+mn-ea"/>
          <a:cs typeface="+mn-cs"/>
        </a:defRPr>
      </a:lvl6pPr>
      <a:lvl7pPr marL="2743131" eaLnBrk="1" hangingPunct="1">
        <a:defRPr>
          <a:latin typeface="+mn-lt"/>
          <a:ea typeface="+mn-ea"/>
          <a:cs typeface="+mn-cs"/>
        </a:defRPr>
      </a:lvl7pPr>
      <a:lvl8pPr marL="3200320" eaLnBrk="1" hangingPunct="1">
        <a:defRPr>
          <a:latin typeface="+mn-lt"/>
          <a:ea typeface="+mn-ea"/>
          <a:cs typeface="+mn-cs"/>
        </a:defRPr>
      </a:lvl8pPr>
      <a:lvl9pPr marL="3657509"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CooperUnion/anime-recommendations-database/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F0BFE-F0E7-3309-C5F7-72EA1D6104F7}"/>
              </a:ext>
            </a:extLst>
          </p:cNvPr>
          <p:cNvSpPr>
            <a:spLocks noGrp="1"/>
          </p:cNvSpPr>
          <p:nvPr>
            <p:ph type="ctrTitle"/>
          </p:nvPr>
        </p:nvSpPr>
        <p:spPr/>
        <p:txBody>
          <a:bodyPr/>
          <a:lstStyle/>
          <a:p>
            <a:r>
              <a:rPr lang="en-IN" b="1" dirty="0"/>
              <a:t>EDA of Anime Dataset</a:t>
            </a:r>
          </a:p>
        </p:txBody>
      </p:sp>
      <p:sp>
        <p:nvSpPr>
          <p:cNvPr id="3" name="Subtitle 2">
            <a:extLst>
              <a:ext uri="{FF2B5EF4-FFF2-40B4-BE49-F238E27FC236}">
                <a16:creationId xmlns:a16="http://schemas.microsoft.com/office/drawing/2014/main" id="{216FD975-9086-4759-FF63-451A1D4BAC73}"/>
              </a:ext>
            </a:extLst>
          </p:cNvPr>
          <p:cNvSpPr>
            <a:spLocks noGrp="1"/>
          </p:cNvSpPr>
          <p:nvPr>
            <p:ph type="subTitle" idx="1"/>
          </p:nvPr>
        </p:nvSpPr>
        <p:spPr/>
        <p:txBody>
          <a:bodyPr/>
          <a:lstStyle/>
          <a:p>
            <a:r>
              <a:rPr lang="en-IN" b="1" dirty="0"/>
              <a:t>Prof. Manisha</a:t>
            </a:r>
          </a:p>
        </p:txBody>
      </p:sp>
    </p:spTree>
    <p:extLst>
      <p:ext uri="{BB962C8B-B14F-4D97-AF65-F5344CB8AC3E}">
        <p14:creationId xmlns:p14="http://schemas.microsoft.com/office/powerpoint/2010/main" val="2860354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B6F979-EC4E-4055-2C37-A2CDD07B077B}"/>
              </a:ext>
            </a:extLst>
          </p:cNvPr>
          <p:cNvPicPr>
            <a:picLocks noChangeAspect="1"/>
          </p:cNvPicPr>
          <p:nvPr/>
        </p:nvPicPr>
        <p:blipFill>
          <a:blip r:embed="rId2"/>
          <a:stretch>
            <a:fillRect/>
          </a:stretch>
        </p:blipFill>
        <p:spPr>
          <a:xfrm>
            <a:off x="176673" y="733744"/>
            <a:ext cx="11333984" cy="941052"/>
          </a:xfrm>
          <a:prstGeom prst="rect">
            <a:avLst/>
          </a:prstGeom>
        </p:spPr>
      </p:pic>
      <p:pic>
        <p:nvPicPr>
          <p:cNvPr id="6" name="Picture 5">
            <a:extLst>
              <a:ext uri="{FF2B5EF4-FFF2-40B4-BE49-F238E27FC236}">
                <a16:creationId xmlns:a16="http://schemas.microsoft.com/office/drawing/2014/main" id="{A067322C-C06B-07DF-CD37-9743F4B6F3D2}"/>
              </a:ext>
            </a:extLst>
          </p:cNvPr>
          <p:cNvPicPr>
            <a:picLocks noChangeAspect="1"/>
          </p:cNvPicPr>
          <p:nvPr/>
        </p:nvPicPr>
        <p:blipFill>
          <a:blip r:embed="rId3"/>
          <a:stretch>
            <a:fillRect/>
          </a:stretch>
        </p:blipFill>
        <p:spPr>
          <a:xfrm>
            <a:off x="7247822" y="2212207"/>
            <a:ext cx="4612607" cy="3825841"/>
          </a:xfrm>
          <a:prstGeom prst="rect">
            <a:avLst/>
          </a:prstGeom>
        </p:spPr>
      </p:pic>
      <p:sp>
        <p:nvSpPr>
          <p:cNvPr id="8" name="TextBox 7">
            <a:extLst>
              <a:ext uri="{FF2B5EF4-FFF2-40B4-BE49-F238E27FC236}">
                <a16:creationId xmlns:a16="http://schemas.microsoft.com/office/drawing/2014/main" id="{7B5C8AAA-AD6C-75BB-FDD5-A3EA513DB004}"/>
              </a:ext>
            </a:extLst>
          </p:cNvPr>
          <p:cNvSpPr txBox="1"/>
          <p:nvPr/>
        </p:nvSpPr>
        <p:spPr>
          <a:xfrm>
            <a:off x="498107" y="2605187"/>
            <a:ext cx="6097604" cy="147732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just"/>
            <a:r>
              <a:rPr lang="en-US" dirty="0"/>
              <a:t>The graph shows that the distribution of anime popularity is left-skewed. This means that there are more anime with fewer members than there are anime with more members. The most common range of members is around 25,000 to 50,000, and there are very few anime with more than 750,000 members.</a:t>
            </a:r>
            <a:endParaRPr lang="en-IN" dirty="0"/>
          </a:p>
        </p:txBody>
      </p:sp>
      <p:sp>
        <p:nvSpPr>
          <p:cNvPr id="9" name="Arrow: Bent-Up 8">
            <a:extLst>
              <a:ext uri="{FF2B5EF4-FFF2-40B4-BE49-F238E27FC236}">
                <a16:creationId xmlns:a16="http://schemas.microsoft.com/office/drawing/2014/main" id="{57216BA7-AB09-84A1-B047-C1968E2088A4}"/>
              </a:ext>
            </a:extLst>
          </p:cNvPr>
          <p:cNvSpPr/>
          <p:nvPr/>
        </p:nvSpPr>
        <p:spPr>
          <a:xfrm rot="10800000" flipV="1">
            <a:off x="4636887" y="4206001"/>
            <a:ext cx="2120048" cy="808949"/>
          </a:xfrm>
          <a:prstGeom prst="ben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02021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B5C8AAA-AD6C-75BB-FDD5-A3EA513DB004}"/>
              </a:ext>
            </a:extLst>
          </p:cNvPr>
          <p:cNvSpPr txBox="1"/>
          <p:nvPr/>
        </p:nvSpPr>
        <p:spPr>
          <a:xfrm>
            <a:off x="5397367" y="4432279"/>
            <a:ext cx="6097604"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just"/>
            <a:r>
              <a:rPr lang="en-US" dirty="0"/>
              <a:t>The table indicates that "Comedy" is the most frequently occurring genre, appearing 4575 times in the dataset.</a:t>
            </a:r>
          </a:p>
          <a:p>
            <a:pPr algn="just"/>
            <a:r>
              <a:rPr lang="en-US" dirty="0"/>
              <a:t>Following "Comedy," the top 5 genres based on viewership frequencies are "Action," "Adventure," "Fantasy," and "Sci-Fi."</a:t>
            </a:r>
            <a:endParaRPr lang="en-IN" dirty="0"/>
          </a:p>
        </p:txBody>
      </p:sp>
      <p:pic>
        <p:nvPicPr>
          <p:cNvPr id="3" name="Picture 2">
            <a:extLst>
              <a:ext uri="{FF2B5EF4-FFF2-40B4-BE49-F238E27FC236}">
                <a16:creationId xmlns:a16="http://schemas.microsoft.com/office/drawing/2014/main" id="{CB73830A-19AB-6CB4-A3CD-ED2BC269CE02}"/>
              </a:ext>
            </a:extLst>
          </p:cNvPr>
          <p:cNvPicPr>
            <a:picLocks noChangeAspect="1"/>
          </p:cNvPicPr>
          <p:nvPr/>
        </p:nvPicPr>
        <p:blipFill>
          <a:blip r:embed="rId2"/>
          <a:stretch>
            <a:fillRect/>
          </a:stretch>
        </p:blipFill>
        <p:spPr>
          <a:xfrm>
            <a:off x="2893102" y="650010"/>
            <a:ext cx="9023430" cy="1688928"/>
          </a:xfrm>
          <a:prstGeom prst="rect">
            <a:avLst/>
          </a:prstGeom>
        </p:spPr>
      </p:pic>
      <p:pic>
        <p:nvPicPr>
          <p:cNvPr id="7" name="Picture 6">
            <a:extLst>
              <a:ext uri="{FF2B5EF4-FFF2-40B4-BE49-F238E27FC236}">
                <a16:creationId xmlns:a16="http://schemas.microsoft.com/office/drawing/2014/main" id="{B8DE815A-F775-5C70-A7DE-A5FEFBD889B6}"/>
              </a:ext>
            </a:extLst>
          </p:cNvPr>
          <p:cNvPicPr>
            <a:picLocks noChangeAspect="1"/>
          </p:cNvPicPr>
          <p:nvPr/>
        </p:nvPicPr>
        <p:blipFill>
          <a:blip r:embed="rId3"/>
          <a:stretch>
            <a:fillRect/>
          </a:stretch>
        </p:blipFill>
        <p:spPr>
          <a:xfrm>
            <a:off x="261377" y="2563342"/>
            <a:ext cx="8346195" cy="1383016"/>
          </a:xfrm>
          <a:prstGeom prst="rect">
            <a:avLst/>
          </a:prstGeom>
        </p:spPr>
      </p:pic>
      <p:sp>
        <p:nvSpPr>
          <p:cNvPr id="9" name="Arrow: Bent-Up 8">
            <a:extLst>
              <a:ext uri="{FF2B5EF4-FFF2-40B4-BE49-F238E27FC236}">
                <a16:creationId xmlns:a16="http://schemas.microsoft.com/office/drawing/2014/main" id="{7D26F0C1-6F26-C1B3-CC04-8B05966DEB92}"/>
              </a:ext>
            </a:extLst>
          </p:cNvPr>
          <p:cNvSpPr/>
          <p:nvPr/>
        </p:nvSpPr>
        <p:spPr>
          <a:xfrm rot="5400000">
            <a:off x="3046199" y="3787346"/>
            <a:ext cx="1383016" cy="2149849"/>
          </a:xfrm>
          <a:prstGeom prst="ben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10" name="Arrow: Bent-Up 9">
            <a:extLst>
              <a:ext uri="{FF2B5EF4-FFF2-40B4-BE49-F238E27FC236}">
                <a16:creationId xmlns:a16="http://schemas.microsoft.com/office/drawing/2014/main" id="{E9426252-0808-2B98-0EDC-37FA0990E858}"/>
              </a:ext>
            </a:extLst>
          </p:cNvPr>
          <p:cNvSpPr/>
          <p:nvPr/>
        </p:nvSpPr>
        <p:spPr>
          <a:xfrm rot="10800000">
            <a:off x="1498126" y="1134145"/>
            <a:ext cx="972152" cy="914400"/>
          </a:xfrm>
          <a:prstGeom prst="ben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819686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15681C-0537-0134-D0E5-4D36D1501D69}"/>
              </a:ext>
            </a:extLst>
          </p:cNvPr>
          <p:cNvPicPr>
            <a:picLocks noChangeAspect="1"/>
          </p:cNvPicPr>
          <p:nvPr/>
        </p:nvPicPr>
        <p:blipFill>
          <a:blip r:embed="rId2"/>
          <a:stretch>
            <a:fillRect/>
          </a:stretch>
        </p:blipFill>
        <p:spPr>
          <a:xfrm>
            <a:off x="173379" y="764316"/>
            <a:ext cx="7902218" cy="1459119"/>
          </a:xfrm>
          <a:prstGeom prst="rect">
            <a:avLst/>
          </a:prstGeom>
        </p:spPr>
      </p:pic>
      <p:pic>
        <p:nvPicPr>
          <p:cNvPr id="7" name="Picture 6">
            <a:extLst>
              <a:ext uri="{FF2B5EF4-FFF2-40B4-BE49-F238E27FC236}">
                <a16:creationId xmlns:a16="http://schemas.microsoft.com/office/drawing/2014/main" id="{5D02CD0C-EC17-9D0B-C28F-070AB375432B}"/>
              </a:ext>
            </a:extLst>
          </p:cNvPr>
          <p:cNvPicPr>
            <a:picLocks noChangeAspect="1"/>
          </p:cNvPicPr>
          <p:nvPr/>
        </p:nvPicPr>
        <p:blipFill>
          <a:blip r:embed="rId3"/>
          <a:stretch>
            <a:fillRect/>
          </a:stretch>
        </p:blipFill>
        <p:spPr>
          <a:xfrm>
            <a:off x="314590" y="2326867"/>
            <a:ext cx="3108119" cy="1942574"/>
          </a:xfrm>
          <a:prstGeom prst="rect">
            <a:avLst/>
          </a:prstGeom>
        </p:spPr>
      </p:pic>
      <p:pic>
        <p:nvPicPr>
          <p:cNvPr id="9" name="Picture 8">
            <a:extLst>
              <a:ext uri="{FF2B5EF4-FFF2-40B4-BE49-F238E27FC236}">
                <a16:creationId xmlns:a16="http://schemas.microsoft.com/office/drawing/2014/main" id="{AAC93536-BFFA-B283-3BFB-F36F10F023DA}"/>
              </a:ext>
            </a:extLst>
          </p:cNvPr>
          <p:cNvPicPr>
            <a:picLocks noChangeAspect="1"/>
          </p:cNvPicPr>
          <p:nvPr/>
        </p:nvPicPr>
        <p:blipFill>
          <a:blip r:embed="rId4"/>
          <a:stretch>
            <a:fillRect/>
          </a:stretch>
        </p:blipFill>
        <p:spPr>
          <a:xfrm>
            <a:off x="3548777" y="2757222"/>
            <a:ext cx="4526820" cy="3754687"/>
          </a:xfrm>
          <a:prstGeom prst="rect">
            <a:avLst/>
          </a:prstGeom>
        </p:spPr>
      </p:pic>
      <p:sp>
        <p:nvSpPr>
          <p:cNvPr id="11" name="TextBox 10">
            <a:extLst>
              <a:ext uri="{FF2B5EF4-FFF2-40B4-BE49-F238E27FC236}">
                <a16:creationId xmlns:a16="http://schemas.microsoft.com/office/drawing/2014/main" id="{20288698-8016-ACBE-3904-A0F9AB194044}"/>
              </a:ext>
            </a:extLst>
          </p:cNvPr>
          <p:cNvSpPr txBox="1"/>
          <p:nvPr/>
        </p:nvSpPr>
        <p:spPr>
          <a:xfrm>
            <a:off x="8364354" y="2133462"/>
            <a:ext cx="3654267" cy="2308324"/>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just"/>
            <a:r>
              <a:rPr lang="en-US" dirty="0"/>
              <a:t>Interpretation:</a:t>
            </a:r>
          </a:p>
          <a:p>
            <a:pPr algn="just"/>
            <a:endParaRPr lang="en-US" dirty="0"/>
          </a:p>
          <a:p>
            <a:pPr marL="285750" indent="-285750" algn="just">
              <a:buFont typeface="Arial" panose="020B0604020202020204" pitchFamily="34" charset="0"/>
              <a:buChar char="•"/>
            </a:pPr>
            <a:r>
              <a:rPr lang="en-US" dirty="0"/>
              <a:t>The table shows the top 5 genres with the highest average ratings.</a:t>
            </a:r>
          </a:p>
          <a:p>
            <a:pPr marL="285750" indent="-285750" algn="just">
              <a:buFont typeface="Arial" panose="020B0604020202020204" pitchFamily="34" charset="0"/>
              <a:buChar char="•"/>
            </a:pPr>
            <a:r>
              <a:rPr lang="en-US" dirty="0"/>
              <a:t>"Josei" has the highest average rating of 7.44, followed by "Thriller," "Mystery," "Police," and "</a:t>
            </a:r>
            <a:r>
              <a:rPr lang="en-US" dirty="0" err="1"/>
              <a:t>Shounen</a:t>
            </a:r>
            <a:r>
              <a:rPr lang="en-US" dirty="0"/>
              <a:t>."</a:t>
            </a:r>
            <a:endParaRPr lang="en-IN" dirty="0"/>
          </a:p>
        </p:txBody>
      </p:sp>
      <p:sp>
        <p:nvSpPr>
          <p:cNvPr id="12" name="Arrow: Bent-Up 11">
            <a:extLst>
              <a:ext uri="{FF2B5EF4-FFF2-40B4-BE49-F238E27FC236}">
                <a16:creationId xmlns:a16="http://schemas.microsoft.com/office/drawing/2014/main" id="{730CE135-19F7-B9CE-9AC0-5F5808FCCEBE}"/>
              </a:ext>
            </a:extLst>
          </p:cNvPr>
          <p:cNvSpPr/>
          <p:nvPr/>
        </p:nvSpPr>
        <p:spPr>
          <a:xfrm rot="5400000">
            <a:off x="2085267" y="4430625"/>
            <a:ext cx="972152" cy="914400"/>
          </a:xfrm>
          <a:prstGeom prst="ben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698405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0288698-8016-ACBE-3904-A0F9AB194044}"/>
              </a:ext>
            </a:extLst>
          </p:cNvPr>
          <p:cNvSpPr txBox="1"/>
          <p:nvPr/>
        </p:nvSpPr>
        <p:spPr>
          <a:xfrm>
            <a:off x="7023027" y="1845129"/>
            <a:ext cx="5084453" cy="4524315"/>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285750" indent="-285750" algn="just">
              <a:buFont typeface="Arial" panose="020B0604020202020204" pitchFamily="34" charset="0"/>
              <a:buChar char="•"/>
            </a:pPr>
            <a:r>
              <a:rPr lang="en-US" dirty="0"/>
              <a:t>The distribution of ratings for both datasets appears to be right-skewed, meaning there are more anime with lower ratings than higher ratings.</a:t>
            </a:r>
          </a:p>
          <a:p>
            <a:pPr marL="285750" indent="-285750" algn="just">
              <a:buFont typeface="Arial" panose="020B0604020202020204" pitchFamily="34" charset="0"/>
              <a:buChar char="•"/>
            </a:pPr>
            <a:r>
              <a:rPr lang="en-US" dirty="0"/>
              <a:t>The "Before COVID-19" data shows a slightly higher peak around the 7.5 rating score compared to the "After COVID-19" data. This suggests that there may have been a slight decrease in the proportion of highly-rated anime after the pandemic.</a:t>
            </a:r>
          </a:p>
          <a:p>
            <a:pPr marL="285750" indent="-285750" algn="just">
              <a:buFont typeface="Arial" panose="020B0604020202020204" pitchFamily="34" charset="0"/>
              <a:buChar char="•"/>
            </a:pPr>
            <a:r>
              <a:rPr lang="en-US" dirty="0"/>
              <a:t>The "After COVID-19" data shows a slightly higher density around the 5.0 rating score compared to the "Before COVID-19" data. This suggests that there may have been a slight increase in the proportion of medium-rated anime after the pandemic.</a:t>
            </a:r>
            <a:endParaRPr lang="en-IN" dirty="0"/>
          </a:p>
        </p:txBody>
      </p:sp>
      <p:sp>
        <p:nvSpPr>
          <p:cNvPr id="12" name="Arrow: Bent-Up 11">
            <a:extLst>
              <a:ext uri="{FF2B5EF4-FFF2-40B4-BE49-F238E27FC236}">
                <a16:creationId xmlns:a16="http://schemas.microsoft.com/office/drawing/2014/main" id="{730CE135-19F7-B9CE-9AC0-5F5808FCCEBE}"/>
              </a:ext>
            </a:extLst>
          </p:cNvPr>
          <p:cNvSpPr/>
          <p:nvPr/>
        </p:nvSpPr>
        <p:spPr>
          <a:xfrm rot="16200000">
            <a:off x="7358766" y="1023629"/>
            <a:ext cx="525469" cy="831187"/>
          </a:xfrm>
          <a:prstGeom prst="ben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A19FB102-D1C4-67BF-349E-BC245ADC3EFC}"/>
              </a:ext>
            </a:extLst>
          </p:cNvPr>
          <p:cNvPicPr>
            <a:picLocks noChangeAspect="1"/>
          </p:cNvPicPr>
          <p:nvPr/>
        </p:nvPicPr>
        <p:blipFill>
          <a:blip r:embed="rId2"/>
          <a:stretch>
            <a:fillRect/>
          </a:stretch>
        </p:blipFill>
        <p:spPr>
          <a:xfrm>
            <a:off x="0" y="2598821"/>
            <a:ext cx="6930189" cy="4013736"/>
          </a:xfrm>
          <a:prstGeom prst="rect">
            <a:avLst/>
          </a:prstGeom>
        </p:spPr>
      </p:pic>
      <p:pic>
        <p:nvPicPr>
          <p:cNvPr id="6" name="Picture 5">
            <a:extLst>
              <a:ext uri="{FF2B5EF4-FFF2-40B4-BE49-F238E27FC236}">
                <a16:creationId xmlns:a16="http://schemas.microsoft.com/office/drawing/2014/main" id="{64855C56-F9D0-C303-5DB5-7FA995894319}"/>
              </a:ext>
            </a:extLst>
          </p:cNvPr>
          <p:cNvPicPr>
            <a:picLocks noChangeAspect="1"/>
          </p:cNvPicPr>
          <p:nvPr/>
        </p:nvPicPr>
        <p:blipFill>
          <a:blip r:embed="rId3"/>
          <a:stretch>
            <a:fillRect/>
          </a:stretch>
        </p:blipFill>
        <p:spPr>
          <a:xfrm>
            <a:off x="169274" y="870064"/>
            <a:ext cx="6591639" cy="1663786"/>
          </a:xfrm>
          <a:prstGeom prst="rect">
            <a:avLst/>
          </a:prstGeom>
        </p:spPr>
      </p:pic>
    </p:spTree>
    <p:extLst>
      <p:ext uri="{BB962C8B-B14F-4D97-AF65-F5344CB8AC3E}">
        <p14:creationId xmlns:p14="http://schemas.microsoft.com/office/powerpoint/2010/main" val="30558964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0288698-8016-ACBE-3904-A0F9AB194044}"/>
              </a:ext>
            </a:extLst>
          </p:cNvPr>
          <p:cNvSpPr txBox="1"/>
          <p:nvPr/>
        </p:nvSpPr>
        <p:spPr>
          <a:xfrm>
            <a:off x="77553" y="1932074"/>
            <a:ext cx="6096000" cy="313932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a:spAutoFit/>
          </a:bodyPr>
          <a:lstStyle/>
          <a:p>
            <a:pPr algn="just"/>
            <a:r>
              <a:rPr lang="en-US" dirty="0"/>
              <a:t>Interpretation:</a:t>
            </a:r>
          </a:p>
          <a:p>
            <a:pPr algn="just"/>
            <a:endParaRPr lang="en-US" dirty="0"/>
          </a:p>
          <a:p>
            <a:pPr marL="285750" indent="-285750" algn="just">
              <a:buFont typeface="Arial" panose="020B0604020202020204" pitchFamily="34" charset="0"/>
              <a:buChar char="•"/>
            </a:pPr>
            <a:r>
              <a:rPr lang="en-US" dirty="0"/>
              <a:t>The genres with the highest median ratings are Mystery and Thriller.</a:t>
            </a:r>
          </a:p>
          <a:p>
            <a:pPr marL="285750" indent="-285750" algn="just">
              <a:buFont typeface="Arial" panose="020B0604020202020204" pitchFamily="34" charset="0"/>
              <a:buChar char="•"/>
            </a:pPr>
            <a:r>
              <a:rPr lang="en-US" dirty="0"/>
              <a:t>The genres with the lowest median ratings are </a:t>
            </a:r>
            <a:r>
              <a:rPr lang="en-US" dirty="0" err="1"/>
              <a:t>Shounen</a:t>
            </a:r>
            <a:r>
              <a:rPr lang="en-US" dirty="0"/>
              <a:t> and Sports.</a:t>
            </a:r>
          </a:p>
          <a:p>
            <a:pPr marL="285750" indent="-285750" algn="just">
              <a:buFont typeface="Arial" panose="020B0604020202020204" pitchFamily="34" charset="0"/>
              <a:buChar char="•"/>
            </a:pPr>
            <a:r>
              <a:rPr lang="en-US" dirty="0"/>
              <a:t>The boxes for Mystery and Thriller are also relatively narrow, which means that there is less variation in ratings for these genres.</a:t>
            </a:r>
          </a:p>
          <a:p>
            <a:pPr marL="285750" indent="-285750" algn="just">
              <a:buFont typeface="Arial" panose="020B0604020202020204" pitchFamily="34" charset="0"/>
              <a:buChar char="•"/>
            </a:pPr>
            <a:r>
              <a:rPr lang="en-US" dirty="0"/>
              <a:t>The boxes for </a:t>
            </a:r>
            <a:r>
              <a:rPr lang="en-US" dirty="0" err="1"/>
              <a:t>Shounen</a:t>
            </a:r>
            <a:r>
              <a:rPr lang="en-US" dirty="0"/>
              <a:t> and Sports are wider, which means that there is more variation in ratings for these genres.</a:t>
            </a:r>
            <a:endParaRPr lang="en-IN" dirty="0"/>
          </a:p>
        </p:txBody>
      </p:sp>
      <p:sp>
        <p:nvSpPr>
          <p:cNvPr id="12" name="Arrow: Bent-Up 11">
            <a:extLst>
              <a:ext uri="{FF2B5EF4-FFF2-40B4-BE49-F238E27FC236}">
                <a16:creationId xmlns:a16="http://schemas.microsoft.com/office/drawing/2014/main" id="{730CE135-19F7-B9CE-9AC0-5F5808FCCEBE}"/>
              </a:ext>
            </a:extLst>
          </p:cNvPr>
          <p:cNvSpPr/>
          <p:nvPr/>
        </p:nvSpPr>
        <p:spPr>
          <a:xfrm rot="5400000">
            <a:off x="4832508" y="4907403"/>
            <a:ext cx="668757" cy="1548016"/>
          </a:xfrm>
          <a:prstGeom prst="bentUpArrow">
            <a:avLst>
              <a:gd name="adj1" fmla="val 25000"/>
              <a:gd name="adj2" fmla="val 25000"/>
              <a:gd name="adj3" fmla="val 5000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16142C08-2858-A65E-CF65-A996528F77DE}"/>
              </a:ext>
            </a:extLst>
          </p:cNvPr>
          <p:cNvPicPr>
            <a:picLocks noChangeAspect="1"/>
          </p:cNvPicPr>
          <p:nvPr/>
        </p:nvPicPr>
        <p:blipFill>
          <a:blip r:embed="rId2"/>
          <a:stretch>
            <a:fillRect/>
          </a:stretch>
        </p:blipFill>
        <p:spPr>
          <a:xfrm>
            <a:off x="141690" y="754691"/>
            <a:ext cx="6788499" cy="901746"/>
          </a:xfrm>
          <a:prstGeom prst="rect">
            <a:avLst/>
          </a:prstGeom>
        </p:spPr>
      </p:pic>
      <p:pic>
        <p:nvPicPr>
          <p:cNvPr id="5" name="Picture 4">
            <a:extLst>
              <a:ext uri="{FF2B5EF4-FFF2-40B4-BE49-F238E27FC236}">
                <a16:creationId xmlns:a16="http://schemas.microsoft.com/office/drawing/2014/main" id="{5855485F-8F97-1D27-77C6-60851087BBF3}"/>
              </a:ext>
            </a:extLst>
          </p:cNvPr>
          <p:cNvPicPr>
            <a:picLocks noChangeAspect="1"/>
          </p:cNvPicPr>
          <p:nvPr/>
        </p:nvPicPr>
        <p:blipFill>
          <a:blip r:embed="rId3"/>
          <a:stretch>
            <a:fillRect/>
          </a:stretch>
        </p:blipFill>
        <p:spPr>
          <a:xfrm>
            <a:off x="6251106" y="1803844"/>
            <a:ext cx="5695950" cy="4724400"/>
          </a:xfrm>
          <a:prstGeom prst="rect">
            <a:avLst/>
          </a:prstGeom>
        </p:spPr>
      </p:pic>
    </p:spTree>
    <p:extLst>
      <p:ext uri="{BB962C8B-B14F-4D97-AF65-F5344CB8AC3E}">
        <p14:creationId xmlns:p14="http://schemas.microsoft.com/office/powerpoint/2010/main" val="38113001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5E1EC-4723-5F51-CB0A-3DBD3B6ECA7D}"/>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9F04C5D2-05C3-838B-B9A2-14BE02711B68}"/>
              </a:ext>
            </a:extLst>
          </p:cNvPr>
          <p:cNvSpPr>
            <a:spLocks noGrp="1"/>
          </p:cNvSpPr>
          <p:nvPr>
            <p:ph type="body" idx="1"/>
          </p:nvPr>
        </p:nvSpPr>
        <p:spPr>
          <a:xfrm>
            <a:off x="365760" y="1259707"/>
            <a:ext cx="11550316" cy="4985980"/>
          </a:xfrm>
        </p:spPr>
        <p:txBody>
          <a:bodyPr/>
          <a:lstStyle/>
          <a:p>
            <a:pPr marL="285750" indent="-285750" algn="just">
              <a:buFont typeface="Arial" panose="020B0604020202020204" pitchFamily="34" charset="0"/>
              <a:buChar char="•"/>
            </a:pPr>
            <a:r>
              <a:rPr lang="en-US" b="1" dirty="0"/>
              <a:t>Genre Average Ratings:</a:t>
            </a:r>
          </a:p>
          <a:p>
            <a:pPr algn="just"/>
            <a:r>
              <a:rPr lang="en-US" dirty="0"/>
              <a:t>The code initially transforms the dataset by separating combined genres and calculating the average rating for each genre.</a:t>
            </a:r>
          </a:p>
          <a:p>
            <a:pPr algn="just"/>
            <a:r>
              <a:rPr lang="en-US" dirty="0"/>
              <a:t>This process results in a </a:t>
            </a:r>
            <a:r>
              <a:rPr lang="en-US" dirty="0" err="1"/>
              <a:t>tibble</a:t>
            </a:r>
            <a:r>
              <a:rPr lang="en-US" dirty="0"/>
              <a:t> named </a:t>
            </a:r>
            <a:r>
              <a:rPr lang="en-US" dirty="0" err="1"/>
              <a:t>genre_avg_ratings</a:t>
            </a:r>
            <a:r>
              <a:rPr lang="en-US" dirty="0"/>
              <a:t> that contains genres and their corresponding average ratings.</a:t>
            </a:r>
          </a:p>
          <a:p>
            <a:pPr algn="just"/>
            <a:endParaRPr lang="en-US" b="1" dirty="0"/>
          </a:p>
          <a:p>
            <a:pPr marL="285750" indent="-285750" algn="just">
              <a:buFont typeface="Arial" panose="020B0604020202020204" pitchFamily="34" charset="0"/>
              <a:buChar char="•"/>
            </a:pPr>
            <a:r>
              <a:rPr lang="en-US" b="1" dirty="0"/>
              <a:t>Top 5 Genres with the Highest Average Ratings:</a:t>
            </a:r>
          </a:p>
          <a:p>
            <a:pPr algn="just"/>
            <a:r>
              <a:rPr lang="en-US" dirty="0"/>
              <a:t>The code identifies and extracts the top 5 genres with the highest average ratings from the </a:t>
            </a:r>
            <a:r>
              <a:rPr lang="en-US" dirty="0" err="1"/>
              <a:t>genre_avg_ratings</a:t>
            </a:r>
            <a:r>
              <a:rPr lang="en-US" dirty="0"/>
              <a:t> </a:t>
            </a:r>
            <a:r>
              <a:rPr lang="en-US" dirty="0" err="1"/>
              <a:t>tibble</a:t>
            </a:r>
            <a:r>
              <a:rPr lang="en-US" dirty="0"/>
              <a:t>.</a:t>
            </a:r>
          </a:p>
          <a:p>
            <a:pPr algn="just"/>
            <a:r>
              <a:rPr lang="en-US" dirty="0"/>
              <a:t>The resulting </a:t>
            </a:r>
            <a:r>
              <a:rPr lang="en-US" dirty="0" err="1"/>
              <a:t>tibble</a:t>
            </a:r>
            <a:r>
              <a:rPr lang="en-US" dirty="0"/>
              <a:t>, </a:t>
            </a:r>
            <a:r>
              <a:rPr lang="en-US" dirty="0" err="1"/>
              <a:t>top_genres_ratings</a:t>
            </a:r>
            <a:r>
              <a:rPr lang="en-US" dirty="0"/>
              <a:t>, contains information about these top-rated genres.</a:t>
            </a:r>
          </a:p>
          <a:p>
            <a:pPr algn="just"/>
            <a:endParaRPr lang="en-US" dirty="0"/>
          </a:p>
          <a:p>
            <a:pPr marL="285750" indent="-285750" algn="just">
              <a:buFont typeface="Arial" panose="020B0604020202020204" pitchFamily="34" charset="0"/>
              <a:buChar char="•"/>
            </a:pPr>
            <a:r>
              <a:rPr lang="en-US" b="1" dirty="0"/>
              <a:t>Output Interpretation:</a:t>
            </a:r>
          </a:p>
          <a:p>
            <a:pPr algn="just"/>
            <a:r>
              <a:rPr lang="en-US" dirty="0"/>
              <a:t>The table displays the top 5 genres based on their average ratings.</a:t>
            </a:r>
          </a:p>
          <a:p>
            <a:pPr algn="just"/>
            <a:r>
              <a:rPr lang="en-US" dirty="0"/>
              <a:t>"Josei" has the highest average rating (7.44), indicating that anime in this genre tends to receive favorable ratings.</a:t>
            </a:r>
          </a:p>
          <a:p>
            <a:pPr algn="just"/>
            <a:r>
              <a:rPr lang="en-US" dirty="0"/>
              <a:t>Following "Josei," other top-rated genres include "Thriller" (7.38), "Mystery" (7.23), "Police" (7.12), and "</a:t>
            </a:r>
            <a:r>
              <a:rPr lang="en-US" dirty="0" err="1"/>
              <a:t>Shounen</a:t>
            </a:r>
            <a:r>
              <a:rPr lang="en-US" dirty="0"/>
              <a:t>" (7.06).</a:t>
            </a:r>
          </a:p>
          <a:p>
            <a:pPr algn="just"/>
            <a:endParaRPr lang="en-US" dirty="0"/>
          </a:p>
          <a:p>
            <a:pPr marL="285750" indent="-285750" algn="just">
              <a:buFont typeface="Arial" panose="020B0604020202020204" pitchFamily="34" charset="0"/>
              <a:buChar char="•"/>
            </a:pPr>
            <a:r>
              <a:rPr lang="en-US" b="1" dirty="0"/>
              <a:t>Implications:</a:t>
            </a:r>
          </a:p>
          <a:p>
            <a:pPr algn="just"/>
            <a:r>
              <a:rPr lang="en-US" dirty="0"/>
              <a:t>The analysis provides valuable insights into genres that tend to receive higher ratings from viewers.</a:t>
            </a:r>
          </a:p>
          <a:p>
            <a:pPr algn="just"/>
            <a:r>
              <a:rPr lang="en-US" dirty="0"/>
              <a:t>Creators and producers may find this information useful for understanding audience preferences and potentially shaping content strategies.</a:t>
            </a:r>
          </a:p>
          <a:p>
            <a:pPr algn="just"/>
            <a:r>
              <a:rPr lang="en-US" dirty="0"/>
              <a:t>Viewers interested in genres with higher average ratings may explore anime within these top-rated categories.</a:t>
            </a:r>
            <a:endParaRPr lang="en-IN" dirty="0"/>
          </a:p>
        </p:txBody>
      </p:sp>
    </p:spTree>
    <p:extLst>
      <p:ext uri="{BB962C8B-B14F-4D97-AF65-F5344CB8AC3E}">
        <p14:creationId xmlns:p14="http://schemas.microsoft.com/office/powerpoint/2010/main" val="27663616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262F-ED12-31D3-3DC0-3DEAE6B9C778}"/>
              </a:ext>
            </a:extLst>
          </p:cNvPr>
          <p:cNvSpPr>
            <a:spLocks noGrp="1"/>
          </p:cNvSpPr>
          <p:nvPr>
            <p:ph type="title"/>
          </p:nvPr>
        </p:nvSpPr>
        <p:spPr/>
        <p:txBody>
          <a:bodyPr/>
          <a:lstStyle/>
          <a:p>
            <a:r>
              <a:rPr lang="en-IN" dirty="0"/>
              <a:t>How to import Dataset?</a:t>
            </a:r>
          </a:p>
        </p:txBody>
      </p:sp>
      <p:pic>
        <p:nvPicPr>
          <p:cNvPr id="5" name="Picture 4">
            <a:extLst>
              <a:ext uri="{FF2B5EF4-FFF2-40B4-BE49-F238E27FC236}">
                <a16:creationId xmlns:a16="http://schemas.microsoft.com/office/drawing/2014/main" id="{49A4CEFB-98BB-8D5A-89C2-6064524E9D5B}"/>
              </a:ext>
            </a:extLst>
          </p:cNvPr>
          <p:cNvPicPr>
            <a:picLocks noChangeAspect="1"/>
          </p:cNvPicPr>
          <p:nvPr/>
        </p:nvPicPr>
        <p:blipFill>
          <a:blip r:embed="rId2"/>
          <a:stretch>
            <a:fillRect/>
          </a:stretch>
        </p:blipFill>
        <p:spPr>
          <a:xfrm>
            <a:off x="399241" y="1333121"/>
            <a:ext cx="6816457" cy="2185968"/>
          </a:xfrm>
          <a:prstGeom prst="rect">
            <a:avLst/>
          </a:prstGeom>
        </p:spPr>
      </p:pic>
      <p:pic>
        <p:nvPicPr>
          <p:cNvPr id="7" name="Picture 6">
            <a:extLst>
              <a:ext uri="{FF2B5EF4-FFF2-40B4-BE49-F238E27FC236}">
                <a16:creationId xmlns:a16="http://schemas.microsoft.com/office/drawing/2014/main" id="{2849172C-9B62-1826-9373-8726C9766AB2}"/>
              </a:ext>
            </a:extLst>
          </p:cNvPr>
          <p:cNvPicPr>
            <a:picLocks noChangeAspect="1"/>
          </p:cNvPicPr>
          <p:nvPr/>
        </p:nvPicPr>
        <p:blipFill rotWithShape="1">
          <a:blip r:embed="rId3"/>
          <a:srcRect l="60395" t="8266" r="12684" b="59860"/>
          <a:stretch/>
        </p:blipFill>
        <p:spPr>
          <a:xfrm>
            <a:off x="7113069" y="3566314"/>
            <a:ext cx="4523875" cy="3012919"/>
          </a:xfrm>
          <a:prstGeom prst="rect">
            <a:avLst/>
          </a:prstGeom>
        </p:spPr>
      </p:pic>
      <p:sp>
        <p:nvSpPr>
          <p:cNvPr id="8" name="Arrow: Right 7">
            <a:extLst>
              <a:ext uri="{FF2B5EF4-FFF2-40B4-BE49-F238E27FC236}">
                <a16:creationId xmlns:a16="http://schemas.microsoft.com/office/drawing/2014/main" id="{E09FC806-28D8-191D-73A9-DD203A29CB93}"/>
              </a:ext>
            </a:extLst>
          </p:cNvPr>
          <p:cNvSpPr/>
          <p:nvPr/>
        </p:nvSpPr>
        <p:spPr>
          <a:xfrm flipH="1">
            <a:off x="3479324" y="1810552"/>
            <a:ext cx="4673273" cy="615553"/>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9" name="TextBox 8">
            <a:extLst>
              <a:ext uri="{FF2B5EF4-FFF2-40B4-BE49-F238E27FC236}">
                <a16:creationId xmlns:a16="http://schemas.microsoft.com/office/drawing/2014/main" id="{D380371A-AD0D-6176-EDBE-5F4D1F0FA0B3}"/>
              </a:ext>
            </a:extLst>
          </p:cNvPr>
          <p:cNvSpPr txBox="1"/>
          <p:nvPr/>
        </p:nvSpPr>
        <p:spPr>
          <a:xfrm>
            <a:off x="8518357" y="1810552"/>
            <a:ext cx="2916455"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just"/>
            <a:r>
              <a:rPr lang="en-IN" b="1" dirty="0"/>
              <a:t>Go to Environment and click on Import dataset and select From text(for CSV)</a:t>
            </a:r>
          </a:p>
        </p:txBody>
      </p:sp>
      <p:sp>
        <p:nvSpPr>
          <p:cNvPr id="10" name="Arrow: Right 9">
            <a:extLst>
              <a:ext uri="{FF2B5EF4-FFF2-40B4-BE49-F238E27FC236}">
                <a16:creationId xmlns:a16="http://schemas.microsoft.com/office/drawing/2014/main" id="{93E74EA7-45C2-74C2-B20E-D3FAE78DCE55}"/>
              </a:ext>
            </a:extLst>
          </p:cNvPr>
          <p:cNvSpPr/>
          <p:nvPr/>
        </p:nvSpPr>
        <p:spPr>
          <a:xfrm rot="5400000">
            <a:off x="8856539" y="3463801"/>
            <a:ext cx="1507553" cy="470620"/>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87007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1FDB8B-C79F-25D6-B523-D7048D6DB2B8}"/>
              </a:ext>
            </a:extLst>
          </p:cNvPr>
          <p:cNvPicPr>
            <a:picLocks noChangeAspect="1"/>
          </p:cNvPicPr>
          <p:nvPr/>
        </p:nvPicPr>
        <p:blipFill rotWithShape="1">
          <a:blip r:embed="rId2"/>
          <a:srcRect l="11605" r="37790" b="65053"/>
          <a:stretch/>
        </p:blipFill>
        <p:spPr>
          <a:xfrm>
            <a:off x="0" y="0"/>
            <a:ext cx="6169793" cy="2396691"/>
          </a:xfrm>
          <a:prstGeom prst="rect">
            <a:avLst/>
          </a:prstGeom>
        </p:spPr>
      </p:pic>
      <p:pic>
        <p:nvPicPr>
          <p:cNvPr id="7" name="Picture 6">
            <a:extLst>
              <a:ext uri="{FF2B5EF4-FFF2-40B4-BE49-F238E27FC236}">
                <a16:creationId xmlns:a16="http://schemas.microsoft.com/office/drawing/2014/main" id="{1C64CB60-A6DC-1E3A-4B3C-613F08487018}"/>
              </a:ext>
            </a:extLst>
          </p:cNvPr>
          <p:cNvPicPr>
            <a:picLocks noChangeAspect="1"/>
          </p:cNvPicPr>
          <p:nvPr/>
        </p:nvPicPr>
        <p:blipFill rotWithShape="1">
          <a:blip r:embed="rId3"/>
          <a:srcRect l="24223" t="11298" r="24223" b="12140"/>
          <a:stretch/>
        </p:blipFill>
        <p:spPr>
          <a:xfrm>
            <a:off x="5293895" y="923350"/>
            <a:ext cx="6667097" cy="5569526"/>
          </a:xfrm>
          <a:prstGeom prst="rect">
            <a:avLst/>
          </a:prstGeom>
        </p:spPr>
      </p:pic>
      <p:sp>
        <p:nvSpPr>
          <p:cNvPr id="8" name="Arrow: Right 7">
            <a:extLst>
              <a:ext uri="{FF2B5EF4-FFF2-40B4-BE49-F238E27FC236}">
                <a16:creationId xmlns:a16="http://schemas.microsoft.com/office/drawing/2014/main" id="{E82A1A54-4AF7-D627-75B6-4DE9809B8FE6}"/>
              </a:ext>
            </a:extLst>
          </p:cNvPr>
          <p:cNvSpPr/>
          <p:nvPr/>
        </p:nvSpPr>
        <p:spPr>
          <a:xfrm rot="16200000">
            <a:off x="871088" y="3421780"/>
            <a:ext cx="2502569" cy="644893"/>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E4308694-73FF-56AB-9788-E986E1BA6579}"/>
              </a:ext>
            </a:extLst>
          </p:cNvPr>
          <p:cNvSpPr txBox="1"/>
          <p:nvPr/>
        </p:nvSpPr>
        <p:spPr>
          <a:xfrm>
            <a:off x="553452" y="5226518"/>
            <a:ext cx="2589196" cy="923330"/>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just"/>
            <a:r>
              <a:rPr lang="en-IN" dirty="0"/>
              <a:t>Select the Dataset and Check for all the options and click on Import.</a:t>
            </a:r>
          </a:p>
        </p:txBody>
      </p:sp>
      <p:sp>
        <p:nvSpPr>
          <p:cNvPr id="10" name="Arrow: Right 9">
            <a:extLst>
              <a:ext uri="{FF2B5EF4-FFF2-40B4-BE49-F238E27FC236}">
                <a16:creationId xmlns:a16="http://schemas.microsoft.com/office/drawing/2014/main" id="{BEFEC9B4-A5FC-B13C-1B93-B8F2DC38F73D}"/>
              </a:ext>
            </a:extLst>
          </p:cNvPr>
          <p:cNvSpPr/>
          <p:nvPr/>
        </p:nvSpPr>
        <p:spPr>
          <a:xfrm>
            <a:off x="3447447" y="5757627"/>
            <a:ext cx="5444692" cy="692611"/>
          </a:xfrm>
          <a:prstGeom prst="rightArrow">
            <a:avLst>
              <a:gd name="adj1" fmla="val 64526"/>
              <a:gd name="adj2" fmla="val 109921"/>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463848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935C31-1F3E-ECC8-D022-4DE2D8B37F52}"/>
              </a:ext>
            </a:extLst>
          </p:cNvPr>
          <p:cNvPicPr>
            <a:picLocks noChangeAspect="1"/>
          </p:cNvPicPr>
          <p:nvPr/>
        </p:nvPicPr>
        <p:blipFill rotWithShape="1">
          <a:blip r:embed="rId2"/>
          <a:srcRect t="3648" r="47342" b="9474"/>
          <a:stretch/>
        </p:blipFill>
        <p:spPr>
          <a:xfrm>
            <a:off x="2695073" y="635267"/>
            <a:ext cx="6420051" cy="5958038"/>
          </a:xfrm>
          <a:prstGeom prst="rect">
            <a:avLst/>
          </a:prstGeom>
        </p:spPr>
      </p:pic>
    </p:spTree>
    <p:extLst>
      <p:ext uri="{BB962C8B-B14F-4D97-AF65-F5344CB8AC3E}">
        <p14:creationId xmlns:p14="http://schemas.microsoft.com/office/powerpoint/2010/main" val="1929103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95F12-D43A-DE49-1B56-8DB06E0E0F1F}"/>
              </a:ext>
            </a:extLst>
          </p:cNvPr>
          <p:cNvSpPr>
            <a:spLocks noGrp="1"/>
          </p:cNvSpPr>
          <p:nvPr>
            <p:ph type="title"/>
          </p:nvPr>
        </p:nvSpPr>
        <p:spPr/>
        <p:txBody>
          <a:bodyPr/>
          <a:lstStyle/>
          <a:p>
            <a:r>
              <a:rPr lang="en-IN" dirty="0"/>
              <a:t>About </a:t>
            </a:r>
            <a:r>
              <a:rPr lang="en-IN" dirty="0" err="1"/>
              <a:t>DataSet</a:t>
            </a:r>
            <a:endParaRPr lang="en-IN" dirty="0"/>
          </a:p>
        </p:txBody>
      </p:sp>
      <p:sp>
        <p:nvSpPr>
          <p:cNvPr id="3" name="TextBox 2">
            <a:extLst>
              <a:ext uri="{FF2B5EF4-FFF2-40B4-BE49-F238E27FC236}">
                <a16:creationId xmlns:a16="http://schemas.microsoft.com/office/drawing/2014/main" id="{8D224855-54C7-C1A3-B027-609EC6901DBE}"/>
              </a:ext>
            </a:extLst>
          </p:cNvPr>
          <p:cNvSpPr txBox="1"/>
          <p:nvPr/>
        </p:nvSpPr>
        <p:spPr>
          <a:xfrm>
            <a:off x="1270535" y="1180197"/>
            <a:ext cx="10395284" cy="369332"/>
          </a:xfrm>
          <a:prstGeom prst="rect">
            <a:avLst/>
          </a:prstGeom>
          <a:noFill/>
        </p:spPr>
        <p:txBody>
          <a:bodyPr wrap="square" rtlCol="0">
            <a:spAutoFit/>
          </a:bodyPr>
          <a:lstStyle/>
          <a:p>
            <a:r>
              <a:rPr lang="en-IN" dirty="0"/>
              <a:t>Data Source: </a:t>
            </a:r>
            <a:r>
              <a:rPr lang="en-IN" dirty="0">
                <a:solidFill>
                  <a:srgbClr val="0070C0"/>
                </a:solidFill>
                <a:hlinkClick r:id="rId2">
                  <a:extLst>
                    <a:ext uri="{A12FA001-AC4F-418D-AE19-62706E023703}">
                      <ahyp:hlinkClr xmlns:ahyp="http://schemas.microsoft.com/office/drawing/2018/hyperlinkcolor" val="tx"/>
                    </a:ext>
                  </a:extLst>
                </a:hlinkClick>
              </a:rPr>
              <a:t>https://www.kaggle.com/datasets/CooperUnion/anime-recommendations-database/data</a:t>
            </a:r>
            <a:r>
              <a:rPr lang="en-IN" dirty="0">
                <a:solidFill>
                  <a:srgbClr val="0070C0"/>
                </a:solidFill>
              </a:rPr>
              <a:t> </a:t>
            </a:r>
          </a:p>
        </p:txBody>
      </p:sp>
      <p:sp>
        <p:nvSpPr>
          <p:cNvPr id="5" name="TextBox 4">
            <a:extLst>
              <a:ext uri="{FF2B5EF4-FFF2-40B4-BE49-F238E27FC236}">
                <a16:creationId xmlns:a16="http://schemas.microsoft.com/office/drawing/2014/main" id="{2298B446-75AB-B343-4F9B-3E5C0A11928B}"/>
              </a:ext>
            </a:extLst>
          </p:cNvPr>
          <p:cNvSpPr txBox="1"/>
          <p:nvPr/>
        </p:nvSpPr>
        <p:spPr>
          <a:xfrm>
            <a:off x="449179" y="1622158"/>
            <a:ext cx="11596645" cy="4801314"/>
          </a:xfrm>
          <a:prstGeom prst="rect">
            <a:avLst/>
          </a:prstGeom>
          <a:noFill/>
        </p:spPr>
        <p:txBody>
          <a:bodyPr wrap="square">
            <a:spAutoFit/>
          </a:bodyPr>
          <a:lstStyle/>
          <a:p>
            <a:pPr algn="l" fontAlgn="base"/>
            <a:r>
              <a:rPr lang="en-US" b="1" i="0" dirty="0">
                <a:solidFill>
                  <a:srgbClr val="202124"/>
                </a:solidFill>
                <a:effectLst/>
                <a:latin typeface="Inter"/>
              </a:rPr>
              <a:t>Context</a:t>
            </a:r>
          </a:p>
          <a:p>
            <a:pPr algn="l" fontAlgn="base"/>
            <a:r>
              <a:rPr lang="en-US" b="0" i="0" dirty="0">
                <a:solidFill>
                  <a:srgbClr val="3C4043"/>
                </a:solidFill>
                <a:effectLst/>
                <a:latin typeface="Inter"/>
              </a:rPr>
              <a:t>This data set contains information on user preference data from 73,516 users on 12,294 anime. Each user can add anime to their completed list and give it a rating and this data set is a compilation of those ratings.</a:t>
            </a:r>
          </a:p>
          <a:p>
            <a:pPr algn="l" fontAlgn="base"/>
            <a:r>
              <a:rPr lang="en-US" b="1" i="0" dirty="0">
                <a:solidFill>
                  <a:srgbClr val="202124"/>
                </a:solidFill>
                <a:effectLst/>
                <a:latin typeface="Inter"/>
              </a:rPr>
              <a:t>Content</a:t>
            </a:r>
          </a:p>
          <a:p>
            <a:pPr algn="l" fontAlgn="base"/>
            <a:r>
              <a:rPr lang="en-US" b="0" i="0" dirty="0">
                <a:solidFill>
                  <a:srgbClr val="3C4043"/>
                </a:solidFill>
                <a:effectLst/>
                <a:latin typeface="Inter"/>
              </a:rPr>
              <a:t>Anime.csv</a:t>
            </a:r>
          </a:p>
          <a:p>
            <a:pPr algn="l" fontAlgn="base">
              <a:buFont typeface="Arial" panose="020B0604020202020204" pitchFamily="34" charset="0"/>
              <a:buChar char="•"/>
            </a:pPr>
            <a:r>
              <a:rPr lang="en-US" b="0" i="0" dirty="0" err="1">
                <a:solidFill>
                  <a:srgbClr val="3C4043"/>
                </a:solidFill>
                <a:effectLst/>
                <a:latin typeface="inherit"/>
              </a:rPr>
              <a:t>anime_id</a:t>
            </a:r>
            <a:r>
              <a:rPr lang="en-US" b="0" i="0" dirty="0">
                <a:solidFill>
                  <a:srgbClr val="3C4043"/>
                </a:solidFill>
                <a:effectLst/>
                <a:latin typeface="inherit"/>
              </a:rPr>
              <a:t> - </a:t>
            </a:r>
            <a:r>
              <a:rPr lang="en-US" b="0" i="0" dirty="0" err="1">
                <a:solidFill>
                  <a:srgbClr val="3C4043"/>
                </a:solidFill>
                <a:effectLst/>
                <a:latin typeface="inherit"/>
              </a:rPr>
              <a:t>myanimelist.net's</a:t>
            </a:r>
            <a:r>
              <a:rPr lang="en-US" b="0" i="0" dirty="0">
                <a:solidFill>
                  <a:srgbClr val="3C4043"/>
                </a:solidFill>
                <a:effectLst/>
                <a:latin typeface="inherit"/>
              </a:rPr>
              <a:t> unique id identifying an anime.</a:t>
            </a:r>
          </a:p>
          <a:p>
            <a:pPr algn="l" fontAlgn="base">
              <a:buFont typeface="Arial" panose="020B0604020202020204" pitchFamily="34" charset="0"/>
              <a:buChar char="•"/>
            </a:pPr>
            <a:r>
              <a:rPr lang="en-US" b="0" i="0" dirty="0">
                <a:solidFill>
                  <a:srgbClr val="3C4043"/>
                </a:solidFill>
                <a:effectLst/>
                <a:latin typeface="inherit"/>
              </a:rPr>
              <a:t>name - full name of anime.</a:t>
            </a:r>
          </a:p>
          <a:p>
            <a:pPr algn="l" fontAlgn="base">
              <a:buFont typeface="Arial" panose="020B0604020202020204" pitchFamily="34" charset="0"/>
              <a:buChar char="•"/>
            </a:pPr>
            <a:r>
              <a:rPr lang="en-US" b="0" i="0" dirty="0">
                <a:solidFill>
                  <a:srgbClr val="3C4043"/>
                </a:solidFill>
                <a:effectLst/>
                <a:latin typeface="inherit"/>
              </a:rPr>
              <a:t>genre - comma separated list of genres for this anime.</a:t>
            </a:r>
          </a:p>
          <a:p>
            <a:pPr algn="l" fontAlgn="base">
              <a:buFont typeface="Arial" panose="020B0604020202020204" pitchFamily="34" charset="0"/>
              <a:buChar char="•"/>
            </a:pPr>
            <a:r>
              <a:rPr lang="en-US" b="0" i="0" dirty="0">
                <a:solidFill>
                  <a:srgbClr val="3C4043"/>
                </a:solidFill>
                <a:effectLst/>
                <a:latin typeface="inherit"/>
              </a:rPr>
              <a:t>type - movie, TV, OVA, etc.</a:t>
            </a:r>
          </a:p>
          <a:p>
            <a:pPr algn="l" fontAlgn="base">
              <a:buFont typeface="Arial" panose="020B0604020202020204" pitchFamily="34" charset="0"/>
              <a:buChar char="•"/>
            </a:pPr>
            <a:r>
              <a:rPr lang="en-US" b="0" i="0" dirty="0">
                <a:solidFill>
                  <a:srgbClr val="3C4043"/>
                </a:solidFill>
                <a:effectLst/>
                <a:latin typeface="inherit"/>
              </a:rPr>
              <a:t>episodes - how many episodes in this show? (1 if movie).</a:t>
            </a:r>
          </a:p>
          <a:p>
            <a:pPr algn="l" fontAlgn="base">
              <a:buFont typeface="Arial" panose="020B0604020202020204" pitchFamily="34" charset="0"/>
              <a:buChar char="•"/>
            </a:pPr>
            <a:r>
              <a:rPr lang="en-US" b="0" i="0" dirty="0">
                <a:solidFill>
                  <a:srgbClr val="3C4043"/>
                </a:solidFill>
                <a:effectLst/>
                <a:latin typeface="inherit"/>
              </a:rPr>
              <a:t>rating – an average rating out of 10 for this anime.</a:t>
            </a:r>
          </a:p>
          <a:p>
            <a:pPr algn="l" fontAlgn="base">
              <a:buFont typeface="Arial" panose="020B0604020202020204" pitchFamily="34" charset="0"/>
              <a:buChar char="•"/>
            </a:pPr>
            <a:r>
              <a:rPr lang="en-US" b="0" i="0" dirty="0">
                <a:solidFill>
                  <a:srgbClr val="3C4043"/>
                </a:solidFill>
                <a:effectLst/>
                <a:latin typeface="inherit"/>
              </a:rPr>
              <a:t>members - number of community members that are in this anime's</a:t>
            </a:r>
            <a:br>
              <a:rPr lang="en-US" b="0" i="0" dirty="0">
                <a:solidFill>
                  <a:srgbClr val="3C4043"/>
                </a:solidFill>
                <a:effectLst/>
                <a:latin typeface="inherit"/>
              </a:rPr>
            </a:br>
            <a:r>
              <a:rPr lang="en-US" b="0" i="0" dirty="0">
                <a:solidFill>
                  <a:srgbClr val="3C4043"/>
                </a:solidFill>
                <a:effectLst/>
                <a:latin typeface="inherit"/>
              </a:rPr>
              <a:t>"group".</a:t>
            </a:r>
          </a:p>
          <a:p>
            <a:pPr algn="l" fontAlgn="base"/>
            <a:r>
              <a:rPr lang="en-US" b="0" i="0" dirty="0">
                <a:solidFill>
                  <a:srgbClr val="3C4043"/>
                </a:solidFill>
                <a:effectLst/>
                <a:latin typeface="Inter"/>
              </a:rPr>
              <a:t>Rating.csv</a:t>
            </a:r>
          </a:p>
          <a:p>
            <a:pPr algn="l" fontAlgn="base">
              <a:buFont typeface="Arial" panose="020B0604020202020204" pitchFamily="34" charset="0"/>
              <a:buChar char="•"/>
            </a:pPr>
            <a:r>
              <a:rPr lang="en-US" b="0" i="0" dirty="0" err="1">
                <a:solidFill>
                  <a:srgbClr val="3C4043"/>
                </a:solidFill>
                <a:effectLst/>
                <a:latin typeface="inherit"/>
              </a:rPr>
              <a:t>user_id</a:t>
            </a:r>
            <a:r>
              <a:rPr lang="en-US" b="0" i="0" dirty="0">
                <a:solidFill>
                  <a:srgbClr val="3C4043"/>
                </a:solidFill>
                <a:effectLst/>
                <a:latin typeface="inherit"/>
              </a:rPr>
              <a:t> – non-identifiable randomly generated user id.</a:t>
            </a:r>
          </a:p>
          <a:p>
            <a:pPr algn="l" fontAlgn="base">
              <a:buFont typeface="Arial" panose="020B0604020202020204" pitchFamily="34" charset="0"/>
              <a:buChar char="•"/>
            </a:pPr>
            <a:r>
              <a:rPr lang="en-US" b="0" i="0" dirty="0" err="1">
                <a:solidFill>
                  <a:srgbClr val="3C4043"/>
                </a:solidFill>
                <a:effectLst/>
                <a:latin typeface="inherit"/>
              </a:rPr>
              <a:t>anime_id</a:t>
            </a:r>
            <a:r>
              <a:rPr lang="en-US" b="0" i="0" dirty="0">
                <a:solidFill>
                  <a:srgbClr val="3C4043"/>
                </a:solidFill>
                <a:effectLst/>
                <a:latin typeface="inherit"/>
              </a:rPr>
              <a:t> - the anime that this user has rated.</a:t>
            </a:r>
          </a:p>
          <a:p>
            <a:pPr algn="l" fontAlgn="base">
              <a:buFont typeface="Arial" panose="020B0604020202020204" pitchFamily="34" charset="0"/>
              <a:buChar char="•"/>
            </a:pPr>
            <a:r>
              <a:rPr lang="en-US" b="0" i="0" dirty="0">
                <a:solidFill>
                  <a:srgbClr val="3C4043"/>
                </a:solidFill>
                <a:effectLst/>
                <a:latin typeface="inherit"/>
              </a:rPr>
              <a:t>rating - rating out of 10 this user has assigned (-1 if the user watched it but didn't assign a rating).comma-separated</a:t>
            </a:r>
          </a:p>
        </p:txBody>
      </p:sp>
    </p:spTree>
    <p:extLst>
      <p:ext uri="{BB962C8B-B14F-4D97-AF65-F5344CB8AC3E}">
        <p14:creationId xmlns:p14="http://schemas.microsoft.com/office/powerpoint/2010/main" val="27002974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0D90B-C61C-8B70-266C-A2B6EC61D71D}"/>
              </a:ext>
            </a:extLst>
          </p:cNvPr>
          <p:cNvSpPr>
            <a:spLocks noGrp="1"/>
          </p:cNvSpPr>
          <p:nvPr>
            <p:ph type="title"/>
          </p:nvPr>
        </p:nvSpPr>
        <p:spPr/>
        <p:txBody>
          <a:bodyPr/>
          <a:lstStyle/>
          <a:p>
            <a:r>
              <a:rPr lang="en-IN" dirty="0"/>
              <a:t>Import Library and Dataset </a:t>
            </a:r>
          </a:p>
        </p:txBody>
      </p:sp>
      <p:pic>
        <p:nvPicPr>
          <p:cNvPr id="5" name="Picture 4">
            <a:extLst>
              <a:ext uri="{FF2B5EF4-FFF2-40B4-BE49-F238E27FC236}">
                <a16:creationId xmlns:a16="http://schemas.microsoft.com/office/drawing/2014/main" id="{41ED9213-9E8B-90BB-CC1C-2491BB811A5D}"/>
              </a:ext>
            </a:extLst>
          </p:cNvPr>
          <p:cNvPicPr>
            <a:picLocks noChangeAspect="1"/>
          </p:cNvPicPr>
          <p:nvPr/>
        </p:nvPicPr>
        <p:blipFill>
          <a:blip r:embed="rId2"/>
          <a:stretch>
            <a:fillRect/>
          </a:stretch>
        </p:blipFill>
        <p:spPr>
          <a:xfrm>
            <a:off x="1093918" y="872420"/>
            <a:ext cx="9195642" cy="3022550"/>
          </a:xfrm>
          <a:prstGeom prst="rect">
            <a:avLst/>
          </a:prstGeom>
        </p:spPr>
      </p:pic>
      <p:sp>
        <p:nvSpPr>
          <p:cNvPr id="8" name="TextBox 7">
            <a:extLst>
              <a:ext uri="{FF2B5EF4-FFF2-40B4-BE49-F238E27FC236}">
                <a16:creationId xmlns:a16="http://schemas.microsoft.com/office/drawing/2014/main" id="{05B8F4DA-9CAC-8A10-F229-393A0500329E}"/>
              </a:ext>
            </a:extLst>
          </p:cNvPr>
          <p:cNvSpPr txBox="1"/>
          <p:nvPr/>
        </p:nvSpPr>
        <p:spPr>
          <a:xfrm>
            <a:off x="567889" y="4202746"/>
            <a:ext cx="10780295"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dirty="0"/>
              <a:t>The code starts by installing three packages: </a:t>
            </a:r>
            <a:r>
              <a:rPr lang="en-US" dirty="0" err="1"/>
              <a:t>readr</a:t>
            </a:r>
            <a:r>
              <a:rPr lang="en-US" dirty="0"/>
              <a:t>, </a:t>
            </a:r>
            <a:r>
              <a:rPr lang="en-US" dirty="0" err="1"/>
              <a:t>dplyr</a:t>
            </a:r>
            <a:r>
              <a:rPr lang="en-US" dirty="0"/>
              <a:t>, and ggplot2. These are commonly used for data analysis in R.</a:t>
            </a:r>
          </a:p>
          <a:p>
            <a:pPr marL="285750" indent="-285750" algn="just">
              <a:buFont typeface="Arial" panose="020B0604020202020204" pitchFamily="34" charset="0"/>
              <a:buChar char="•"/>
            </a:pPr>
            <a:r>
              <a:rPr lang="en-US" dirty="0" err="1"/>
              <a:t>readr</a:t>
            </a:r>
            <a:r>
              <a:rPr lang="en-US" dirty="0"/>
              <a:t> is used for reading data from various formats, such as CSV and Excel files.</a:t>
            </a:r>
          </a:p>
          <a:p>
            <a:pPr marL="285750" indent="-285750" algn="just">
              <a:buFont typeface="Arial" panose="020B0604020202020204" pitchFamily="34" charset="0"/>
              <a:buChar char="•"/>
            </a:pPr>
            <a:r>
              <a:rPr lang="en-US" dirty="0" err="1"/>
              <a:t>dplyr</a:t>
            </a:r>
            <a:r>
              <a:rPr lang="en-US" dirty="0"/>
              <a:t> is used for data manipulation and wrangling.</a:t>
            </a:r>
          </a:p>
          <a:p>
            <a:pPr marL="285750" indent="-285750" algn="just">
              <a:buFont typeface="Arial" panose="020B0604020202020204" pitchFamily="34" charset="0"/>
              <a:buChar char="•"/>
            </a:pPr>
            <a:r>
              <a:rPr lang="en-US" dirty="0"/>
              <a:t>ggplot2 is used for creating visualizations.</a:t>
            </a:r>
            <a:endParaRPr lang="en-IN" dirty="0"/>
          </a:p>
        </p:txBody>
      </p:sp>
    </p:spTree>
    <p:extLst>
      <p:ext uri="{BB962C8B-B14F-4D97-AF65-F5344CB8AC3E}">
        <p14:creationId xmlns:p14="http://schemas.microsoft.com/office/powerpoint/2010/main" val="26332685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3C8EE-D9F6-9130-1AC9-C199FA2429E4}"/>
              </a:ext>
            </a:extLst>
          </p:cNvPr>
          <p:cNvSpPr>
            <a:spLocks noGrp="1"/>
          </p:cNvSpPr>
          <p:nvPr>
            <p:ph type="title"/>
          </p:nvPr>
        </p:nvSpPr>
        <p:spPr/>
        <p:txBody>
          <a:bodyPr/>
          <a:lstStyle/>
          <a:p>
            <a:r>
              <a:rPr lang="en-IN" dirty="0"/>
              <a:t>Structure of the Dataset</a:t>
            </a:r>
          </a:p>
        </p:txBody>
      </p:sp>
      <p:pic>
        <p:nvPicPr>
          <p:cNvPr id="5" name="Picture 4">
            <a:extLst>
              <a:ext uri="{FF2B5EF4-FFF2-40B4-BE49-F238E27FC236}">
                <a16:creationId xmlns:a16="http://schemas.microsoft.com/office/drawing/2014/main" id="{DF48A0C3-7F82-1284-89A5-DAA77CF86484}"/>
              </a:ext>
            </a:extLst>
          </p:cNvPr>
          <p:cNvPicPr>
            <a:picLocks noChangeAspect="1"/>
          </p:cNvPicPr>
          <p:nvPr/>
        </p:nvPicPr>
        <p:blipFill>
          <a:blip r:embed="rId2"/>
          <a:stretch>
            <a:fillRect/>
          </a:stretch>
        </p:blipFill>
        <p:spPr>
          <a:xfrm>
            <a:off x="666809" y="1436488"/>
            <a:ext cx="10309639" cy="1133458"/>
          </a:xfrm>
          <a:prstGeom prst="rect">
            <a:avLst/>
          </a:prstGeom>
        </p:spPr>
      </p:pic>
      <p:pic>
        <p:nvPicPr>
          <p:cNvPr id="7" name="Picture 6">
            <a:extLst>
              <a:ext uri="{FF2B5EF4-FFF2-40B4-BE49-F238E27FC236}">
                <a16:creationId xmlns:a16="http://schemas.microsoft.com/office/drawing/2014/main" id="{8F5427C2-62AE-D85D-97C1-30BA621F2D48}"/>
              </a:ext>
            </a:extLst>
          </p:cNvPr>
          <p:cNvPicPr>
            <a:picLocks noChangeAspect="1"/>
          </p:cNvPicPr>
          <p:nvPr/>
        </p:nvPicPr>
        <p:blipFill>
          <a:blip r:embed="rId3"/>
          <a:stretch>
            <a:fillRect/>
          </a:stretch>
        </p:blipFill>
        <p:spPr>
          <a:xfrm>
            <a:off x="146177" y="2676125"/>
            <a:ext cx="5957431" cy="2745387"/>
          </a:xfrm>
          <a:prstGeom prst="rect">
            <a:avLst/>
          </a:prstGeom>
        </p:spPr>
      </p:pic>
      <p:pic>
        <p:nvPicPr>
          <p:cNvPr id="9" name="Picture 8">
            <a:extLst>
              <a:ext uri="{FF2B5EF4-FFF2-40B4-BE49-F238E27FC236}">
                <a16:creationId xmlns:a16="http://schemas.microsoft.com/office/drawing/2014/main" id="{6BDBDE27-6187-2FC3-6CE8-CC41C7B81C5B}"/>
              </a:ext>
            </a:extLst>
          </p:cNvPr>
          <p:cNvPicPr>
            <a:picLocks noChangeAspect="1"/>
          </p:cNvPicPr>
          <p:nvPr/>
        </p:nvPicPr>
        <p:blipFill>
          <a:blip r:embed="rId4"/>
          <a:stretch>
            <a:fillRect/>
          </a:stretch>
        </p:blipFill>
        <p:spPr>
          <a:xfrm>
            <a:off x="6288688" y="3176337"/>
            <a:ext cx="5884574" cy="2956892"/>
          </a:xfrm>
          <a:prstGeom prst="rect">
            <a:avLst/>
          </a:prstGeom>
        </p:spPr>
      </p:pic>
    </p:spTree>
    <p:extLst>
      <p:ext uri="{BB962C8B-B14F-4D97-AF65-F5344CB8AC3E}">
        <p14:creationId xmlns:p14="http://schemas.microsoft.com/office/powerpoint/2010/main" val="711479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3C8EE-D9F6-9130-1AC9-C199FA2429E4}"/>
              </a:ext>
            </a:extLst>
          </p:cNvPr>
          <p:cNvSpPr>
            <a:spLocks noGrp="1"/>
          </p:cNvSpPr>
          <p:nvPr>
            <p:ph type="title"/>
          </p:nvPr>
        </p:nvSpPr>
        <p:spPr/>
        <p:txBody>
          <a:bodyPr/>
          <a:lstStyle/>
          <a:p>
            <a:r>
              <a:rPr lang="en-IN" dirty="0"/>
              <a:t>Structure of the Dataset</a:t>
            </a:r>
          </a:p>
        </p:txBody>
      </p:sp>
      <p:pic>
        <p:nvPicPr>
          <p:cNvPr id="5" name="Picture 4">
            <a:extLst>
              <a:ext uri="{FF2B5EF4-FFF2-40B4-BE49-F238E27FC236}">
                <a16:creationId xmlns:a16="http://schemas.microsoft.com/office/drawing/2014/main" id="{DF48A0C3-7F82-1284-89A5-DAA77CF86484}"/>
              </a:ext>
            </a:extLst>
          </p:cNvPr>
          <p:cNvPicPr>
            <a:picLocks noChangeAspect="1"/>
          </p:cNvPicPr>
          <p:nvPr/>
        </p:nvPicPr>
        <p:blipFill>
          <a:blip r:embed="rId2"/>
          <a:stretch>
            <a:fillRect/>
          </a:stretch>
        </p:blipFill>
        <p:spPr>
          <a:xfrm>
            <a:off x="666809" y="1436488"/>
            <a:ext cx="10309639" cy="1133458"/>
          </a:xfrm>
          <a:prstGeom prst="rect">
            <a:avLst/>
          </a:prstGeom>
        </p:spPr>
      </p:pic>
      <p:sp>
        <p:nvSpPr>
          <p:cNvPr id="4" name="TextBox 3">
            <a:extLst>
              <a:ext uri="{FF2B5EF4-FFF2-40B4-BE49-F238E27FC236}">
                <a16:creationId xmlns:a16="http://schemas.microsoft.com/office/drawing/2014/main" id="{BFC15C4E-FBBE-3B2F-1F15-EDADCECDBFB9}"/>
              </a:ext>
            </a:extLst>
          </p:cNvPr>
          <p:cNvSpPr txBox="1"/>
          <p:nvPr/>
        </p:nvSpPr>
        <p:spPr>
          <a:xfrm>
            <a:off x="666809" y="2744046"/>
            <a:ext cx="10745442" cy="34163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buFont typeface="+mj-lt"/>
              <a:buAutoNum type="arabicPeriod"/>
            </a:pPr>
            <a:r>
              <a:rPr lang="en-US" b="1" i="0" dirty="0" err="1">
                <a:solidFill>
                  <a:srgbClr val="374151"/>
                </a:solidFill>
                <a:effectLst/>
                <a:latin typeface="Söhne"/>
              </a:rPr>
              <a:t>anime_id</a:t>
            </a:r>
            <a:r>
              <a:rPr lang="en-US" b="1" i="0" dirty="0">
                <a:solidFill>
                  <a:srgbClr val="374151"/>
                </a:solidFill>
                <a:effectLst/>
                <a:latin typeface="Söhne"/>
              </a:rPr>
              <a:t>:</a:t>
            </a:r>
            <a:endParaRPr lang="en-US" b="0" i="0" dirty="0">
              <a:solidFill>
                <a:srgbClr val="374151"/>
              </a:solidFill>
              <a:effectLst/>
              <a:latin typeface="Söhne"/>
            </a:endParaRPr>
          </a:p>
          <a:p>
            <a:pPr marL="742950" lvl="1" indent="-285750" algn="just">
              <a:buFont typeface="+mj-lt"/>
              <a:buAutoNum type="arabicPeriod"/>
            </a:pPr>
            <a:r>
              <a:rPr lang="en-US" b="0" i="0" dirty="0">
                <a:solidFill>
                  <a:srgbClr val="374151"/>
                </a:solidFill>
                <a:effectLst/>
                <a:latin typeface="Söhne"/>
              </a:rPr>
              <a:t>The dataset contains </a:t>
            </a:r>
            <a:r>
              <a:rPr lang="en-US" b="0" i="0" dirty="0" err="1">
                <a:solidFill>
                  <a:srgbClr val="374151"/>
                </a:solidFill>
                <a:effectLst/>
                <a:latin typeface="Söhne"/>
              </a:rPr>
              <a:t>anime_id</a:t>
            </a:r>
            <a:r>
              <a:rPr lang="en-US" b="0" i="0" dirty="0">
                <a:solidFill>
                  <a:srgbClr val="374151"/>
                </a:solidFill>
                <a:effectLst/>
                <a:latin typeface="Söhne"/>
              </a:rPr>
              <a:t> values ranging from 1 to 34519.</a:t>
            </a:r>
          </a:p>
          <a:p>
            <a:pPr marL="742950" lvl="1" indent="-285750" algn="just">
              <a:buFont typeface="+mj-lt"/>
              <a:buAutoNum type="arabicPeriod"/>
            </a:pPr>
            <a:r>
              <a:rPr lang="en-US" b="0" i="0" dirty="0">
                <a:solidFill>
                  <a:srgbClr val="374151"/>
                </a:solidFill>
                <a:effectLst/>
                <a:latin typeface="Söhne"/>
              </a:rPr>
              <a:t>The median (9959) is the middle value, and the mean (13638) is the average.</a:t>
            </a:r>
          </a:p>
          <a:p>
            <a:pPr marL="742950" lvl="1" indent="-285750" algn="just">
              <a:buFont typeface="+mj-lt"/>
              <a:buAutoNum type="arabicPeriod"/>
            </a:pPr>
            <a:r>
              <a:rPr lang="en-US" b="0" i="0" dirty="0">
                <a:solidFill>
                  <a:srgbClr val="374151"/>
                </a:solidFill>
                <a:effectLst/>
                <a:latin typeface="Söhne"/>
              </a:rPr>
              <a:t>The quartiles (3391, 9959, 23729) divide the data into four equal parts.</a:t>
            </a:r>
          </a:p>
          <a:p>
            <a:pPr algn="just">
              <a:buFont typeface="+mj-lt"/>
              <a:buAutoNum type="arabicPeriod"/>
            </a:pPr>
            <a:r>
              <a:rPr lang="en-US" b="1" i="0" dirty="0">
                <a:solidFill>
                  <a:srgbClr val="374151"/>
                </a:solidFill>
                <a:effectLst/>
                <a:latin typeface="Söhne"/>
              </a:rPr>
              <a:t>episodes:</a:t>
            </a:r>
            <a:endParaRPr lang="en-US" b="0" i="0" dirty="0">
              <a:solidFill>
                <a:srgbClr val="374151"/>
              </a:solidFill>
              <a:effectLst/>
              <a:latin typeface="Söhne"/>
            </a:endParaRPr>
          </a:p>
          <a:p>
            <a:pPr marL="742950" lvl="1" indent="-285750" algn="just">
              <a:buFont typeface="+mj-lt"/>
              <a:buAutoNum type="arabicPeriod"/>
            </a:pPr>
            <a:r>
              <a:rPr lang="en-US" b="0" i="0" dirty="0">
                <a:solidFill>
                  <a:srgbClr val="374151"/>
                </a:solidFill>
                <a:effectLst/>
                <a:latin typeface="Söhne"/>
              </a:rPr>
              <a:t>There are 12,017 entries in the "episodes" column, represented as text (character data type).</a:t>
            </a:r>
          </a:p>
          <a:p>
            <a:pPr algn="just">
              <a:buFont typeface="+mj-lt"/>
              <a:buAutoNum type="arabicPeriod"/>
            </a:pPr>
            <a:r>
              <a:rPr lang="en-US" b="1" i="0" dirty="0">
                <a:solidFill>
                  <a:srgbClr val="374151"/>
                </a:solidFill>
                <a:effectLst/>
                <a:latin typeface="Söhne"/>
              </a:rPr>
              <a:t>rating:</a:t>
            </a:r>
            <a:endParaRPr lang="en-US" b="0" i="0" dirty="0">
              <a:solidFill>
                <a:srgbClr val="374151"/>
              </a:solidFill>
              <a:effectLst/>
              <a:latin typeface="Söhne"/>
            </a:endParaRPr>
          </a:p>
          <a:p>
            <a:pPr marL="742950" lvl="1" indent="-285750" algn="just">
              <a:buFont typeface="+mj-lt"/>
              <a:buAutoNum type="arabicPeriod"/>
            </a:pPr>
            <a:r>
              <a:rPr lang="en-US" b="0" i="0" dirty="0">
                <a:solidFill>
                  <a:srgbClr val="374151"/>
                </a:solidFill>
                <a:effectLst/>
                <a:latin typeface="Söhne"/>
              </a:rPr>
              <a:t>Ratings range from 1.67 to 10, with a median of 6.57 and a mean of 6.478.</a:t>
            </a:r>
          </a:p>
          <a:p>
            <a:pPr marL="742950" lvl="1" indent="-285750" algn="just">
              <a:buFont typeface="+mj-lt"/>
              <a:buAutoNum type="arabicPeriod"/>
            </a:pPr>
            <a:r>
              <a:rPr lang="en-US" b="0" i="0" dirty="0">
                <a:solidFill>
                  <a:srgbClr val="374151"/>
                </a:solidFill>
                <a:effectLst/>
                <a:latin typeface="Söhne"/>
              </a:rPr>
              <a:t>Quartiles provide insights into the spread of ratings.</a:t>
            </a:r>
          </a:p>
          <a:p>
            <a:pPr algn="just">
              <a:buFont typeface="+mj-lt"/>
              <a:buAutoNum type="arabicPeriod"/>
            </a:pPr>
            <a:r>
              <a:rPr lang="en-US" b="1" i="0" dirty="0">
                <a:solidFill>
                  <a:srgbClr val="374151"/>
                </a:solidFill>
                <a:effectLst/>
                <a:latin typeface="Söhne"/>
              </a:rPr>
              <a:t>members:</a:t>
            </a:r>
            <a:endParaRPr lang="en-US" b="0" i="0" dirty="0">
              <a:solidFill>
                <a:srgbClr val="374151"/>
              </a:solidFill>
              <a:effectLst/>
              <a:latin typeface="Söhne"/>
            </a:endParaRPr>
          </a:p>
          <a:p>
            <a:pPr marL="742950" lvl="1" indent="-285750" algn="just">
              <a:buFont typeface="+mj-lt"/>
              <a:buAutoNum type="arabicPeriod"/>
            </a:pPr>
            <a:r>
              <a:rPr lang="en-US" b="0" i="0" dirty="0">
                <a:solidFill>
                  <a:srgbClr val="374151"/>
                </a:solidFill>
                <a:effectLst/>
                <a:latin typeface="Söhne"/>
              </a:rPr>
              <a:t>Viewership (members) ranges from 12 to 1,013,917.</a:t>
            </a:r>
          </a:p>
          <a:p>
            <a:pPr marL="742950" lvl="1" indent="-285750" algn="just">
              <a:buFont typeface="+mj-lt"/>
              <a:buAutoNum type="arabicPeriod"/>
            </a:pPr>
            <a:r>
              <a:rPr lang="en-US" b="0" i="0" dirty="0">
                <a:solidFill>
                  <a:srgbClr val="374151"/>
                </a:solidFill>
                <a:effectLst/>
                <a:latin typeface="Söhne"/>
              </a:rPr>
              <a:t>The median viewership is 1552, and the mean is 18349.</a:t>
            </a:r>
          </a:p>
        </p:txBody>
      </p:sp>
    </p:spTree>
    <p:extLst>
      <p:ext uri="{BB962C8B-B14F-4D97-AF65-F5344CB8AC3E}">
        <p14:creationId xmlns:p14="http://schemas.microsoft.com/office/powerpoint/2010/main" val="38105837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9933106-44B6-8591-CAAA-25F07A12C797}"/>
              </a:ext>
            </a:extLst>
          </p:cNvPr>
          <p:cNvPicPr>
            <a:picLocks noChangeAspect="1"/>
          </p:cNvPicPr>
          <p:nvPr/>
        </p:nvPicPr>
        <p:blipFill>
          <a:blip r:embed="rId2"/>
          <a:stretch>
            <a:fillRect/>
          </a:stretch>
        </p:blipFill>
        <p:spPr>
          <a:xfrm>
            <a:off x="6488614" y="1867301"/>
            <a:ext cx="5706593" cy="4733228"/>
          </a:xfrm>
          <a:prstGeom prst="rect">
            <a:avLst/>
          </a:prstGeom>
        </p:spPr>
      </p:pic>
      <p:pic>
        <p:nvPicPr>
          <p:cNvPr id="8" name="Picture 7">
            <a:extLst>
              <a:ext uri="{FF2B5EF4-FFF2-40B4-BE49-F238E27FC236}">
                <a16:creationId xmlns:a16="http://schemas.microsoft.com/office/drawing/2014/main" id="{067F07FE-2970-8C31-1C0D-075F41691B38}"/>
              </a:ext>
            </a:extLst>
          </p:cNvPr>
          <p:cNvPicPr>
            <a:picLocks noChangeAspect="1"/>
          </p:cNvPicPr>
          <p:nvPr/>
        </p:nvPicPr>
        <p:blipFill>
          <a:blip r:embed="rId3"/>
          <a:stretch>
            <a:fillRect/>
          </a:stretch>
        </p:blipFill>
        <p:spPr>
          <a:xfrm>
            <a:off x="423511" y="632021"/>
            <a:ext cx="11608067" cy="1235280"/>
          </a:xfrm>
          <a:prstGeom prst="rect">
            <a:avLst/>
          </a:prstGeom>
        </p:spPr>
      </p:pic>
      <p:sp>
        <p:nvSpPr>
          <p:cNvPr id="10" name="TextBox 9">
            <a:extLst>
              <a:ext uri="{FF2B5EF4-FFF2-40B4-BE49-F238E27FC236}">
                <a16:creationId xmlns:a16="http://schemas.microsoft.com/office/drawing/2014/main" id="{F9B2CA72-0CEC-5C6D-8C7C-442A23405AB4}"/>
              </a:ext>
            </a:extLst>
          </p:cNvPr>
          <p:cNvSpPr txBox="1"/>
          <p:nvPr/>
        </p:nvSpPr>
        <p:spPr>
          <a:xfrm>
            <a:off x="257476" y="2538738"/>
            <a:ext cx="6097604"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dirty="0"/>
              <a:t>The graph shows that the distribution of anime ratings is right-skewed. This means that there are more anime with lower ratings than there are anime with higher ratings. The most common rating score is around 7.5, and there are very few anime rated below 5 or above 9.</a:t>
            </a:r>
            <a:endParaRPr lang="en-IN" dirty="0"/>
          </a:p>
        </p:txBody>
      </p:sp>
      <p:sp>
        <p:nvSpPr>
          <p:cNvPr id="11" name="Arrow: Bent-Up 10">
            <a:extLst>
              <a:ext uri="{FF2B5EF4-FFF2-40B4-BE49-F238E27FC236}">
                <a16:creationId xmlns:a16="http://schemas.microsoft.com/office/drawing/2014/main" id="{D777AEDD-64DE-85CC-5581-C78FA582FB81}"/>
              </a:ext>
            </a:extLst>
          </p:cNvPr>
          <p:cNvSpPr/>
          <p:nvPr/>
        </p:nvSpPr>
        <p:spPr>
          <a:xfrm flipH="1">
            <a:off x="4834407" y="4233915"/>
            <a:ext cx="1520673" cy="914400"/>
          </a:xfrm>
          <a:prstGeom prst="ben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47154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IO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888888"/>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OA" id="{36BB8841-F318-4C8B-9A69-95E42FE13CC8}" vid="{DCDD0126-D7E6-4B37-B29C-5894D9FE611D}"/>
    </a:ext>
  </a:extLst>
</a:theme>
</file>

<file path=docProps/app.xml><?xml version="1.0" encoding="utf-8"?>
<Properties xmlns="http://schemas.openxmlformats.org/officeDocument/2006/extended-properties" xmlns:vt="http://schemas.openxmlformats.org/officeDocument/2006/docPropsVTypes">
  <Template>IOA</Template>
  <TotalTime>236</TotalTime>
  <Words>1035</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inherit</vt:lpstr>
      <vt:lpstr>Inter</vt:lpstr>
      <vt:lpstr>Söhne</vt:lpstr>
      <vt:lpstr>IOA</vt:lpstr>
      <vt:lpstr>EDA of Anime Dataset</vt:lpstr>
      <vt:lpstr>How to import Dataset?</vt:lpstr>
      <vt:lpstr>PowerPoint Presentation</vt:lpstr>
      <vt:lpstr>PowerPoint Presentation</vt:lpstr>
      <vt:lpstr>About DataSet</vt:lpstr>
      <vt:lpstr>Import Library and Dataset </vt:lpstr>
      <vt:lpstr>Structure of the Dataset</vt:lpstr>
      <vt:lpstr>Structure of the Dataset</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of Anime Dataset</dc:title>
  <dc:creator>Manisha .</dc:creator>
  <cp:lastModifiedBy>Manisha .</cp:lastModifiedBy>
  <cp:revision>2</cp:revision>
  <dcterms:created xsi:type="dcterms:W3CDTF">2024-01-26T15:09:27Z</dcterms:created>
  <dcterms:modified xsi:type="dcterms:W3CDTF">2024-01-29T15:33:49Z</dcterms:modified>
</cp:coreProperties>
</file>