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73" r:id="rId5"/>
    <p:sldId id="262" r:id="rId6"/>
    <p:sldId id="270" r:id="rId7"/>
    <p:sldId id="271" r:id="rId8"/>
    <p:sldId id="272" r:id="rId9"/>
    <p:sldId id="274" r:id="rId10"/>
    <p:sldId id="275" r:id="rId11"/>
    <p:sldId id="265" r:id="rId12"/>
    <p:sldId id="276" r:id="rId13"/>
    <p:sldId id="277" r:id="rId14"/>
    <p:sldId id="279" r:id="rId15"/>
    <p:sldId id="278" r:id="rId16"/>
    <p:sldId id="280" r:id="rId17"/>
    <p:sldId id="283" r:id="rId18"/>
    <p:sldId id="284" r:id="rId19"/>
    <p:sldId id="281" r:id="rId20"/>
    <p:sldId id="287" r:id="rId21"/>
    <p:sldId id="288" r:id="rId22"/>
    <p:sldId id="289" r:id="rId23"/>
    <p:sldId id="282" r:id="rId24"/>
    <p:sldId id="290" r:id="rId25"/>
    <p:sldId id="292" r:id="rId26"/>
    <p:sldId id="293" r:id="rId27"/>
    <p:sldId id="294" r:id="rId28"/>
    <p:sldId id="285" r:id="rId29"/>
    <p:sldId id="286" r:id="rId30"/>
    <p:sldId id="295" r:id="rId31"/>
    <p:sldId id="296" r:id="rId32"/>
    <p:sldId id="297" r:id="rId33"/>
    <p:sldId id="298" r:id="rId34"/>
    <p:sldId id="29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2DB8B5-BBF8-4A44-B9DA-3A947EBF87CF}"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FEEBFD1-95EB-45A3-8FCB-D56337FFE53E}" type="slidenum">
              <a:rPr lang="en-IN" smtClean="0"/>
              <a:t>‹#›</a:t>
            </a:fld>
            <a:endParaRPr lang="en-IN"/>
          </a:p>
        </p:txBody>
      </p:sp>
    </p:spTree>
    <p:extLst>
      <p:ext uri="{BB962C8B-B14F-4D97-AF65-F5344CB8AC3E}">
        <p14:creationId xmlns:p14="http://schemas.microsoft.com/office/powerpoint/2010/main" val="3433997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2DB8B5-BBF8-4A44-B9DA-3A947EBF87CF}"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EEBFD1-95EB-45A3-8FCB-D56337FFE53E}" type="slidenum">
              <a:rPr lang="en-IN" smtClean="0"/>
              <a:t>‹#›</a:t>
            </a:fld>
            <a:endParaRPr lang="en-IN"/>
          </a:p>
        </p:txBody>
      </p:sp>
    </p:spTree>
    <p:extLst>
      <p:ext uri="{BB962C8B-B14F-4D97-AF65-F5344CB8AC3E}">
        <p14:creationId xmlns:p14="http://schemas.microsoft.com/office/powerpoint/2010/main" val="907779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2DB8B5-BBF8-4A44-B9DA-3A947EBF87CF}"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EEBFD1-95EB-45A3-8FCB-D56337FFE53E}" type="slidenum">
              <a:rPr lang="en-IN" smtClean="0"/>
              <a:t>‹#›</a:t>
            </a:fld>
            <a:endParaRPr lang="en-IN"/>
          </a:p>
        </p:txBody>
      </p:sp>
    </p:spTree>
    <p:extLst>
      <p:ext uri="{BB962C8B-B14F-4D97-AF65-F5344CB8AC3E}">
        <p14:creationId xmlns:p14="http://schemas.microsoft.com/office/powerpoint/2010/main" val="333854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2DB8B5-BBF8-4A44-B9DA-3A947EBF87CF}"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EEBFD1-95EB-45A3-8FCB-D56337FFE53E}" type="slidenum">
              <a:rPr lang="en-IN" smtClean="0"/>
              <a:t>‹#›</a:t>
            </a:fld>
            <a:endParaRPr lang="en-IN"/>
          </a:p>
        </p:txBody>
      </p:sp>
    </p:spTree>
    <p:extLst>
      <p:ext uri="{BB962C8B-B14F-4D97-AF65-F5344CB8AC3E}">
        <p14:creationId xmlns:p14="http://schemas.microsoft.com/office/powerpoint/2010/main" val="4078563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82DB8B5-BBF8-4A44-B9DA-3A947EBF87CF}" type="datetimeFigureOut">
              <a:rPr lang="en-IN" smtClean="0"/>
              <a:t>24-02-2024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FEEBFD1-95EB-45A3-8FCB-D56337FFE53E}" type="slidenum">
              <a:rPr lang="en-IN" smtClean="0"/>
              <a:t>‹#›</a:t>
            </a:fld>
            <a:endParaRPr lang="en-IN"/>
          </a:p>
        </p:txBody>
      </p:sp>
    </p:spTree>
    <p:extLst>
      <p:ext uri="{BB962C8B-B14F-4D97-AF65-F5344CB8AC3E}">
        <p14:creationId xmlns:p14="http://schemas.microsoft.com/office/powerpoint/2010/main" val="513129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2DB8B5-BBF8-4A44-B9DA-3A947EBF87CF}" type="datetimeFigureOut">
              <a:rPr lang="en-IN" smtClean="0"/>
              <a:t>24-02-2024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EEBFD1-95EB-45A3-8FCB-D56337FFE53E}" type="slidenum">
              <a:rPr lang="en-IN" smtClean="0"/>
              <a:t>‹#›</a:t>
            </a:fld>
            <a:endParaRPr lang="en-IN"/>
          </a:p>
        </p:txBody>
      </p:sp>
    </p:spTree>
    <p:extLst>
      <p:ext uri="{BB962C8B-B14F-4D97-AF65-F5344CB8AC3E}">
        <p14:creationId xmlns:p14="http://schemas.microsoft.com/office/powerpoint/2010/main" val="1171835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2DB8B5-BBF8-4A44-B9DA-3A947EBF87CF}" type="datetimeFigureOut">
              <a:rPr lang="en-IN" smtClean="0"/>
              <a:t>24-02-2024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EEBFD1-95EB-45A3-8FCB-D56337FFE53E}" type="slidenum">
              <a:rPr lang="en-IN" smtClean="0"/>
              <a:t>‹#›</a:t>
            </a:fld>
            <a:endParaRPr lang="en-IN"/>
          </a:p>
        </p:txBody>
      </p:sp>
    </p:spTree>
    <p:extLst>
      <p:ext uri="{BB962C8B-B14F-4D97-AF65-F5344CB8AC3E}">
        <p14:creationId xmlns:p14="http://schemas.microsoft.com/office/powerpoint/2010/main" val="1776053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2DB8B5-BBF8-4A44-B9DA-3A947EBF87CF}" type="datetimeFigureOut">
              <a:rPr lang="en-IN" smtClean="0"/>
              <a:t>24-02-2024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EEBFD1-95EB-45A3-8FCB-D56337FFE53E}" type="slidenum">
              <a:rPr lang="en-IN" smtClean="0"/>
              <a:t>‹#›</a:t>
            </a:fld>
            <a:endParaRPr lang="en-IN"/>
          </a:p>
        </p:txBody>
      </p:sp>
    </p:spTree>
    <p:extLst>
      <p:ext uri="{BB962C8B-B14F-4D97-AF65-F5344CB8AC3E}">
        <p14:creationId xmlns:p14="http://schemas.microsoft.com/office/powerpoint/2010/main" val="2553107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2DB8B5-BBF8-4A44-B9DA-3A947EBF87CF}" type="datetimeFigureOut">
              <a:rPr lang="en-IN" smtClean="0"/>
              <a:t>24-02-2024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EEBFD1-95EB-45A3-8FCB-D56337FFE53E}" type="slidenum">
              <a:rPr lang="en-IN" smtClean="0"/>
              <a:t>‹#›</a:t>
            </a:fld>
            <a:endParaRPr lang="en-IN"/>
          </a:p>
        </p:txBody>
      </p:sp>
    </p:spTree>
    <p:extLst>
      <p:ext uri="{BB962C8B-B14F-4D97-AF65-F5344CB8AC3E}">
        <p14:creationId xmlns:p14="http://schemas.microsoft.com/office/powerpoint/2010/main" val="3243558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2DB8B5-BBF8-4A44-B9DA-3A947EBF87CF}" type="datetimeFigureOut">
              <a:rPr lang="en-IN" smtClean="0"/>
              <a:t>24-02-2024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FEEBFD1-95EB-45A3-8FCB-D56337FFE53E}" type="slidenum">
              <a:rPr lang="en-IN" smtClean="0"/>
              <a:t>‹#›</a:t>
            </a:fld>
            <a:endParaRPr lang="en-IN"/>
          </a:p>
        </p:txBody>
      </p:sp>
    </p:spTree>
    <p:extLst>
      <p:ext uri="{BB962C8B-B14F-4D97-AF65-F5344CB8AC3E}">
        <p14:creationId xmlns:p14="http://schemas.microsoft.com/office/powerpoint/2010/main" val="3549410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2DB8B5-BBF8-4A44-B9DA-3A947EBF87CF}" type="datetimeFigureOut">
              <a:rPr lang="en-IN" smtClean="0"/>
              <a:t>24-02-2024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FEEBFD1-95EB-45A3-8FCB-D56337FFE53E}" type="slidenum">
              <a:rPr lang="en-IN" smtClean="0"/>
              <a:t>‹#›</a:t>
            </a:fld>
            <a:endParaRPr lang="en-IN"/>
          </a:p>
        </p:txBody>
      </p:sp>
    </p:spTree>
    <p:extLst>
      <p:ext uri="{BB962C8B-B14F-4D97-AF65-F5344CB8AC3E}">
        <p14:creationId xmlns:p14="http://schemas.microsoft.com/office/powerpoint/2010/main" val="3973812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82DB8B5-BBF8-4A44-B9DA-3A947EBF87CF}" type="datetimeFigureOut">
              <a:rPr lang="en-IN" smtClean="0"/>
              <a:t>24-02-2024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FEEBFD1-95EB-45A3-8FCB-D56337FFE53E}" type="slidenum">
              <a:rPr lang="en-IN" smtClean="0"/>
              <a:t>‹#›</a:t>
            </a:fld>
            <a:endParaRPr lang="en-IN"/>
          </a:p>
        </p:txBody>
      </p:sp>
    </p:spTree>
    <p:extLst>
      <p:ext uri="{BB962C8B-B14F-4D97-AF65-F5344CB8AC3E}">
        <p14:creationId xmlns:p14="http://schemas.microsoft.com/office/powerpoint/2010/main" val="4835860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C24C2-F6FE-22AE-C409-8BC8AAC4BA65}"/>
              </a:ext>
            </a:extLst>
          </p:cNvPr>
          <p:cNvSpPr>
            <a:spLocks noGrp="1"/>
          </p:cNvSpPr>
          <p:nvPr>
            <p:ph type="ctrTitle"/>
          </p:nvPr>
        </p:nvSpPr>
        <p:spPr/>
        <p:txBody>
          <a:bodyPr/>
          <a:lstStyle/>
          <a:p>
            <a:pPr algn="ctr"/>
            <a:r>
              <a:rPr lang="en-IN" dirty="0"/>
              <a:t>Machine Learning</a:t>
            </a:r>
          </a:p>
        </p:txBody>
      </p:sp>
      <p:sp>
        <p:nvSpPr>
          <p:cNvPr id="3" name="Subtitle 2">
            <a:extLst>
              <a:ext uri="{FF2B5EF4-FFF2-40B4-BE49-F238E27FC236}">
                <a16:creationId xmlns:a16="http://schemas.microsoft.com/office/drawing/2014/main" id="{5119B632-0A83-351C-BE86-7089FE534994}"/>
              </a:ext>
            </a:extLst>
          </p:cNvPr>
          <p:cNvSpPr>
            <a:spLocks noGrp="1"/>
          </p:cNvSpPr>
          <p:nvPr>
            <p:ph type="subTitle" idx="1"/>
          </p:nvPr>
        </p:nvSpPr>
        <p:spPr>
          <a:xfrm>
            <a:off x="2089404" y="3752822"/>
            <a:ext cx="7891272" cy="1069848"/>
          </a:xfrm>
        </p:spPr>
        <p:txBody>
          <a:bodyPr/>
          <a:lstStyle/>
          <a:p>
            <a:pPr algn="ctr"/>
            <a:r>
              <a:rPr lang="en-IN" dirty="0"/>
              <a:t>Prof. Manisha</a:t>
            </a:r>
          </a:p>
        </p:txBody>
      </p:sp>
      <p:pic>
        <p:nvPicPr>
          <p:cNvPr id="4" name="Picture 3">
            <a:extLst>
              <a:ext uri="{FF2B5EF4-FFF2-40B4-BE49-F238E27FC236}">
                <a16:creationId xmlns:a16="http://schemas.microsoft.com/office/drawing/2014/main" id="{A3C4C7C8-A949-FB38-1896-2B4ADBAA9C55}"/>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4194630" y="5344554"/>
            <a:ext cx="3266647" cy="1317746"/>
          </a:xfrm>
          <a:prstGeom prst="rect">
            <a:avLst/>
          </a:prstGeom>
        </p:spPr>
      </p:pic>
      <p:sp>
        <p:nvSpPr>
          <p:cNvPr id="5" name="TextBox 4">
            <a:extLst>
              <a:ext uri="{FF2B5EF4-FFF2-40B4-BE49-F238E27FC236}">
                <a16:creationId xmlns:a16="http://schemas.microsoft.com/office/drawing/2014/main" id="{2A125CB8-2932-DFD3-F914-B2F57A2FE75C}"/>
              </a:ext>
            </a:extLst>
          </p:cNvPr>
          <p:cNvSpPr txBox="1"/>
          <p:nvPr/>
        </p:nvSpPr>
        <p:spPr>
          <a:xfrm>
            <a:off x="3047198" y="4364022"/>
            <a:ext cx="6097604" cy="369332"/>
          </a:xfrm>
          <a:prstGeom prst="rect">
            <a:avLst/>
          </a:prstGeom>
          <a:noFill/>
        </p:spPr>
        <p:txBody>
          <a:bodyPr wrap="square">
            <a:spAutoFit/>
          </a:bodyPr>
          <a:lstStyle/>
          <a:p>
            <a:pPr algn="ctr"/>
            <a:r>
              <a:rPr lang="en-IN" sz="1800" b="1" dirty="0">
                <a:solidFill>
                  <a:schemeClr val="accent2"/>
                </a:solidFill>
              </a:rPr>
              <a:t>Manisha@careernow.us</a:t>
            </a:r>
          </a:p>
        </p:txBody>
      </p:sp>
      <p:pic>
        <p:nvPicPr>
          <p:cNvPr id="6" name="Picture 4" descr="Email icons for free download | Freepik">
            <a:extLst>
              <a:ext uri="{FF2B5EF4-FFF2-40B4-BE49-F238E27FC236}">
                <a16:creationId xmlns:a16="http://schemas.microsoft.com/office/drawing/2014/main" id="{EFDEDAF8-7DCC-8D43-028D-C59B6BD6EF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4630" y="4411951"/>
            <a:ext cx="273474" cy="273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515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CBAA76-4777-6DB6-2A12-1E890B66A6B5}"/>
              </a:ext>
            </a:extLst>
          </p:cNvPr>
          <p:cNvPicPr>
            <a:picLocks noChangeAspect="1"/>
          </p:cNvPicPr>
          <p:nvPr/>
        </p:nvPicPr>
        <p:blipFill>
          <a:blip r:embed="rId2"/>
          <a:stretch>
            <a:fillRect/>
          </a:stretch>
        </p:blipFill>
        <p:spPr>
          <a:xfrm>
            <a:off x="296562" y="615253"/>
            <a:ext cx="4553184" cy="3683189"/>
          </a:xfrm>
          <a:prstGeom prst="rect">
            <a:avLst/>
          </a:prstGeom>
        </p:spPr>
      </p:pic>
      <p:sp>
        <p:nvSpPr>
          <p:cNvPr id="7" name="TextBox 6">
            <a:extLst>
              <a:ext uri="{FF2B5EF4-FFF2-40B4-BE49-F238E27FC236}">
                <a16:creationId xmlns:a16="http://schemas.microsoft.com/office/drawing/2014/main" id="{33DBDE0E-FDBC-DBC6-A4B2-C036D7D4E87F}"/>
              </a:ext>
            </a:extLst>
          </p:cNvPr>
          <p:cNvSpPr txBox="1"/>
          <p:nvPr/>
        </p:nvSpPr>
        <p:spPr>
          <a:xfrm>
            <a:off x="4739640" y="1109311"/>
            <a:ext cx="7452360" cy="4401205"/>
          </a:xfrm>
          <a:prstGeom prst="rect">
            <a:avLst/>
          </a:prstGeom>
          <a:noFill/>
        </p:spPr>
        <p:txBody>
          <a:bodyPr wrap="square">
            <a:spAutoFit/>
          </a:bodyPr>
          <a:lstStyle/>
          <a:p>
            <a:pPr algn="just">
              <a:buFont typeface="Arial" panose="020B0604020202020204" pitchFamily="34" charset="0"/>
              <a:buChar char="•"/>
            </a:pPr>
            <a:r>
              <a:rPr lang="en-US" sz="2000" b="0" i="0" dirty="0">
                <a:solidFill>
                  <a:srgbClr val="1F1F1F"/>
                </a:solidFill>
                <a:effectLst/>
                <a:latin typeface="Google Sans"/>
              </a:rPr>
              <a:t>The slope of the line: This represents the change in the potato yield (y) for every unit increase in the nitrogen fertilizer applied (X₁). In this case, the slope appears to be positive, indicating that as the amount of fertilizer increases, the potato yield also increases.</a:t>
            </a:r>
          </a:p>
          <a:p>
            <a:pPr algn="just">
              <a:buFont typeface="Arial" panose="020B0604020202020204" pitchFamily="34" charset="0"/>
              <a:buChar char="•"/>
            </a:pPr>
            <a:r>
              <a:rPr lang="en-US" sz="2000" b="0" i="0" dirty="0">
                <a:solidFill>
                  <a:srgbClr val="1F1F1F"/>
                </a:solidFill>
                <a:effectLst/>
                <a:latin typeface="Google Sans"/>
              </a:rPr>
              <a:t>The y-intercept: This represents the predicted potato yield when no fertilizer is applied (X₁ = 0). In this case, the y-intercept appears to be positive, indicating that even without fertilizer, there is some potato yield.</a:t>
            </a:r>
          </a:p>
          <a:p>
            <a:pPr algn="just">
              <a:buFont typeface="Arial" panose="020B0604020202020204" pitchFamily="34" charset="0"/>
              <a:buChar char="•"/>
            </a:pPr>
            <a:r>
              <a:rPr lang="en-US" sz="2000" b="0" i="0" dirty="0">
                <a:solidFill>
                  <a:srgbClr val="1F1F1F"/>
                </a:solidFill>
                <a:effectLst/>
                <a:latin typeface="Google Sans"/>
              </a:rPr>
              <a:t>The scatter of the points around the line: This represents the residuals or the differences between the actual potato yield and the predicted yield based on the regression line. In this case, there is some scatter around the line, indicating that the linear model is not perfect and there may be other factors influencing the potato yield besides the amount of fertilizer applied.</a:t>
            </a:r>
          </a:p>
        </p:txBody>
      </p:sp>
    </p:spTree>
    <p:extLst>
      <p:ext uri="{BB962C8B-B14F-4D97-AF65-F5344CB8AC3E}">
        <p14:creationId xmlns:p14="http://schemas.microsoft.com/office/powerpoint/2010/main" val="2917930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9FED9-D711-78F2-AF79-E57FA8EB43B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34E330A-5536-C7C6-FD64-06383782F7A2}"/>
              </a:ext>
            </a:extLst>
          </p:cNvPr>
          <p:cNvSpPr txBox="1"/>
          <p:nvPr/>
        </p:nvSpPr>
        <p:spPr>
          <a:xfrm>
            <a:off x="205339" y="1100305"/>
            <a:ext cx="11781322" cy="4832092"/>
          </a:xfrm>
          <a:prstGeom prst="rect">
            <a:avLst/>
          </a:prstGeom>
          <a:noFill/>
        </p:spPr>
        <p:txBody>
          <a:bodyPr wrap="square">
            <a:spAutoFit/>
          </a:bodyPr>
          <a:lstStyle/>
          <a:p>
            <a:pPr algn="ctr"/>
            <a:r>
              <a:rPr lang="en-IN" sz="8800" b="1" dirty="0"/>
              <a:t>Regression</a:t>
            </a:r>
            <a:br>
              <a:rPr lang="en-IN" sz="8800" b="1" dirty="0"/>
            </a:br>
            <a:br>
              <a:rPr lang="en-IN" sz="8800" b="1" dirty="0"/>
            </a:br>
            <a:r>
              <a:rPr lang="en-IN" sz="6600" b="1" dirty="0">
                <a:solidFill>
                  <a:srgbClr val="FF0000"/>
                </a:solidFill>
              </a:rPr>
              <a:t>Ordinary Least </a:t>
            </a:r>
          </a:p>
          <a:p>
            <a:pPr algn="ctr"/>
            <a:r>
              <a:rPr lang="en-IN" sz="6600" b="1" dirty="0">
                <a:solidFill>
                  <a:srgbClr val="FF0000"/>
                </a:solidFill>
              </a:rPr>
              <a:t>Squares</a:t>
            </a:r>
            <a:endParaRPr lang="en-IN" sz="8800" b="1" dirty="0">
              <a:solidFill>
                <a:srgbClr val="FF0000"/>
              </a:solidFill>
            </a:endParaRPr>
          </a:p>
        </p:txBody>
      </p:sp>
    </p:spTree>
    <p:extLst>
      <p:ext uri="{BB962C8B-B14F-4D97-AF65-F5344CB8AC3E}">
        <p14:creationId xmlns:p14="http://schemas.microsoft.com/office/powerpoint/2010/main" val="755841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BCE30E-7915-856F-BEEB-D626C35396E4}"/>
              </a:ext>
            </a:extLst>
          </p:cNvPr>
          <p:cNvPicPr>
            <a:picLocks noChangeAspect="1"/>
          </p:cNvPicPr>
          <p:nvPr/>
        </p:nvPicPr>
        <p:blipFill>
          <a:blip r:embed="rId2"/>
          <a:stretch>
            <a:fillRect/>
          </a:stretch>
        </p:blipFill>
        <p:spPr>
          <a:xfrm>
            <a:off x="6915468" y="1202096"/>
            <a:ext cx="4540483" cy="3626036"/>
          </a:xfrm>
          <a:prstGeom prst="rect">
            <a:avLst/>
          </a:prstGeom>
        </p:spPr>
      </p:pic>
      <p:pic>
        <p:nvPicPr>
          <p:cNvPr id="7" name="Picture 6">
            <a:extLst>
              <a:ext uri="{FF2B5EF4-FFF2-40B4-BE49-F238E27FC236}">
                <a16:creationId xmlns:a16="http://schemas.microsoft.com/office/drawing/2014/main" id="{D8051ED5-D948-DBF2-2806-F44563AF8138}"/>
              </a:ext>
            </a:extLst>
          </p:cNvPr>
          <p:cNvPicPr>
            <a:picLocks noChangeAspect="1"/>
          </p:cNvPicPr>
          <p:nvPr/>
        </p:nvPicPr>
        <p:blipFill>
          <a:blip r:embed="rId3"/>
          <a:stretch>
            <a:fillRect/>
          </a:stretch>
        </p:blipFill>
        <p:spPr>
          <a:xfrm>
            <a:off x="375385" y="1600270"/>
            <a:ext cx="5539026" cy="3979894"/>
          </a:xfrm>
          <a:prstGeom prst="rect">
            <a:avLst/>
          </a:prstGeom>
        </p:spPr>
      </p:pic>
      <p:sp>
        <p:nvSpPr>
          <p:cNvPr id="9" name="TextBox 8">
            <a:extLst>
              <a:ext uri="{FF2B5EF4-FFF2-40B4-BE49-F238E27FC236}">
                <a16:creationId xmlns:a16="http://schemas.microsoft.com/office/drawing/2014/main" id="{990E3F99-EC5F-06E3-D886-874683705F23}"/>
              </a:ext>
            </a:extLst>
          </p:cNvPr>
          <p:cNvSpPr txBox="1"/>
          <p:nvPr/>
        </p:nvSpPr>
        <p:spPr>
          <a:xfrm>
            <a:off x="616017" y="151673"/>
            <a:ext cx="11174930" cy="923330"/>
          </a:xfrm>
          <a:prstGeom prst="rect">
            <a:avLst/>
          </a:prstGeom>
          <a:noFill/>
        </p:spPr>
        <p:txBody>
          <a:bodyPr wrap="square">
            <a:spAutoFit/>
          </a:bodyPr>
          <a:lstStyle/>
          <a:p>
            <a:pPr algn="just"/>
            <a:r>
              <a:rPr lang="en-US" b="0" i="0" dirty="0">
                <a:solidFill>
                  <a:srgbClr val="374151"/>
                </a:solidFill>
                <a:effectLst/>
                <a:latin typeface="Söhne"/>
              </a:rPr>
              <a:t>OLS is a method used to estimate the coefficients (</a:t>
            </a:r>
            <a:r>
              <a:rPr lang="en-US" b="0" i="0" dirty="0">
                <a:solidFill>
                  <a:srgbClr val="374151"/>
                </a:solidFill>
                <a:effectLst/>
                <a:latin typeface="KaTeX_Main"/>
              </a:rPr>
              <a:t>beta0​</a:t>
            </a:r>
            <a:r>
              <a:rPr lang="en-US" b="0" i="0" dirty="0">
                <a:solidFill>
                  <a:srgbClr val="374151"/>
                </a:solidFill>
                <a:effectLst/>
                <a:latin typeface="Söhne"/>
              </a:rPr>
              <a:t> and </a:t>
            </a:r>
            <a:r>
              <a:rPr lang="en-US" b="0" i="0" dirty="0">
                <a:solidFill>
                  <a:srgbClr val="374151"/>
                </a:solidFill>
                <a:effectLst/>
                <a:latin typeface="KaTeX_Main"/>
              </a:rPr>
              <a:t>beta1</a:t>
            </a:r>
            <a:r>
              <a:rPr lang="en-US" b="0" i="0" dirty="0">
                <a:solidFill>
                  <a:srgbClr val="374151"/>
                </a:solidFill>
                <a:effectLst/>
                <a:latin typeface="Söhne"/>
              </a:rPr>
              <a:t>) in the simple linear regression equation. The goal is to minimize the sum of squared differences between the observed and predicted values. The formula for OLS estimation of the slope (</a:t>
            </a:r>
            <a:r>
              <a:rPr lang="en-US" b="0" i="0" dirty="0">
                <a:solidFill>
                  <a:srgbClr val="374151"/>
                </a:solidFill>
                <a:effectLst/>
                <a:latin typeface="KaTeX_Main"/>
              </a:rPr>
              <a:t>beta1​</a:t>
            </a:r>
            <a:r>
              <a:rPr lang="en-US" b="0" i="0" dirty="0">
                <a:solidFill>
                  <a:srgbClr val="374151"/>
                </a:solidFill>
                <a:effectLst/>
                <a:latin typeface="Söhne"/>
              </a:rPr>
              <a:t>) is</a:t>
            </a:r>
            <a:endParaRPr lang="en-IN" dirty="0"/>
          </a:p>
        </p:txBody>
      </p:sp>
    </p:spTree>
    <p:extLst>
      <p:ext uri="{BB962C8B-B14F-4D97-AF65-F5344CB8AC3E}">
        <p14:creationId xmlns:p14="http://schemas.microsoft.com/office/powerpoint/2010/main" val="260558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9F3CA-A1A9-5D89-DA9F-39659E304336}"/>
              </a:ext>
            </a:extLst>
          </p:cNvPr>
          <p:cNvSpPr>
            <a:spLocks noGrp="1"/>
          </p:cNvSpPr>
          <p:nvPr>
            <p:ph idx="1"/>
          </p:nvPr>
        </p:nvSpPr>
        <p:spPr>
          <a:xfrm>
            <a:off x="1069848" y="308007"/>
            <a:ext cx="10058400" cy="6237171"/>
          </a:xfrm>
        </p:spPr>
        <p:txBody>
          <a:bodyPr>
            <a:normAutofit lnSpcReduction="10000"/>
          </a:bodyPr>
          <a:lstStyle/>
          <a:p>
            <a:pPr algn="just"/>
            <a:r>
              <a:rPr lang="en-US" sz="2400" b="0" i="0" dirty="0">
                <a:solidFill>
                  <a:srgbClr val="374151"/>
                </a:solidFill>
                <a:effectLst/>
                <a:latin typeface="Söhne"/>
              </a:rPr>
              <a:t>Imagine you've collected data on potato yield and the amount of nitrogen fertilizer applied to different plots. Now, you want to find the best-fit line that minimizes the squared differences between the observed and predicted yields.</a:t>
            </a:r>
          </a:p>
          <a:p>
            <a:pPr algn="just">
              <a:buFont typeface="+mj-lt"/>
              <a:buAutoNum type="arabicPeriod"/>
            </a:pPr>
            <a:r>
              <a:rPr lang="en-US" sz="2400" b="1" i="0" dirty="0">
                <a:solidFill>
                  <a:srgbClr val="374151"/>
                </a:solidFill>
                <a:effectLst/>
                <a:latin typeface="Söhne"/>
              </a:rPr>
              <a:t>Estimating </a:t>
            </a:r>
            <a:r>
              <a:rPr lang="en-US" sz="2400" b="1" i="0" dirty="0">
                <a:solidFill>
                  <a:srgbClr val="374151"/>
                </a:solidFill>
                <a:effectLst/>
                <a:latin typeface="KaTeX_Main"/>
              </a:rPr>
              <a:t>beta1​</a:t>
            </a:r>
            <a:r>
              <a:rPr lang="en-US" sz="2400" b="1" i="0" dirty="0">
                <a:solidFill>
                  <a:srgbClr val="374151"/>
                </a:solidFill>
                <a:effectLst/>
                <a:latin typeface="Söhne"/>
              </a:rPr>
              <a:t> (Slope):</a:t>
            </a:r>
            <a:endParaRPr lang="en-US" sz="2400" b="0" i="0" dirty="0">
              <a:solidFill>
                <a:srgbClr val="374151"/>
              </a:solidFill>
              <a:effectLst/>
              <a:latin typeface="Söhne"/>
            </a:endParaRPr>
          </a:p>
          <a:p>
            <a:pPr marL="742950" lvl="1" indent="-285750" algn="just">
              <a:buFont typeface="+mj-lt"/>
              <a:buAutoNum type="arabicPeriod"/>
            </a:pPr>
            <a:r>
              <a:rPr lang="en-US" sz="2400" b="1" i="0" dirty="0">
                <a:solidFill>
                  <a:srgbClr val="374151"/>
                </a:solidFill>
                <a:effectLst/>
                <a:latin typeface="Söhne"/>
              </a:rPr>
              <a:t>Mathematically:</a:t>
            </a:r>
            <a:r>
              <a:rPr lang="en-US" sz="2400" b="0" i="0" dirty="0">
                <a:solidFill>
                  <a:srgbClr val="374151"/>
                </a:solidFill>
                <a:effectLst/>
                <a:latin typeface="Söhne"/>
              </a:rPr>
              <a:t> Calculate the slope using the formula, taking into account the differences between each data point and the mean of </a:t>
            </a:r>
            <a:r>
              <a:rPr lang="en-US" sz="2400" b="0" i="1" dirty="0">
                <a:solidFill>
                  <a:srgbClr val="374151"/>
                </a:solidFill>
                <a:effectLst/>
                <a:latin typeface="KaTeX_Math"/>
              </a:rPr>
              <a:t>X</a:t>
            </a:r>
            <a:r>
              <a:rPr lang="en-US" sz="2400" b="0" i="0" dirty="0">
                <a:solidFill>
                  <a:srgbClr val="374151"/>
                </a:solidFill>
                <a:effectLst/>
                <a:latin typeface="Söhne"/>
              </a:rPr>
              <a:t> and </a:t>
            </a:r>
            <a:r>
              <a:rPr lang="en-US" sz="2400" b="0" i="1" dirty="0">
                <a:solidFill>
                  <a:srgbClr val="374151"/>
                </a:solidFill>
                <a:effectLst/>
                <a:latin typeface="KaTeX_Math"/>
              </a:rPr>
              <a:t>Y</a:t>
            </a:r>
            <a:r>
              <a:rPr lang="en-US" sz="2400" b="0" i="0" dirty="0">
                <a:solidFill>
                  <a:srgbClr val="374151"/>
                </a:solidFill>
                <a:effectLst/>
                <a:latin typeface="Söhne"/>
              </a:rPr>
              <a:t>.</a:t>
            </a:r>
          </a:p>
          <a:p>
            <a:pPr marL="742950" lvl="1" indent="-285750" algn="just">
              <a:buFont typeface="+mj-lt"/>
              <a:buAutoNum type="arabicPeriod"/>
            </a:pPr>
            <a:r>
              <a:rPr lang="en-US" sz="2400" b="1" i="0" dirty="0">
                <a:solidFill>
                  <a:srgbClr val="374151"/>
                </a:solidFill>
                <a:effectLst/>
                <a:latin typeface="Söhne"/>
              </a:rPr>
              <a:t>Example:</a:t>
            </a:r>
            <a:r>
              <a:rPr lang="en-US" sz="2400" b="0" i="0" dirty="0">
                <a:solidFill>
                  <a:srgbClr val="374151"/>
                </a:solidFill>
                <a:effectLst/>
                <a:latin typeface="Söhne"/>
              </a:rPr>
              <a:t> It's like finding the average change in yield for a one-unit increase in nitrogen fertilizer across all your data points.</a:t>
            </a:r>
          </a:p>
          <a:p>
            <a:pPr algn="just">
              <a:buFont typeface="+mj-lt"/>
              <a:buAutoNum type="arabicPeriod"/>
            </a:pPr>
            <a:r>
              <a:rPr lang="en-US" sz="2400" b="1" i="0" dirty="0">
                <a:solidFill>
                  <a:srgbClr val="374151"/>
                </a:solidFill>
                <a:effectLst/>
                <a:latin typeface="Söhne"/>
              </a:rPr>
              <a:t>Estimating </a:t>
            </a:r>
            <a:r>
              <a:rPr lang="en-US" sz="2400" b="1" i="0" dirty="0">
                <a:solidFill>
                  <a:srgbClr val="374151"/>
                </a:solidFill>
                <a:effectLst/>
                <a:latin typeface="KaTeX_Main"/>
              </a:rPr>
              <a:t>beta0​</a:t>
            </a:r>
            <a:r>
              <a:rPr lang="en-US" sz="2400" b="1" i="0" dirty="0">
                <a:solidFill>
                  <a:srgbClr val="374151"/>
                </a:solidFill>
                <a:effectLst/>
                <a:latin typeface="Söhne"/>
              </a:rPr>
              <a:t> (Y-intercept):</a:t>
            </a:r>
            <a:endParaRPr lang="en-US" sz="2400" b="0" i="0" dirty="0">
              <a:solidFill>
                <a:srgbClr val="374151"/>
              </a:solidFill>
              <a:effectLst/>
              <a:latin typeface="Söhne"/>
            </a:endParaRPr>
          </a:p>
          <a:p>
            <a:pPr marL="742950" lvl="1" indent="-285750" algn="just">
              <a:buFont typeface="+mj-lt"/>
              <a:buAutoNum type="arabicPeriod"/>
            </a:pPr>
            <a:r>
              <a:rPr lang="en-US" sz="2400" b="1" i="0" dirty="0">
                <a:solidFill>
                  <a:srgbClr val="374151"/>
                </a:solidFill>
                <a:effectLst/>
                <a:latin typeface="Söhne"/>
              </a:rPr>
              <a:t>Mathematically:</a:t>
            </a:r>
            <a:r>
              <a:rPr lang="en-US" sz="2400" b="0" i="0" dirty="0">
                <a:solidFill>
                  <a:srgbClr val="374151"/>
                </a:solidFill>
                <a:effectLst/>
                <a:latin typeface="Söhne"/>
              </a:rPr>
              <a:t> Once you have </a:t>
            </a:r>
            <a:r>
              <a:rPr lang="en-US" sz="2400" dirty="0">
                <a:solidFill>
                  <a:srgbClr val="374151"/>
                </a:solidFill>
                <a:latin typeface="KaTeX_Main"/>
              </a:rPr>
              <a:t>beta1</a:t>
            </a:r>
            <a:r>
              <a:rPr lang="en-US" sz="2400" b="0" i="0" dirty="0">
                <a:solidFill>
                  <a:srgbClr val="374151"/>
                </a:solidFill>
                <a:effectLst/>
                <a:latin typeface="KaTeX_Main"/>
              </a:rPr>
              <a:t>​</a:t>
            </a:r>
            <a:r>
              <a:rPr lang="en-US" sz="2400" b="0" i="0" dirty="0">
                <a:solidFill>
                  <a:srgbClr val="374151"/>
                </a:solidFill>
                <a:effectLst/>
                <a:latin typeface="Söhne"/>
              </a:rPr>
              <a:t>, use it to find the y-intercept by subtracting </a:t>
            </a:r>
            <a:r>
              <a:rPr lang="en-US" sz="2400" b="0" i="0" dirty="0">
                <a:solidFill>
                  <a:srgbClr val="374151"/>
                </a:solidFill>
                <a:effectLst/>
                <a:latin typeface="KaTeX_Main"/>
              </a:rPr>
              <a:t>beta1</a:t>
            </a:r>
            <a:r>
              <a:rPr lang="en-US" sz="2400" b="0" i="1" dirty="0">
                <a:solidFill>
                  <a:srgbClr val="374151"/>
                </a:solidFill>
                <a:effectLst/>
                <a:latin typeface="KaTeX_Math"/>
              </a:rPr>
              <a:t>X</a:t>
            </a:r>
            <a:r>
              <a:rPr lang="en-US" sz="2400" b="0" i="0" dirty="0">
                <a:solidFill>
                  <a:srgbClr val="374151"/>
                </a:solidFill>
                <a:effectLst/>
                <a:latin typeface="KaTeX_Main"/>
              </a:rPr>
              <a:t>ˉ</a:t>
            </a:r>
            <a:r>
              <a:rPr lang="en-US" sz="2400" b="0" i="0" dirty="0">
                <a:solidFill>
                  <a:srgbClr val="374151"/>
                </a:solidFill>
                <a:effectLst/>
                <a:latin typeface="Söhne"/>
              </a:rPr>
              <a:t> from the mean of </a:t>
            </a:r>
            <a:r>
              <a:rPr lang="en-US" sz="2400" b="0" i="1" dirty="0">
                <a:solidFill>
                  <a:srgbClr val="374151"/>
                </a:solidFill>
                <a:effectLst/>
                <a:latin typeface="KaTeX_Math"/>
              </a:rPr>
              <a:t>Y</a:t>
            </a:r>
            <a:r>
              <a:rPr lang="en-US" sz="2400" b="0" i="0" dirty="0">
                <a:solidFill>
                  <a:srgbClr val="374151"/>
                </a:solidFill>
                <a:effectLst/>
                <a:latin typeface="Söhne"/>
              </a:rPr>
              <a:t>.</a:t>
            </a:r>
          </a:p>
          <a:p>
            <a:pPr marL="742950" lvl="1" indent="-285750" algn="just">
              <a:buFont typeface="+mj-lt"/>
              <a:buAutoNum type="arabicPeriod"/>
            </a:pPr>
            <a:r>
              <a:rPr lang="en-US" sz="2400" b="1" i="0" dirty="0">
                <a:solidFill>
                  <a:srgbClr val="374151"/>
                </a:solidFill>
                <a:effectLst/>
                <a:latin typeface="Söhne"/>
              </a:rPr>
              <a:t>Example:</a:t>
            </a:r>
            <a:r>
              <a:rPr lang="en-US" sz="2400" b="0" i="0" dirty="0">
                <a:solidFill>
                  <a:srgbClr val="374151"/>
                </a:solidFill>
                <a:effectLst/>
                <a:latin typeface="Söhne"/>
              </a:rPr>
              <a:t> It's like determining the starting yield when no nitrogen fertilizer is applied based on the observed relationship.</a:t>
            </a:r>
          </a:p>
          <a:p>
            <a:pPr algn="just"/>
            <a:r>
              <a:rPr lang="en-US" sz="2000" b="0" i="0" dirty="0">
                <a:solidFill>
                  <a:srgbClr val="374151"/>
                </a:solidFill>
                <a:effectLst/>
                <a:latin typeface="Söhne"/>
              </a:rPr>
              <a:t>The OLS method aims to find the values of </a:t>
            </a:r>
            <a:r>
              <a:rPr lang="en-US" sz="2000" b="0" i="0" dirty="0">
                <a:solidFill>
                  <a:srgbClr val="374151"/>
                </a:solidFill>
                <a:effectLst/>
                <a:latin typeface="KaTeX_Main"/>
              </a:rPr>
              <a:t>beta0 </a:t>
            </a:r>
            <a:r>
              <a:rPr lang="en-US" sz="2000" b="0" i="0" dirty="0">
                <a:solidFill>
                  <a:srgbClr val="374151"/>
                </a:solidFill>
                <a:effectLst/>
                <a:latin typeface="Söhne"/>
              </a:rPr>
              <a:t>and </a:t>
            </a:r>
            <a:r>
              <a:rPr lang="en-US" sz="2000" b="0" i="0" dirty="0">
                <a:solidFill>
                  <a:srgbClr val="374151"/>
                </a:solidFill>
                <a:effectLst/>
                <a:latin typeface="KaTeX_Main"/>
              </a:rPr>
              <a:t>beta1​</a:t>
            </a:r>
            <a:r>
              <a:rPr lang="en-US" sz="2000" b="0" i="0" dirty="0">
                <a:solidFill>
                  <a:srgbClr val="374151"/>
                </a:solidFill>
                <a:effectLst/>
                <a:latin typeface="Söhne"/>
              </a:rPr>
              <a:t> that make the line fit the data points as closely as possible. The resulting equation represents the best linear relationship between nitrogen fertilizer and potato yield based on the observed data.</a:t>
            </a:r>
            <a:endParaRPr lang="en-IN" sz="2400" dirty="0"/>
          </a:p>
        </p:txBody>
      </p:sp>
    </p:spTree>
    <p:extLst>
      <p:ext uri="{BB962C8B-B14F-4D97-AF65-F5344CB8AC3E}">
        <p14:creationId xmlns:p14="http://schemas.microsoft.com/office/powerpoint/2010/main" val="2115653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F4D46-8274-F835-DC0E-26F8035442A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50C1570-26E2-19DB-50EF-A0CCE46FCC40}"/>
              </a:ext>
            </a:extLst>
          </p:cNvPr>
          <p:cNvSpPr txBox="1"/>
          <p:nvPr/>
        </p:nvSpPr>
        <p:spPr>
          <a:xfrm>
            <a:off x="205339" y="1591194"/>
            <a:ext cx="11781322" cy="3816429"/>
          </a:xfrm>
          <a:prstGeom prst="rect">
            <a:avLst/>
          </a:prstGeom>
          <a:noFill/>
        </p:spPr>
        <p:txBody>
          <a:bodyPr wrap="square">
            <a:spAutoFit/>
          </a:bodyPr>
          <a:lstStyle/>
          <a:p>
            <a:pPr algn="ctr"/>
            <a:r>
              <a:rPr lang="en-IN" sz="8800" b="1" dirty="0"/>
              <a:t>Regression</a:t>
            </a:r>
            <a:br>
              <a:rPr lang="en-IN" sz="8800" b="1" dirty="0"/>
            </a:br>
            <a:br>
              <a:rPr lang="en-IN" sz="8800" b="1" dirty="0"/>
            </a:br>
            <a:r>
              <a:rPr lang="en-IN" sz="6600" b="1" dirty="0">
                <a:solidFill>
                  <a:srgbClr val="FF0000"/>
                </a:solidFill>
              </a:rPr>
              <a:t>Multiple Linear Regression</a:t>
            </a:r>
            <a:endParaRPr lang="en-IN" sz="8800" b="1" dirty="0">
              <a:solidFill>
                <a:srgbClr val="FF0000"/>
              </a:solidFill>
            </a:endParaRPr>
          </a:p>
        </p:txBody>
      </p:sp>
    </p:spTree>
    <p:extLst>
      <p:ext uri="{BB962C8B-B14F-4D97-AF65-F5344CB8AC3E}">
        <p14:creationId xmlns:p14="http://schemas.microsoft.com/office/powerpoint/2010/main" val="1236612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07E8D-909A-53DB-39B9-503991FF7370}"/>
              </a:ext>
            </a:extLst>
          </p:cNvPr>
          <p:cNvSpPr>
            <a:spLocks noGrp="1"/>
          </p:cNvSpPr>
          <p:nvPr>
            <p:ph type="title"/>
          </p:nvPr>
        </p:nvSpPr>
        <p:spPr/>
        <p:txBody>
          <a:bodyPr/>
          <a:lstStyle/>
          <a:p>
            <a:r>
              <a:rPr lang="en-IN" dirty="0"/>
              <a:t>What is Multiple Linear Regression? </a:t>
            </a:r>
          </a:p>
        </p:txBody>
      </p:sp>
      <p:sp>
        <p:nvSpPr>
          <p:cNvPr id="3" name="Content Placeholder 2">
            <a:extLst>
              <a:ext uri="{FF2B5EF4-FFF2-40B4-BE49-F238E27FC236}">
                <a16:creationId xmlns:a16="http://schemas.microsoft.com/office/drawing/2014/main" id="{FDDB5C57-A615-BA5E-F653-F90510A47EDF}"/>
              </a:ext>
            </a:extLst>
          </p:cNvPr>
          <p:cNvSpPr>
            <a:spLocks noGrp="1"/>
          </p:cNvSpPr>
          <p:nvPr>
            <p:ph idx="1"/>
          </p:nvPr>
        </p:nvSpPr>
        <p:spPr>
          <a:xfrm>
            <a:off x="847023" y="1707522"/>
            <a:ext cx="10780295" cy="4050792"/>
          </a:xfrm>
        </p:spPr>
        <p:txBody>
          <a:bodyPr/>
          <a:lstStyle/>
          <a:p>
            <a:pPr marL="0" indent="0" algn="just">
              <a:buNone/>
            </a:pPr>
            <a:r>
              <a:rPr lang="en-US" b="0" i="0" dirty="0">
                <a:solidFill>
                  <a:srgbClr val="0D0D0D"/>
                </a:solidFill>
                <a:effectLst/>
                <a:latin typeface="Söhne"/>
              </a:rPr>
              <a:t>Multiple Linear Regression is an extension of Simple Linear Regression that allows us to predict a dependent variable (outcome) based on two or more independent variables (predictors). In other words, instead of just one independent variable, we now have multiple independent variables influencing the dependent variable.</a:t>
            </a:r>
          </a:p>
          <a:p>
            <a:pPr marL="0" indent="0" algn="just">
              <a:buNone/>
            </a:pPr>
            <a:r>
              <a:rPr lang="en-US" b="0" i="0" dirty="0">
                <a:solidFill>
                  <a:srgbClr val="111111"/>
                </a:solidFill>
                <a:effectLst/>
                <a:latin typeface="SourceSansPro"/>
              </a:rPr>
              <a:t>The goal of multiple linear regression is to model the </a:t>
            </a:r>
            <a:r>
              <a:rPr lang="en-US" b="0" i="0" u="sng" dirty="0">
                <a:solidFill>
                  <a:srgbClr val="2C40D0"/>
                </a:solidFill>
                <a:effectLst/>
                <a:latin typeface="SourceSansPro"/>
              </a:rPr>
              <a:t>linear relationship </a:t>
            </a:r>
            <a:r>
              <a:rPr lang="en-US" b="0" i="0" dirty="0">
                <a:solidFill>
                  <a:srgbClr val="111111"/>
                </a:solidFill>
                <a:effectLst/>
                <a:latin typeface="SourceSansPro"/>
              </a:rPr>
              <a:t>between the explanatory (independent) variables and response (dependent) variables. In essence, multiple regression is the extension of ordinary least-squares (OLS) regression because it involves more than one explanatory variable.</a:t>
            </a:r>
          </a:p>
          <a:p>
            <a:pPr marL="0" indent="0" algn="just">
              <a:buNone/>
            </a:pPr>
            <a:endParaRPr lang="en-IN" dirty="0"/>
          </a:p>
        </p:txBody>
      </p:sp>
      <p:pic>
        <p:nvPicPr>
          <p:cNvPr id="5" name="Picture 4">
            <a:extLst>
              <a:ext uri="{FF2B5EF4-FFF2-40B4-BE49-F238E27FC236}">
                <a16:creationId xmlns:a16="http://schemas.microsoft.com/office/drawing/2014/main" id="{4957B088-E8C1-03A9-5484-06A1F1D3B65C}"/>
              </a:ext>
            </a:extLst>
          </p:cNvPr>
          <p:cNvPicPr>
            <a:picLocks noChangeAspect="1"/>
          </p:cNvPicPr>
          <p:nvPr/>
        </p:nvPicPr>
        <p:blipFill>
          <a:blip r:embed="rId2"/>
          <a:stretch>
            <a:fillRect/>
          </a:stretch>
        </p:blipFill>
        <p:spPr>
          <a:xfrm>
            <a:off x="1959995" y="4107211"/>
            <a:ext cx="8554350" cy="2537511"/>
          </a:xfrm>
          <a:prstGeom prst="rect">
            <a:avLst/>
          </a:prstGeom>
        </p:spPr>
      </p:pic>
    </p:spTree>
    <p:extLst>
      <p:ext uri="{BB962C8B-B14F-4D97-AF65-F5344CB8AC3E}">
        <p14:creationId xmlns:p14="http://schemas.microsoft.com/office/powerpoint/2010/main" val="3162372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43EA64-D9A6-2DEC-A972-0DA6EFFAD54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817DF4-2C9D-2A27-6CB1-FE4682FD01FC}"/>
              </a:ext>
            </a:extLst>
          </p:cNvPr>
          <p:cNvSpPr>
            <a:spLocks noGrp="1"/>
          </p:cNvSpPr>
          <p:nvPr>
            <p:ph idx="1"/>
          </p:nvPr>
        </p:nvSpPr>
        <p:spPr>
          <a:xfrm>
            <a:off x="1069848" y="404261"/>
            <a:ext cx="10058400" cy="5767939"/>
          </a:xfrm>
        </p:spPr>
        <p:txBody>
          <a:bodyPr/>
          <a:lstStyle/>
          <a:p>
            <a:pPr marL="0" indent="0">
              <a:buNone/>
            </a:pPr>
            <a:r>
              <a:rPr lang="en-US" b="1" dirty="0"/>
              <a:t>Formula and Calculation of Multiple Linear Regression</a:t>
            </a:r>
          </a:p>
          <a:p>
            <a:pPr marL="0" indent="0">
              <a:buNone/>
            </a:pPr>
            <a:r>
              <a:rPr lang="en-US" dirty="0"/>
              <a:t>In multiple linear regression, with multiple independent variable, the relationship is represented by a straight-line equation:</a:t>
            </a:r>
          </a:p>
          <a:p>
            <a:pPr marL="0" indent="0">
              <a:buNone/>
            </a:pPr>
            <a:endParaRPr lang="en-IN" dirty="0"/>
          </a:p>
        </p:txBody>
      </p:sp>
      <p:pic>
        <p:nvPicPr>
          <p:cNvPr id="4" name="Picture 3">
            <a:extLst>
              <a:ext uri="{FF2B5EF4-FFF2-40B4-BE49-F238E27FC236}">
                <a16:creationId xmlns:a16="http://schemas.microsoft.com/office/drawing/2014/main" id="{DEE05227-26B4-1E0A-579A-D86E29B091E7}"/>
              </a:ext>
            </a:extLst>
          </p:cNvPr>
          <p:cNvPicPr>
            <a:picLocks noChangeAspect="1"/>
          </p:cNvPicPr>
          <p:nvPr/>
        </p:nvPicPr>
        <p:blipFill>
          <a:blip r:embed="rId2"/>
          <a:stretch>
            <a:fillRect/>
          </a:stretch>
        </p:blipFill>
        <p:spPr>
          <a:xfrm>
            <a:off x="2468998" y="1887632"/>
            <a:ext cx="7751028" cy="3223384"/>
          </a:xfrm>
          <a:prstGeom prst="rect">
            <a:avLst/>
          </a:prstGeom>
        </p:spPr>
      </p:pic>
    </p:spTree>
    <p:extLst>
      <p:ext uri="{BB962C8B-B14F-4D97-AF65-F5344CB8AC3E}">
        <p14:creationId xmlns:p14="http://schemas.microsoft.com/office/powerpoint/2010/main" val="3452931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5348-A47C-27D5-C731-597FB1552C6A}"/>
              </a:ext>
            </a:extLst>
          </p:cNvPr>
          <p:cNvSpPr>
            <a:spLocks noGrp="1"/>
          </p:cNvSpPr>
          <p:nvPr>
            <p:ph type="title"/>
          </p:nvPr>
        </p:nvSpPr>
        <p:spPr/>
        <p:txBody>
          <a:bodyPr/>
          <a:lstStyle/>
          <a:p>
            <a:r>
              <a:rPr lang="en-IN" dirty="0"/>
              <a:t>Example</a:t>
            </a:r>
          </a:p>
        </p:txBody>
      </p:sp>
      <p:pic>
        <p:nvPicPr>
          <p:cNvPr id="5" name="Picture 4">
            <a:extLst>
              <a:ext uri="{FF2B5EF4-FFF2-40B4-BE49-F238E27FC236}">
                <a16:creationId xmlns:a16="http://schemas.microsoft.com/office/drawing/2014/main" id="{410293AE-3C41-E502-428A-8F35B20620AF}"/>
              </a:ext>
            </a:extLst>
          </p:cNvPr>
          <p:cNvPicPr>
            <a:picLocks noChangeAspect="1"/>
          </p:cNvPicPr>
          <p:nvPr/>
        </p:nvPicPr>
        <p:blipFill>
          <a:blip r:embed="rId2"/>
          <a:stretch>
            <a:fillRect/>
          </a:stretch>
        </p:blipFill>
        <p:spPr>
          <a:xfrm>
            <a:off x="1916871" y="3955983"/>
            <a:ext cx="8093403" cy="1875350"/>
          </a:xfrm>
          <a:prstGeom prst="rect">
            <a:avLst/>
          </a:prstGeom>
        </p:spPr>
      </p:pic>
      <p:pic>
        <p:nvPicPr>
          <p:cNvPr id="7" name="Picture 6">
            <a:extLst>
              <a:ext uri="{FF2B5EF4-FFF2-40B4-BE49-F238E27FC236}">
                <a16:creationId xmlns:a16="http://schemas.microsoft.com/office/drawing/2014/main" id="{11A44178-309C-7C34-4211-2132E6FD71EB}"/>
              </a:ext>
            </a:extLst>
          </p:cNvPr>
          <p:cNvPicPr>
            <a:picLocks noChangeAspect="1"/>
          </p:cNvPicPr>
          <p:nvPr/>
        </p:nvPicPr>
        <p:blipFill>
          <a:blip r:embed="rId3"/>
          <a:stretch>
            <a:fillRect/>
          </a:stretch>
        </p:blipFill>
        <p:spPr>
          <a:xfrm>
            <a:off x="1428510" y="5889749"/>
            <a:ext cx="9334980" cy="596931"/>
          </a:xfrm>
          <a:prstGeom prst="rect">
            <a:avLst/>
          </a:prstGeom>
        </p:spPr>
      </p:pic>
      <p:sp>
        <p:nvSpPr>
          <p:cNvPr id="9" name="TextBox 8">
            <a:extLst>
              <a:ext uri="{FF2B5EF4-FFF2-40B4-BE49-F238E27FC236}">
                <a16:creationId xmlns:a16="http://schemas.microsoft.com/office/drawing/2014/main" id="{64E20E3D-A625-E04E-4B25-5BA61E54F506}"/>
              </a:ext>
            </a:extLst>
          </p:cNvPr>
          <p:cNvSpPr txBox="1"/>
          <p:nvPr/>
        </p:nvSpPr>
        <p:spPr>
          <a:xfrm>
            <a:off x="545833" y="1740885"/>
            <a:ext cx="11100334" cy="2585323"/>
          </a:xfrm>
          <a:prstGeom prst="rect">
            <a:avLst/>
          </a:prstGeom>
          <a:noFill/>
        </p:spPr>
        <p:txBody>
          <a:bodyPr wrap="square">
            <a:spAutoFit/>
          </a:bodyPr>
          <a:lstStyle/>
          <a:p>
            <a:pPr algn="just"/>
            <a:r>
              <a:rPr lang="en-US" b="0" i="0" dirty="0">
                <a:solidFill>
                  <a:srgbClr val="1F1F1F"/>
                </a:solidFill>
                <a:effectLst/>
                <a:latin typeface="Google Sans"/>
              </a:rPr>
              <a:t>Imagine you're a farmer trying to grow the best potatoes possible. You know that nitrogen fertilizer is important for plant growth, but you also know that other factors like rainfall and temperature can play a role in your potato yield. So, you set out to experiment!</a:t>
            </a:r>
          </a:p>
          <a:p>
            <a:pPr algn="just"/>
            <a:r>
              <a:rPr lang="en-US" b="1" i="0" dirty="0">
                <a:solidFill>
                  <a:srgbClr val="1F1F1F"/>
                </a:solidFill>
                <a:effectLst/>
                <a:latin typeface="Google Sans"/>
              </a:rPr>
              <a:t>Planting your seeds:</a:t>
            </a:r>
            <a:endParaRPr lang="en-US" b="0" i="0" dirty="0">
              <a:solidFill>
                <a:srgbClr val="1F1F1F"/>
              </a:solidFill>
              <a:effectLst/>
              <a:latin typeface="Google Sans"/>
            </a:endParaRPr>
          </a:p>
          <a:p>
            <a:pPr algn="just">
              <a:buFont typeface="Arial" panose="020B0604020202020204" pitchFamily="34" charset="0"/>
              <a:buChar char="•"/>
            </a:pPr>
            <a:r>
              <a:rPr lang="en-US" b="1" i="0" dirty="0">
                <a:solidFill>
                  <a:srgbClr val="1F1F1F"/>
                </a:solidFill>
                <a:effectLst/>
                <a:latin typeface="Google Sans"/>
              </a:rPr>
              <a:t>Your plot:</a:t>
            </a:r>
            <a:r>
              <a:rPr lang="en-US" b="0" i="0" dirty="0">
                <a:solidFill>
                  <a:srgbClr val="1F1F1F"/>
                </a:solidFill>
                <a:effectLst/>
                <a:latin typeface="Google Sans"/>
              </a:rPr>
              <a:t> Each potato plant in your field represents a </a:t>
            </a:r>
            <a:r>
              <a:rPr lang="en-US" b="1" i="0" dirty="0">
                <a:solidFill>
                  <a:srgbClr val="1F1F1F"/>
                </a:solidFill>
                <a:effectLst/>
                <a:latin typeface="Google Sans"/>
              </a:rPr>
              <a:t>data point</a:t>
            </a:r>
            <a:r>
              <a:rPr lang="en-US" b="0" i="0" dirty="0">
                <a:solidFill>
                  <a:srgbClr val="1F1F1F"/>
                </a:solidFill>
                <a:effectLst/>
                <a:latin typeface="Google Sans"/>
              </a:rPr>
              <a:t>. You collect data on several factors that might affect their yields, such as the amount of nitrogen fertilizer used (measured in kilograms), the average temperature during the growing season (°C), and the total rainfall (in millimeters). These factors are your </a:t>
            </a:r>
            <a:r>
              <a:rPr lang="en-US" b="1" i="0" dirty="0">
                <a:solidFill>
                  <a:srgbClr val="1F1F1F"/>
                </a:solidFill>
                <a:effectLst/>
                <a:latin typeface="Google Sans"/>
              </a:rPr>
              <a:t>independent variables</a:t>
            </a:r>
            <a:r>
              <a:rPr lang="en-US" b="0" i="0" dirty="0">
                <a:solidFill>
                  <a:srgbClr val="1F1F1F"/>
                </a:solidFill>
                <a:effectLst/>
                <a:latin typeface="Google Sans"/>
              </a:rPr>
              <a:t>.</a:t>
            </a:r>
          </a:p>
          <a:p>
            <a:pPr algn="just">
              <a:buFont typeface="Arial" panose="020B0604020202020204" pitchFamily="34" charset="0"/>
              <a:buChar char="•"/>
            </a:pPr>
            <a:r>
              <a:rPr lang="en-US" b="1" i="0" dirty="0">
                <a:solidFill>
                  <a:srgbClr val="1F1F1F"/>
                </a:solidFill>
                <a:effectLst/>
                <a:latin typeface="Google Sans"/>
              </a:rPr>
              <a:t>Your harvest:</a:t>
            </a:r>
            <a:r>
              <a:rPr lang="en-US" b="0" i="0" dirty="0">
                <a:solidFill>
                  <a:srgbClr val="1F1F1F"/>
                </a:solidFill>
                <a:effectLst/>
                <a:latin typeface="Google Sans"/>
              </a:rPr>
              <a:t> The amount of potatoes harvested from each plant represents your </a:t>
            </a:r>
            <a:r>
              <a:rPr lang="en-US" b="1" i="0" dirty="0">
                <a:solidFill>
                  <a:srgbClr val="1F1F1F"/>
                </a:solidFill>
                <a:effectLst/>
                <a:latin typeface="Google Sans"/>
              </a:rPr>
              <a:t>dependent variable</a:t>
            </a:r>
            <a:r>
              <a:rPr lang="en-US" b="0" i="0" dirty="0">
                <a:solidFill>
                  <a:srgbClr val="1F1F1F"/>
                </a:solidFill>
                <a:effectLst/>
                <a:latin typeface="Google Sans"/>
              </a:rPr>
              <a:t>, the potato yield. This is what you're trying to predict or explain.</a:t>
            </a:r>
          </a:p>
        </p:txBody>
      </p:sp>
    </p:spTree>
    <p:extLst>
      <p:ext uri="{BB962C8B-B14F-4D97-AF65-F5344CB8AC3E}">
        <p14:creationId xmlns:p14="http://schemas.microsoft.com/office/powerpoint/2010/main" val="3275519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707BF-DFD1-2D98-6B75-852E55828873}"/>
              </a:ext>
            </a:extLst>
          </p:cNvPr>
          <p:cNvSpPr>
            <a:spLocks noGrp="1"/>
          </p:cNvSpPr>
          <p:nvPr>
            <p:ph type="title"/>
          </p:nvPr>
        </p:nvSpPr>
        <p:spPr/>
        <p:txBody>
          <a:bodyPr/>
          <a:lstStyle/>
          <a:p>
            <a:r>
              <a:rPr lang="en-IN" dirty="0"/>
              <a:t>Understanding the recipe</a:t>
            </a:r>
          </a:p>
        </p:txBody>
      </p:sp>
      <p:sp>
        <p:nvSpPr>
          <p:cNvPr id="3" name="Content Placeholder 2">
            <a:extLst>
              <a:ext uri="{FF2B5EF4-FFF2-40B4-BE49-F238E27FC236}">
                <a16:creationId xmlns:a16="http://schemas.microsoft.com/office/drawing/2014/main" id="{8DFD9D3F-F3A6-A5CD-3785-F2D17D7FECD7}"/>
              </a:ext>
            </a:extLst>
          </p:cNvPr>
          <p:cNvSpPr>
            <a:spLocks noGrp="1"/>
          </p:cNvSpPr>
          <p:nvPr>
            <p:ph idx="1"/>
          </p:nvPr>
        </p:nvSpPr>
        <p:spPr>
          <a:xfrm>
            <a:off x="1069848" y="1780674"/>
            <a:ext cx="10058400" cy="4391526"/>
          </a:xfrm>
        </p:spPr>
        <p:txBody>
          <a:bodyPr>
            <a:normAutofit fontScale="92500" lnSpcReduction="10000"/>
          </a:bodyPr>
          <a:lstStyle/>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The formula you sent is like a recipe for understanding how these factors combine to influence your potato yield. It's a multiple linear regression model, which means it takes into account multiple independent variables at once.</a:t>
            </a:r>
          </a:p>
          <a:p>
            <a:pPr marL="0" indent="0" algn="just">
              <a:buNone/>
            </a:pPr>
            <a:r>
              <a:rPr lang="en-US" b="1" dirty="0">
                <a:latin typeface="Calibri" panose="020F0502020204030204" pitchFamily="34" charset="0"/>
                <a:ea typeface="Calibri" panose="020F0502020204030204" pitchFamily="34" charset="0"/>
                <a:cs typeface="Calibri" panose="020F0502020204030204" pitchFamily="34" charset="0"/>
              </a:rPr>
              <a:t>Base amount: </a:t>
            </a:r>
            <a:r>
              <a:rPr lang="en-US" dirty="0">
                <a:latin typeface="Calibri" panose="020F0502020204030204" pitchFamily="34" charset="0"/>
                <a:ea typeface="Calibri" panose="020F0502020204030204" pitchFamily="34" charset="0"/>
                <a:cs typeface="Calibri" panose="020F0502020204030204" pitchFamily="34" charset="0"/>
              </a:rPr>
              <a:t>The constant term, 8t, represents the base yield you might expect even without any fertilizer, rain, or specific temperature. It's like the basic ingredients in your recipe that always go in, no matter what.</a:t>
            </a:r>
          </a:p>
          <a:p>
            <a:pPr marL="0" indent="0" algn="just">
              <a:buNone/>
            </a:pPr>
            <a:r>
              <a:rPr lang="en-US" b="1" dirty="0">
                <a:latin typeface="Calibri" panose="020F0502020204030204" pitchFamily="34" charset="0"/>
                <a:ea typeface="Calibri" panose="020F0502020204030204" pitchFamily="34" charset="0"/>
                <a:cs typeface="Calibri" panose="020F0502020204030204" pitchFamily="34" charset="0"/>
              </a:rPr>
              <a:t>Fertilizer's impact: </a:t>
            </a:r>
            <a:r>
              <a:rPr lang="en-US" dirty="0">
                <a:latin typeface="Calibri" panose="020F0502020204030204" pitchFamily="34" charset="0"/>
                <a:ea typeface="Calibri" panose="020F0502020204030204" pitchFamily="34" charset="0"/>
                <a:cs typeface="Calibri" panose="020F0502020204030204" pitchFamily="34" charset="0"/>
              </a:rPr>
              <a:t>The term 3 × Fertilizer [kg] represents the effect of nitrogen fertilizer. The coefficient 3 tells you how much each kilogram of fertilizer increases the yield on average. It's like adding spices to your recipe; the more you add, the stronger the effect (up to a certain point).</a:t>
            </a:r>
          </a:p>
          <a:p>
            <a:pPr marL="0" indent="0" algn="just">
              <a:buNone/>
            </a:pPr>
            <a:r>
              <a:rPr lang="en-US" b="1" dirty="0">
                <a:latin typeface="Calibri" panose="020F0502020204030204" pitchFamily="34" charset="0"/>
                <a:ea typeface="Calibri" panose="020F0502020204030204" pitchFamily="34" charset="0"/>
                <a:cs typeface="Calibri" panose="020F0502020204030204" pitchFamily="34" charset="0"/>
              </a:rPr>
              <a:t>Rain's influence: </a:t>
            </a:r>
            <a:r>
              <a:rPr lang="en-US" dirty="0">
                <a:latin typeface="Calibri" panose="020F0502020204030204" pitchFamily="34" charset="0"/>
                <a:ea typeface="Calibri" panose="020F0502020204030204" pitchFamily="34" charset="0"/>
                <a:cs typeface="Calibri" panose="020F0502020204030204" pitchFamily="34" charset="0"/>
              </a:rPr>
              <a:t>The term -0.54 × </a:t>
            </a:r>
            <a:r>
              <a:rPr lang="en-US" dirty="0" err="1">
                <a:latin typeface="Calibri" panose="020F0502020204030204" pitchFamily="34" charset="0"/>
                <a:ea typeface="Calibri" panose="020F0502020204030204" pitchFamily="34" charset="0"/>
                <a:cs typeface="Calibri" panose="020F0502020204030204" pitchFamily="34" charset="0"/>
              </a:rPr>
              <a:t>AvgTemp</a:t>
            </a:r>
            <a:r>
              <a:rPr lang="en-US" dirty="0">
                <a:latin typeface="Calibri" panose="020F0502020204030204" pitchFamily="34" charset="0"/>
                <a:ea typeface="Calibri" panose="020F0502020204030204" pitchFamily="34" charset="0"/>
                <a:cs typeface="Calibri" panose="020F0502020204030204" pitchFamily="34" charset="0"/>
              </a:rPr>
              <a:t>[°C] represents the effect of average temperature. The negative coefficient means that higher temperatures tend to decrease the yield, just like adding too much of ingredients can spoil your dish.</a:t>
            </a:r>
          </a:p>
          <a:p>
            <a:pPr marL="0" indent="0" algn="just">
              <a:buNone/>
            </a:pPr>
            <a:r>
              <a:rPr lang="en-US" b="1" dirty="0">
                <a:latin typeface="Calibri" panose="020F0502020204030204" pitchFamily="34" charset="0"/>
                <a:ea typeface="Calibri" panose="020F0502020204030204" pitchFamily="34" charset="0"/>
                <a:cs typeface="Calibri" panose="020F0502020204030204" pitchFamily="34" charset="0"/>
              </a:rPr>
              <a:t>Rainfall's contribution: </a:t>
            </a:r>
            <a:r>
              <a:rPr lang="en-US" dirty="0">
                <a:latin typeface="Calibri" panose="020F0502020204030204" pitchFamily="34" charset="0"/>
                <a:ea typeface="Calibri" panose="020F0502020204030204" pitchFamily="34" charset="0"/>
                <a:cs typeface="Calibri" panose="020F0502020204030204" pitchFamily="34" charset="0"/>
              </a:rPr>
              <a:t>The term 0.04 × Rain[mm] represents the effect of rainfall. The positive coefficient means that more rain generally leads to higher yields, similar to how water is essential for most recipes.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7196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133FD-538E-0F3F-87CC-FE74412D96B7}"/>
              </a:ext>
            </a:extLst>
          </p:cNvPr>
          <p:cNvSpPr>
            <a:spLocks noGrp="1"/>
          </p:cNvSpPr>
          <p:nvPr>
            <p:ph type="title"/>
          </p:nvPr>
        </p:nvSpPr>
        <p:spPr/>
        <p:txBody>
          <a:bodyPr>
            <a:normAutofit/>
          </a:bodyPr>
          <a:lstStyle/>
          <a:p>
            <a:r>
              <a:rPr lang="en-US" sz="4000" dirty="0"/>
              <a:t>What Multiple Linear Regression Can Tell You?</a:t>
            </a:r>
            <a:endParaRPr lang="en-IN" sz="4000" dirty="0"/>
          </a:p>
        </p:txBody>
      </p:sp>
      <p:sp>
        <p:nvSpPr>
          <p:cNvPr id="3" name="Content Placeholder 2">
            <a:extLst>
              <a:ext uri="{FF2B5EF4-FFF2-40B4-BE49-F238E27FC236}">
                <a16:creationId xmlns:a16="http://schemas.microsoft.com/office/drawing/2014/main" id="{995FE925-32A1-0D5D-DB36-6D061E7C184F}"/>
              </a:ext>
            </a:extLst>
          </p:cNvPr>
          <p:cNvSpPr>
            <a:spLocks noGrp="1"/>
          </p:cNvSpPr>
          <p:nvPr>
            <p:ph idx="1"/>
          </p:nvPr>
        </p:nvSpPr>
        <p:spPr>
          <a:xfrm>
            <a:off x="664143" y="1697896"/>
            <a:ext cx="11107554" cy="4050792"/>
          </a:xfrm>
        </p:spPr>
        <p:txBody>
          <a:bodyPr/>
          <a:lstStyle/>
          <a:p>
            <a:pPr marL="0" indent="0" algn="just">
              <a:buNone/>
            </a:pPr>
            <a:r>
              <a:rPr lang="en-US" b="0" i="0" dirty="0">
                <a:solidFill>
                  <a:srgbClr val="111111"/>
                </a:solidFill>
                <a:effectLst/>
                <a:latin typeface="SourceSansPro"/>
              </a:rPr>
              <a:t>Simple linear regression is a function that allows an analyst or statistician to make predictions about one variable based on the information that is known about another variable. Linear regression can only be used when one has two continuous variables—an independent variable and a dependent variable. The independent variable is the parameter that is used to calculate the dependent variable or outcome. A multiple regression model extends to several explanatory variables.</a:t>
            </a:r>
          </a:p>
          <a:p>
            <a:pPr marL="0" indent="0" algn="just">
              <a:buNone/>
            </a:pPr>
            <a:r>
              <a:rPr lang="en-US" b="0" i="0" dirty="0">
                <a:solidFill>
                  <a:srgbClr val="111111"/>
                </a:solidFill>
                <a:effectLst/>
                <a:latin typeface="SourceSansPro"/>
              </a:rPr>
              <a:t>The multiple regression model is based on the following assumptions:</a:t>
            </a:r>
          </a:p>
          <a:p>
            <a:pPr algn="l">
              <a:buFont typeface="Arial" panose="020B0604020202020204" pitchFamily="34" charset="0"/>
              <a:buChar char="•"/>
            </a:pPr>
            <a:r>
              <a:rPr lang="en-US" b="0" i="0" dirty="0">
                <a:solidFill>
                  <a:srgbClr val="111111"/>
                </a:solidFill>
                <a:effectLst/>
                <a:latin typeface="SourceSansPro"/>
              </a:rPr>
              <a:t>There is a </a:t>
            </a:r>
            <a:r>
              <a:rPr lang="en-US" b="0" i="0" u="sng" dirty="0">
                <a:solidFill>
                  <a:srgbClr val="2C40D0"/>
                </a:solidFill>
                <a:effectLst/>
                <a:latin typeface="SourceSansPro"/>
              </a:rPr>
              <a:t>linear relationship </a:t>
            </a:r>
            <a:r>
              <a:rPr lang="en-US" b="0" i="0" dirty="0">
                <a:solidFill>
                  <a:srgbClr val="111111"/>
                </a:solidFill>
                <a:effectLst/>
                <a:latin typeface="SourceSansPro"/>
              </a:rPr>
              <a:t>between the dependent variables and the independent variables</a:t>
            </a:r>
          </a:p>
          <a:p>
            <a:pPr algn="l">
              <a:buFont typeface="Arial" panose="020B0604020202020204" pitchFamily="34" charset="0"/>
              <a:buChar char="•"/>
            </a:pPr>
            <a:r>
              <a:rPr lang="en-US" b="0" i="0" dirty="0">
                <a:solidFill>
                  <a:srgbClr val="111111"/>
                </a:solidFill>
                <a:effectLst/>
                <a:latin typeface="SourceSansPro"/>
              </a:rPr>
              <a:t>The independent variables are not too highly </a:t>
            </a:r>
            <a:r>
              <a:rPr lang="en-US" b="0" i="0" u="sng" dirty="0">
                <a:solidFill>
                  <a:srgbClr val="2C40D0"/>
                </a:solidFill>
                <a:effectLst/>
                <a:latin typeface="SourceSansPro"/>
              </a:rPr>
              <a:t>correlated </a:t>
            </a:r>
            <a:r>
              <a:rPr lang="en-US" b="0" i="0" dirty="0">
                <a:solidFill>
                  <a:srgbClr val="111111"/>
                </a:solidFill>
                <a:effectLst/>
                <a:latin typeface="SourceSansPro"/>
              </a:rPr>
              <a:t>with each other</a:t>
            </a:r>
          </a:p>
          <a:p>
            <a:pPr algn="l">
              <a:buFont typeface="Arial" panose="020B0604020202020204" pitchFamily="34" charset="0"/>
              <a:buChar char="•"/>
            </a:pPr>
            <a:r>
              <a:rPr lang="en-US" b="0" i="0" dirty="0" err="1">
                <a:solidFill>
                  <a:srgbClr val="111111"/>
                </a:solidFill>
                <a:effectLst/>
                <a:latin typeface="SourceSansPro"/>
              </a:rPr>
              <a:t>y</a:t>
            </a:r>
            <a:r>
              <a:rPr lang="en-US" b="0" i="0" baseline="-25000" dirty="0" err="1">
                <a:solidFill>
                  <a:srgbClr val="111111"/>
                </a:solidFill>
                <a:effectLst/>
                <a:latin typeface="SourceSansPro"/>
              </a:rPr>
              <a:t>i</a:t>
            </a:r>
            <a:r>
              <a:rPr lang="en-US" b="0" i="0" dirty="0">
                <a:solidFill>
                  <a:srgbClr val="111111"/>
                </a:solidFill>
                <a:effectLst/>
                <a:latin typeface="SourceSansPro"/>
              </a:rPr>
              <a:t> observations are selected independently and randomly from the population</a:t>
            </a:r>
          </a:p>
          <a:p>
            <a:pPr algn="l">
              <a:buFont typeface="Arial" panose="020B0604020202020204" pitchFamily="34" charset="0"/>
              <a:buChar char="•"/>
            </a:pPr>
            <a:r>
              <a:rPr lang="en-US" b="0" i="0" dirty="0">
                <a:solidFill>
                  <a:srgbClr val="111111"/>
                </a:solidFill>
                <a:effectLst/>
                <a:latin typeface="SourceSansPro"/>
              </a:rPr>
              <a:t>Residuals should be </a:t>
            </a:r>
            <a:r>
              <a:rPr lang="en-US" b="0" i="0" u="sng" dirty="0">
                <a:solidFill>
                  <a:srgbClr val="2C40D0"/>
                </a:solidFill>
                <a:effectLst/>
                <a:latin typeface="SourceSansPro"/>
              </a:rPr>
              <a:t>normally distributed </a:t>
            </a:r>
            <a:r>
              <a:rPr lang="en-US" b="0" i="0" dirty="0">
                <a:solidFill>
                  <a:srgbClr val="111111"/>
                </a:solidFill>
                <a:effectLst/>
                <a:latin typeface="SourceSansPro"/>
              </a:rPr>
              <a:t>with a mean of 0 and </a:t>
            </a:r>
            <a:r>
              <a:rPr lang="en-US" b="0" i="0" u="sng" dirty="0">
                <a:solidFill>
                  <a:srgbClr val="2C40D0"/>
                </a:solidFill>
                <a:effectLst/>
                <a:latin typeface="SourceSansPro"/>
              </a:rPr>
              <a:t>variance </a:t>
            </a:r>
            <a:r>
              <a:rPr lang="en-US" b="0" i="1" dirty="0">
                <a:solidFill>
                  <a:srgbClr val="111111"/>
                </a:solidFill>
                <a:effectLst/>
                <a:latin typeface="SourceSansPro"/>
              </a:rPr>
              <a:t>σ</a:t>
            </a:r>
            <a:endParaRPr lang="en-US" b="0" i="0" dirty="0">
              <a:solidFill>
                <a:srgbClr val="111111"/>
              </a:solidFill>
              <a:effectLst/>
              <a:latin typeface="SourceSansPro"/>
            </a:endParaRPr>
          </a:p>
          <a:p>
            <a:pPr marL="0" indent="0" algn="just">
              <a:buNone/>
            </a:pPr>
            <a:endParaRPr lang="en-IN" dirty="0"/>
          </a:p>
        </p:txBody>
      </p:sp>
      <p:sp>
        <p:nvSpPr>
          <p:cNvPr id="5" name="TextBox 4">
            <a:extLst>
              <a:ext uri="{FF2B5EF4-FFF2-40B4-BE49-F238E27FC236}">
                <a16:creationId xmlns:a16="http://schemas.microsoft.com/office/drawing/2014/main" id="{B6B55740-6E53-C29C-838F-24AF7B58A837}"/>
              </a:ext>
            </a:extLst>
          </p:cNvPr>
          <p:cNvSpPr txBox="1"/>
          <p:nvPr/>
        </p:nvSpPr>
        <p:spPr>
          <a:xfrm>
            <a:off x="3145055" y="5518303"/>
            <a:ext cx="6097604" cy="369332"/>
          </a:xfrm>
          <a:prstGeom prst="rect">
            <a:avLst/>
          </a:prstGeom>
          <a:noFill/>
        </p:spPr>
        <p:txBody>
          <a:bodyPr wrap="square">
            <a:spAutoFit/>
          </a:bodyPr>
          <a:lstStyle/>
          <a:p>
            <a:r>
              <a:rPr lang="en-IN" dirty="0">
                <a:solidFill>
                  <a:srgbClr val="FF0000"/>
                </a:solidFill>
              </a:rPr>
              <a:t>https://www.mdpi.com/2073-4395/11/5/885</a:t>
            </a:r>
          </a:p>
        </p:txBody>
      </p:sp>
    </p:spTree>
    <p:extLst>
      <p:ext uri="{BB962C8B-B14F-4D97-AF65-F5344CB8AC3E}">
        <p14:creationId xmlns:p14="http://schemas.microsoft.com/office/powerpoint/2010/main" val="335113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EC0971-8101-5C86-5FB4-5AE4F8AC0508}"/>
              </a:ext>
            </a:extLst>
          </p:cNvPr>
          <p:cNvPicPr>
            <a:picLocks noChangeAspect="1"/>
          </p:cNvPicPr>
          <p:nvPr/>
        </p:nvPicPr>
        <p:blipFill>
          <a:blip r:embed="rId2"/>
          <a:stretch>
            <a:fillRect/>
          </a:stretch>
        </p:blipFill>
        <p:spPr>
          <a:xfrm>
            <a:off x="1347536" y="116027"/>
            <a:ext cx="9263073" cy="6625946"/>
          </a:xfrm>
          <a:prstGeom prst="rect">
            <a:avLst/>
          </a:prstGeom>
        </p:spPr>
      </p:pic>
    </p:spTree>
    <p:extLst>
      <p:ext uri="{BB962C8B-B14F-4D97-AF65-F5344CB8AC3E}">
        <p14:creationId xmlns:p14="http://schemas.microsoft.com/office/powerpoint/2010/main" val="2170784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05233-CEFF-2FB4-D147-B3847744080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DAD2435-3E92-1223-F15C-32B278EC7DB7}"/>
              </a:ext>
            </a:extLst>
          </p:cNvPr>
          <p:cNvSpPr txBox="1"/>
          <p:nvPr/>
        </p:nvSpPr>
        <p:spPr>
          <a:xfrm>
            <a:off x="205339" y="1591194"/>
            <a:ext cx="11781322" cy="3816429"/>
          </a:xfrm>
          <a:prstGeom prst="rect">
            <a:avLst/>
          </a:prstGeom>
          <a:noFill/>
        </p:spPr>
        <p:txBody>
          <a:bodyPr wrap="square">
            <a:spAutoFit/>
          </a:bodyPr>
          <a:lstStyle/>
          <a:p>
            <a:pPr algn="ctr"/>
            <a:r>
              <a:rPr lang="en-IN" sz="8800" b="1" dirty="0"/>
              <a:t>Regression</a:t>
            </a:r>
            <a:br>
              <a:rPr lang="en-IN" sz="8800" b="1" dirty="0"/>
            </a:br>
            <a:br>
              <a:rPr lang="en-IN" sz="8800" b="1" dirty="0"/>
            </a:br>
            <a:r>
              <a:rPr lang="en-IN" sz="6600" b="1" dirty="0">
                <a:solidFill>
                  <a:srgbClr val="FF0000"/>
                </a:solidFill>
              </a:rPr>
              <a:t>R square</a:t>
            </a:r>
            <a:endParaRPr lang="en-IN" sz="8800" b="1" dirty="0">
              <a:solidFill>
                <a:srgbClr val="FF0000"/>
              </a:solidFill>
            </a:endParaRPr>
          </a:p>
        </p:txBody>
      </p:sp>
    </p:spTree>
    <p:extLst>
      <p:ext uri="{BB962C8B-B14F-4D97-AF65-F5344CB8AC3E}">
        <p14:creationId xmlns:p14="http://schemas.microsoft.com/office/powerpoint/2010/main" val="3391029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EC0D8-A5CF-4D5D-325B-2B107CBB4875}"/>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E78E3977-5F6F-5038-9BB0-5C08E708A5C1}"/>
              </a:ext>
            </a:extLst>
          </p:cNvPr>
          <p:cNvPicPr>
            <a:picLocks noChangeAspect="1"/>
          </p:cNvPicPr>
          <p:nvPr/>
        </p:nvPicPr>
        <p:blipFill>
          <a:blip r:embed="rId2"/>
          <a:stretch>
            <a:fillRect/>
          </a:stretch>
        </p:blipFill>
        <p:spPr>
          <a:xfrm>
            <a:off x="1069023" y="380843"/>
            <a:ext cx="3281595" cy="3144043"/>
          </a:xfrm>
          <a:prstGeom prst="rect">
            <a:avLst/>
          </a:prstGeom>
        </p:spPr>
      </p:pic>
      <p:pic>
        <p:nvPicPr>
          <p:cNvPr id="8" name="Picture 7">
            <a:extLst>
              <a:ext uri="{FF2B5EF4-FFF2-40B4-BE49-F238E27FC236}">
                <a16:creationId xmlns:a16="http://schemas.microsoft.com/office/drawing/2014/main" id="{AB24FA92-7C04-E71F-272C-D36587D75947}"/>
              </a:ext>
            </a:extLst>
          </p:cNvPr>
          <p:cNvPicPr>
            <a:picLocks noChangeAspect="1"/>
          </p:cNvPicPr>
          <p:nvPr/>
        </p:nvPicPr>
        <p:blipFill>
          <a:blip r:embed="rId3"/>
          <a:stretch>
            <a:fillRect/>
          </a:stretch>
        </p:blipFill>
        <p:spPr>
          <a:xfrm>
            <a:off x="7063185" y="284956"/>
            <a:ext cx="3640107" cy="3370213"/>
          </a:xfrm>
          <a:prstGeom prst="rect">
            <a:avLst/>
          </a:prstGeom>
        </p:spPr>
      </p:pic>
      <p:pic>
        <p:nvPicPr>
          <p:cNvPr id="10" name="Picture 9">
            <a:extLst>
              <a:ext uri="{FF2B5EF4-FFF2-40B4-BE49-F238E27FC236}">
                <a16:creationId xmlns:a16="http://schemas.microsoft.com/office/drawing/2014/main" id="{DF4C1A12-44C6-C34C-5D3D-208CBA18717F}"/>
              </a:ext>
            </a:extLst>
          </p:cNvPr>
          <p:cNvPicPr>
            <a:picLocks noChangeAspect="1"/>
          </p:cNvPicPr>
          <p:nvPr/>
        </p:nvPicPr>
        <p:blipFill>
          <a:blip r:embed="rId4"/>
          <a:stretch>
            <a:fillRect/>
          </a:stretch>
        </p:blipFill>
        <p:spPr>
          <a:xfrm>
            <a:off x="1018230" y="4326461"/>
            <a:ext cx="10151073" cy="1766329"/>
          </a:xfrm>
          <a:prstGeom prst="rect">
            <a:avLst/>
          </a:prstGeom>
        </p:spPr>
      </p:pic>
    </p:spTree>
    <p:extLst>
      <p:ext uri="{BB962C8B-B14F-4D97-AF65-F5344CB8AC3E}">
        <p14:creationId xmlns:p14="http://schemas.microsoft.com/office/powerpoint/2010/main" val="2606795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2ABF24-A5AD-FC1B-6754-C7754DFEB08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F21A298-D6DB-B6BD-5D88-4D6341ABDC3F}"/>
              </a:ext>
            </a:extLst>
          </p:cNvPr>
          <p:cNvSpPr txBox="1"/>
          <p:nvPr/>
        </p:nvSpPr>
        <p:spPr>
          <a:xfrm>
            <a:off x="584735" y="448397"/>
            <a:ext cx="10619071" cy="1754326"/>
          </a:xfrm>
          <a:prstGeom prst="rect">
            <a:avLst/>
          </a:prstGeom>
          <a:noFill/>
        </p:spPr>
        <p:txBody>
          <a:bodyPr wrap="square">
            <a:spAutoFit/>
          </a:bodyPr>
          <a:lstStyle/>
          <a:p>
            <a:pPr algn="just"/>
            <a:r>
              <a:rPr lang="en-US" b="0" i="0" dirty="0">
                <a:solidFill>
                  <a:srgbClr val="1F1F1F"/>
                </a:solidFill>
                <a:effectLst/>
                <a:latin typeface="Google Sans"/>
              </a:rPr>
              <a:t>R-squared is a statistical metric used to assess the </a:t>
            </a:r>
            <a:r>
              <a:rPr lang="en-US" b="1" i="0" dirty="0">
                <a:solidFill>
                  <a:srgbClr val="1F1F1F"/>
                </a:solidFill>
                <a:effectLst/>
                <a:latin typeface="Google Sans"/>
              </a:rPr>
              <a:t>goodness of fit</a:t>
            </a:r>
            <a:r>
              <a:rPr lang="en-US" b="0" i="0" dirty="0">
                <a:solidFill>
                  <a:srgbClr val="1F1F1F"/>
                </a:solidFill>
                <a:effectLst/>
                <a:latin typeface="Google Sans"/>
              </a:rPr>
              <a:t> of a linear regression model. It represents the proportion of variance in the dependent variable (what you're trying to predict) that can be explained by the independent variables (the features you used to make the prediction).</a:t>
            </a:r>
          </a:p>
          <a:p>
            <a:pPr algn="just">
              <a:buFont typeface="Arial" panose="020B0604020202020204" pitchFamily="34" charset="0"/>
              <a:buChar char="•"/>
            </a:pPr>
            <a:r>
              <a:rPr lang="en-US" b="0" i="0" dirty="0">
                <a:solidFill>
                  <a:srgbClr val="1F1F1F"/>
                </a:solidFill>
                <a:effectLst/>
                <a:latin typeface="Google Sans"/>
              </a:rPr>
              <a:t>It ranges from 0 to 1, where 0 indicates the model explains no variance and 1 indicates it explains all variance.</a:t>
            </a:r>
          </a:p>
          <a:p>
            <a:pPr algn="just">
              <a:buFont typeface="Arial" panose="020B0604020202020204" pitchFamily="34" charset="0"/>
              <a:buChar char="•"/>
            </a:pPr>
            <a:r>
              <a:rPr lang="en-US" b="0" i="0" dirty="0">
                <a:solidFill>
                  <a:srgbClr val="1F1F1F"/>
                </a:solidFill>
                <a:effectLst/>
                <a:latin typeface="Google Sans"/>
              </a:rPr>
              <a:t>Generally, a higher R-squared value is considered better, but it's not the only factor to consider when evaluating a model.</a:t>
            </a:r>
          </a:p>
        </p:txBody>
      </p:sp>
      <p:sp>
        <p:nvSpPr>
          <p:cNvPr id="5" name="TextBox 4">
            <a:extLst>
              <a:ext uri="{FF2B5EF4-FFF2-40B4-BE49-F238E27FC236}">
                <a16:creationId xmlns:a16="http://schemas.microsoft.com/office/drawing/2014/main" id="{6DD5B4FA-91D4-9585-96DA-0690543092C5}"/>
              </a:ext>
            </a:extLst>
          </p:cNvPr>
          <p:cNvSpPr txBox="1"/>
          <p:nvPr/>
        </p:nvSpPr>
        <p:spPr>
          <a:xfrm>
            <a:off x="1437373" y="2439285"/>
            <a:ext cx="9317254" cy="39703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F1F1F"/>
                </a:solidFill>
                <a:effectLst/>
                <a:uLnTx/>
                <a:uFillTx/>
                <a:latin typeface="Google Sans"/>
                <a:ea typeface="+mn-ea"/>
                <a:cs typeface="+mn-cs"/>
              </a:rPr>
              <a:t>Rule of Thumb:</a:t>
            </a:r>
            <a:endParaRPr kumimoji="0" lang="en-US" sz="1800" b="0" i="0" u="none" strike="noStrike" kern="1200" cap="none" spc="0" normalizeH="0" baseline="0" noProof="0" dirty="0">
              <a:ln>
                <a:noFill/>
              </a:ln>
              <a:solidFill>
                <a:srgbClr val="1F1F1F"/>
              </a:solidFill>
              <a:effectLst/>
              <a:uLnTx/>
              <a:uFillTx/>
              <a:latin typeface="Google Sans"/>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F1F1F"/>
                </a:solidFill>
                <a:effectLst/>
                <a:uLnTx/>
                <a:uFillTx/>
                <a:latin typeface="Google Sans"/>
                <a:ea typeface="+mn-ea"/>
                <a:cs typeface="+mn-cs"/>
              </a:rPr>
              <a:t>The image provides a rule of thumb for interpreting R-squared values in the context of tutorials or educational examples:</a:t>
            </a:r>
          </a:p>
          <a:p>
            <a:pPr marL="0" marR="0" lvl="0" indent="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1F1F1F"/>
                </a:solidFill>
                <a:effectLst/>
                <a:uLnTx/>
                <a:uFillTx/>
                <a:latin typeface="Google Sans"/>
                <a:ea typeface="+mn-ea"/>
                <a:cs typeface="+mn-cs"/>
              </a:rPr>
              <a:t>1.0:</a:t>
            </a:r>
            <a:r>
              <a:rPr kumimoji="0" lang="en-US" sz="1800" b="0" i="0" u="none" strike="noStrike" kern="1200" cap="none" spc="0" normalizeH="0" baseline="0" noProof="0" dirty="0">
                <a:ln>
                  <a:noFill/>
                </a:ln>
                <a:solidFill>
                  <a:srgbClr val="1F1F1F"/>
                </a:solidFill>
                <a:effectLst/>
                <a:uLnTx/>
                <a:uFillTx/>
                <a:latin typeface="Google Sans"/>
                <a:ea typeface="+mn-ea"/>
                <a:cs typeface="+mn-cs"/>
              </a:rPr>
              <a:t> This is considered a perfect fit, but it's often suspicious in practice, as it might indicate overfitting (the model memorized the training data too well and may not generalize well to unseen data).</a:t>
            </a:r>
          </a:p>
          <a:p>
            <a:pPr marL="0" marR="0" lvl="0" indent="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1F1F1F"/>
                </a:solidFill>
                <a:effectLst/>
                <a:uLnTx/>
                <a:uFillTx/>
                <a:latin typeface="Google Sans"/>
                <a:ea typeface="+mn-ea"/>
                <a:cs typeface="+mn-cs"/>
              </a:rPr>
              <a:t>~0.9:</a:t>
            </a:r>
            <a:r>
              <a:rPr kumimoji="0" lang="en-US" sz="1800" b="0" i="0" u="none" strike="noStrike" kern="1200" cap="none" spc="0" normalizeH="0" baseline="0" noProof="0" dirty="0">
                <a:ln>
                  <a:noFill/>
                </a:ln>
                <a:solidFill>
                  <a:srgbClr val="1F1F1F"/>
                </a:solidFill>
                <a:effectLst/>
                <a:uLnTx/>
                <a:uFillTx/>
                <a:latin typeface="Google Sans"/>
                <a:ea typeface="+mn-ea"/>
                <a:cs typeface="+mn-cs"/>
              </a:rPr>
              <a:t> This is considered a very good fit, indicating the model explains a large portion of the variance.</a:t>
            </a:r>
          </a:p>
          <a:p>
            <a:pPr marL="0" marR="0" lvl="0" indent="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1F1F1F"/>
                </a:solidFill>
                <a:effectLst/>
                <a:uLnTx/>
                <a:uFillTx/>
                <a:latin typeface="Google Sans"/>
                <a:ea typeface="+mn-ea"/>
                <a:cs typeface="+mn-cs"/>
              </a:rPr>
              <a:t>&lt;0.7:</a:t>
            </a:r>
            <a:r>
              <a:rPr kumimoji="0" lang="en-US" sz="1800" b="0" i="0" u="none" strike="noStrike" kern="1200" cap="none" spc="0" normalizeH="0" baseline="0" noProof="0" dirty="0">
                <a:ln>
                  <a:noFill/>
                </a:ln>
                <a:solidFill>
                  <a:srgbClr val="1F1F1F"/>
                </a:solidFill>
                <a:effectLst/>
                <a:uLnTx/>
                <a:uFillTx/>
                <a:latin typeface="Google Sans"/>
                <a:ea typeface="+mn-ea"/>
                <a:cs typeface="+mn-cs"/>
              </a:rPr>
              <a:t> This is considered not great, suggesting the model explains less than 70% of the variance and there's room for improvement.</a:t>
            </a:r>
          </a:p>
          <a:p>
            <a:pPr marL="0" marR="0" lvl="0" indent="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1F1F1F"/>
                </a:solidFill>
                <a:effectLst/>
                <a:uLnTx/>
                <a:uFillTx/>
                <a:latin typeface="Google Sans"/>
                <a:ea typeface="+mn-ea"/>
                <a:cs typeface="+mn-cs"/>
              </a:rPr>
              <a:t>&lt;0.4:</a:t>
            </a:r>
            <a:r>
              <a:rPr kumimoji="0" lang="en-US" sz="1800" b="0" i="0" u="none" strike="noStrike" kern="1200" cap="none" spc="0" normalizeH="0" baseline="0" noProof="0" dirty="0">
                <a:ln>
                  <a:noFill/>
                </a:ln>
                <a:solidFill>
                  <a:srgbClr val="1F1F1F"/>
                </a:solidFill>
                <a:effectLst/>
                <a:uLnTx/>
                <a:uFillTx/>
                <a:latin typeface="Google Sans"/>
                <a:ea typeface="+mn-ea"/>
                <a:cs typeface="+mn-cs"/>
              </a:rPr>
              <a:t> This is considered terrible, as the model explains less than 40% of the variance and might not be very useful.</a:t>
            </a:r>
          </a:p>
          <a:p>
            <a:pPr marL="0" marR="0" lvl="0" indent="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1F1F1F"/>
                </a:solidFill>
                <a:effectLst/>
                <a:uLnTx/>
                <a:uFillTx/>
                <a:latin typeface="Google Sans"/>
                <a:ea typeface="+mn-ea"/>
                <a:cs typeface="+mn-cs"/>
              </a:rPr>
              <a:t>&lt;0:</a:t>
            </a:r>
            <a:r>
              <a:rPr kumimoji="0" lang="en-US" sz="1800" b="0" i="0" u="none" strike="noStrike" kern="1200" cap="none" spc="0" normalizeH="0" baseline="0" noProof="0" dirty="0">
                <a:ln>
                  <a:noFill/>
                </a:ln>
                <a:solidFill>
                  <a:srgbClr val="1F1F1F"/>
                </a:solidFill>
                <a:effectLst/>
                <a:uLnTx/>
                <a:uFillTx/>
                <a:latin typeface="Google Sans"/>
                <a:ea typeface="+mn-ea"/>
                <a:cs typeface="+mn-cs"/>
              </a:rPr>
              <a:t> This means the model makes no sense for the data, as it performs worse than just predicting the average value of the dependent variable.</a:t>
            </a:r>
          </a:p>
        </p:txBody>
      </p:sp>
    </p:spTree>
    <p:extLst>
      <p:ext uri="{BB962C8B-B14F-4D97-AF65-F5344CB8AC3E}">
        <p14:creationId xmlns:p14="http://schemas.microsoft.com/office/powerpoint/2010/main" val="175367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BFC7B8-3C20-F16A-2F64-B0FDBBE4C667}"/>
              </a:ext>
            </a:extLst>
          </p:cNvPr>
          <p:cNvSpPr>
            <a:spLocks noGrp="1"/>
          </p:cNvSpPr>
          <p:nvPr>
            <p:ph idx="1"/>
          </p:nvPr>
        </p:nvSpPr>
        <p:spPr>
          <a:xfrm>
            <a:off x="677698" y="1068404"/>
            <a:ext cx="10836603" cy="4562375"/>
          </a:xfrm>
        </p:spPr>
        <p:txBody>
          <a:bodyPr/>
          <a:lstStyle/>
          <a:p>
            <a:pPr marL="0" indent="0" algn="just">
              <a:buNone/>
            </a:pPr>
            <a:r>
              <a:rPr lang="en-US" dirty="0"/>
              <a:t>The coefficient of determination </a:t>
            </a:r>
            <a:r>
              <a:rPr lang="en-US" b="1" dirty="0"/>
              <a:t>(R-squared) </a:t>
            </a:r>
            <a:r>
              <a:rPr lang="en-US" dirty="0"/>
              <a:t>is a statistical metric that is used to measure how much of the variation in outcome can be explained by the variation in the independent variables. R2 always increases as more predictors are added to the MLR model, even though the predictors may not be related to the outcome variable.</a:t>
            </a:r>
          </a:p>
          <a:p>
            <a:pPr marL="0" indent="0" algn="just">
              <a:buNone/>
            </a:pPr>
            <a:endParaRPr lang="en-US" dirty="0"/>
          </a:p>
          <a:p>
            <a:pPr marL="0" indent="0" algn="just">
              <a:buNone/>
            </a:pPr>
            <a:r>
              <a:rPr lang="en-US" dirty="0"/>
              <a:t>R2 by itself can't thus be used to identify which predictors should be included in a model and which should be excluded. R2 can only be between 0 and 1, where 0 indicates that the outcome cannot be predicted by any of the independent variables and 1 indicates that the outcome can be predicted without error from the independent variables.</a:t>
            </a:r>
          </a:p>
          <a:p>
            <a:pPr marL="0" indent="0" algn="just">
              <a:buNone/>
            </a:pPr>
            <a:endParaRPr lang="en-US" dirty="0"/>
          </a:p>
          <a:p>
            <a:pPr marL="0" indent="0" algn="just">
              <a:buNone/>
            </a:pPr>
            <a:r>
              <a:rPr lang="en-US" dirty="0"/>
              <a:t>When interpreting the results of multiple regression, beta coefficients are valid while holding all other variables constant ("all else equal"). The output from a multiple regression can be displayed horizontally as an equation, or vertically in table form.</a:t>
            </a:r>
            <a:endParaRPr lang="en-IN" dirty="0"/>
          </a:p>
        </p:txBody>
      </p:sp>
    </p:spTree>
    <p:extLst>
      <p:ext uri="{BB962C8B-B14F-4D97-AF65-F5344CB8AC3E}">
        <p14:creationId xmlns:p14="http://schemas.microsoft.com/office/powerpoint/2010/main" val="175810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0E58B7-F0C1-69A8-A068-D307E54E6EF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89E20BC-C500-26EE-B342-8BB175CD3B98}"/>
              </a:ext>
            </a:extLst>
          </p:cNvPr>
          <p:cNvSpPr txBox="1"/>
          <p:nvPr/>
        </p:nvSpPr>
        <p:spPr>
          <a:xfrm>
            <a:off x="205339" y="1591194"/>
            <a:ext cx="11781322" cy="3816429"/>
          </a:xfrm>
          <a:prstGeom prst="rect">
            <a:avLst/>
          </a:prstGeom>
          <a:noFill/>
        </p:spPr>
        <p:txBody>
          <a:bodyPr wrap="square">
            <a:spAutoFit/>
          </a:bodyPr>
          <a:lstStyle/>
          <a:p>
            <a:pPr algn="ctr"/>
            <a:r>
              <a:rPr lang="en-IN" sz="8800" b="1" dirty="0"/>
              <a:t>Regression</a:t>
            </a:r>
            <a:br>
              <a:rPr lang="en-IN" sz="8800" b="1" dirty="0"/>
            </a:br>
            <a:br>
              <a:rPr lang="en-IN" sz="8800" b="1" dirty="0"/>
            </a:br>
            <a:r>
              <a:rPr lang="en-IN" sz="6600" b="1" dirty="0">
                <a:solidFill>
                  <a:srgbClr val="FF0000"/>
                </a:solidFill>
              </a:rPr>
              <a:t>Adjusted R square</a:t>
            </a:r>
            <a:endParaRPr lang="en-IN" sz="8800" b="1" dirty="0">
              <a:solidFill>
                <a:srgbClr val="FF0000"/>
              </a:solidFill>
            </a:endParaRPr>
          </a:p>
        </p:txBody>
      </p:sp>
    </p:spTree>
    <p:extLst>
      <p:ext uri="{BB962C8B-B14F-4D97-AF65-F5344CB8AC3E}">
        <p14:creationId xmlns:p14="http://schemas.microsoft.com/office/powerpoint/2010/main" val="2477299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66753-F346-01BA-4918-F1863296F8F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BE629BB-BA34-CEE8-27E1-054275D84D36}"/>
              </a:ext>
            </a:extLst>
          </p:cNvPr>
          <p:cNvPicPr>
            <a:picLocks noChangeAspect="1"/>
          </p:cNvPicPr>
          <p:nvPr/>
        </p:nvPicPr>
        <p:blipFill>
          <a:blip r:embed="rId2"/>
          <a:stretch>
            <a:fillRect/>
          </a:stretch>
        </p:blipFill>
        <p:spPr>
          <a:xfrm>
            <a:off x="1183333" y="453467"/>
            <a:ext cx="10102516" cy="2511114"/>
          </a:xfrm>
          <a:prstGeom prst="rect">
            <a:avLst/>
          </a:prstGeom>
        </p:spPr>
      </p:pic>
      <p:pic>
        <p:nvPicPr>
          <p:cNvPr id="5" name="Picture 4">
            <a:extLst>
              <a:ext uri="{FF2B5EF4-FFF2-40B4-BE49-F238E27FC236}">
                <a16:creationId xmlns:a16="http://schemas.microsoft.com/office/drawing/2014/main" id="{58FCB671-FADD-87F2-9CB3-B55706676A5D}"/>
              </a:ext>
            </a:extLst>
          </p:cNvPr>
          <p:cNvPicPr>
            <a:picLocks noChangeAspect="1"/>
          </p:cNvPicPr>
          <p:nvPr/>
        </p:nvPicPr>
        <p:blipFill>
          <a:blip r:embed="rId3"/>
          <a:stretch>
            <a:fillRect/>
          </a:stretch>
        </p:blipFill>
        <p:spPr>
          <a:xfrm>
            <a:off x="3888145" y="3429000"/>
            <a:ext cx="4692891" cy="1797142"/>
          </a:xfrm>
          <a:prstGeom prst="rect">
            <a:avLst/>
          </a:prstGeom>
        </p:spPr>
      </p:pic>
      <p:sp>
        <p:nvSpPr>
          <p:cNvPr id="9" name="TextBox 8">
            <a:extLst>
              <a:ext uri="{FF2B5EF4-FFF2-40B4-BE49-F238E27FC236}">
                <a16:creationId xmlns:a16="http://schemas.microsoft.com/office/drawing/2014/main" id="{E84992E7-B5FC-17E8-CE4D-5E9141ED8481}"/>
              </a:ext>
            </a:extLst>
          </p:cNvPr>
          <p:cNvSpPr txBox="1"/>
          <p:nvPr/>
        </p:nvSpPr>
        <p:spPr>
          <a:xfrm>
            <a:off x="726075" y="5358941"/>
            <a:ext cx="10739849" cy="923330"/>
          </a:xfrm>
          <a:prstGeom prst="rect">
            <a:avLst/>
          </a:prstGeom>
          <a:noFill/>
        </p:spPr>
        <p:txBody>
          <a:bodyPr wrap="square">
            <a:spAutoFit/>
          </a:bodyPr>
          <a:lstStyle/>
          <a:p>
            <a:pPr algn="just"/>
            <a:r>
              <a:rPr lang="en-US" b="1" i="0" dirty="0">
                <a:solidFill>
                  <a:srgbClr val="1F1F1F"/>
                </a:solidFill>
                <a:effectLst/>
                <a:latin typeface="Google Sans"/>
              </a:rPr>
              <a:t>Adjusted R-squared</a:t>
            </a:r>
            <a:r>
              <a:rPr lang="en-US" b="0" i="0" dirty="0">
                <a:solidFill>
                  <a:srgbClr val="1F1F1F"/>
                </a:solidFill>
                <a:effectLst/>
                <a:latin typeface="Google Sans"/>
              </a:rPr>
              <a:t> is a </a:t>
            </a:r>
            <a:r>
              <a:rPr lang="en-US" b="1" i="0" dirty="0">
                <a:solidFill>
                  <a:srgbClr val="1F1F1F"/>
                </a:solidFill>
                <a:effectLst/>
                <a:latin typeface="Google Sans"/>
              </a:rPr>
              <a:t>modified version of R-squared</a:t>
            </a:r>
            <a:r>
              <a:rPr lang="en-US" b="0" i="0" dirty="0">
                <a:solidFill>
                  <a:srgbClr val="1F1F1F"/>
                </a:solidFill>
                <a:effectLst/>
                <a:latin typeface="Google Sans"/>
              </a:rPr>
              <a:t> that accounts for the number of predictors (independent variables) in your linear regression model. It penalizes models for added complexity, attempting to offer a more accurate estimate of the model's predictive power on new, unseen data.</a:t>
            </a:r>
            <a:endParaRPr lang="en-IN" dirty="0"/>
          </a:p>
        </p:txBody>
      </p:sp>
    </p:spTree>
    <p:extLst>
      <p:ext uri="{BB962C8B-B14F-4D97-AF65-F5344CB8AC3E}">
        <p14:creationId xmlns:p14="http://schemas.microsoft.com/office/powerpoint/2010/main" val="1761717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147576-235F-5CFA-1D63-939B5BE9240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0C22471-079A-A6BC-B0BE-7608AEEC30BD}"/>
              </a:ext>
            </a:extLst>
          </p:cNvPr>
          <p:cNvSpPr txBox="1"/>
          <p:nvPr/>
        </p:nvSpPr>
        <p:spPr>
          <a:xfrm>
            <a:off x="205339" y="1215809"/>
            <a:ext cx="11781322" cy="4832092"/>
          </a:xfrm>
          <a:prstGeom prst="rect">
            <a:avLst/>
          </a:prstGeom>
          <a:noFill/>
        </p:spPr>
        <p:txBody>
          <a:bodyPr wrap="square">
            <a:spAutoFit/>
          </a:bodyPr>
          <a:lstStyle/>
          <a:p>
            <a:pPr algn="ctr"/>
            <a:r>
              <a:rPr lang="en-IN" sz="8800" b="1" dirty="0"/>
              <a:t>Regression</a:t>
            </a:r>
            <a:br>
              <a:rPr lang="en-IN" sz="8800" b="1" dirty="0"/>
            </a:br>
            <a:br>
              <a:rPr lang="en-IN" sz="8800" b="1" dirty="0"/>
            </a:br>
            <a:r>
              <a:rPr lang="en-IN" sz="6600" b="1" dirty="0">
                <a:solidFill>
                  <a:srgbClr val="FF0000"/>
                </a:solidFill>
              </a:rPr>
              <a:t>Assumptions Of </a:t>
            </a:r>
          </a:p>
          <a:p>
            <a:pPr algn="ctr"/>
            <a:r>
              <a:rPr lang="en-IN" sz="6600" b="1" dirty="0">
                <a:solidFill>
                  <a:srgbClr val="FF0000"/>
                </a:solidFill>
              </a:rPr>
              <a:t>Linear Regression</a:t>
            </a:r>
          </a:p>
        </p:txBody>
      </p:sp>
    </p:spTree>
    <p:extLst>
      <p:ext uri="{BB962C8B-B14F-4D97-AF65-F5344CB8AC3E}">
        <p14:creationId xmlns:p14="http://schemas.microsoft.com/office/powerpoint/2010/main" val="3758740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3A56E7-DEC1-4665-42F7-D61A0C0A92F0}"/>
              </a:ext>
            </a:extLst>
          </p:cNvPr>
          <p:cNvPicPr>
            <a:picLocks noChangeAspect="1"/>
          </p:cNvPicPr>
          <p:nvPr/>
        </p:nvPicPr>
        <p:blipFill>
          <a:blip r:embed="rId2"/>
          <a:stretch>
            <a:fillRect/>
          </a:stretch>
        </p:blipFill>
        <p:spPr>
          <a:xfrm>
            <a:off x="259415" y="540746"/>
            <a:ext cx="11673170" cy="5176660"/>
          </a:xfrm>
          <a:prstGeom prst="rect">
            <a:avLst/>
          </a:prstGeom>
        </p:spPr>
      </p:pic>
    </p:spTree>
    <p:extLst>
      <p:ext uri="{BB962C8B-B14F-4D97-AF65-F5344CB8AC3E}">
        <p14:creationId xmlns:p14="http://schemas.microsoft.com/office/powerpoint/2010/main" val="3566456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514F7-BFCA-CEE4-BFE1-D57B1C82787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30F3FB-BB50-EDD4-74E1-25BA9629CD90}"/>
              </a:ext>
            </a:extLst>
          </p:cNvPr>
          <p:cNvSpPr>
            <a:spLocks noGrp="1"/>
          </p:cNvSpPr>
          <p:nvPr>
            <p:ph idx="1"/>
          </p:nvPr>
        </p:nvSpPr>
        <p:spPr>
          <a:xfrm>
            <a:off x="1069848" y="510139"/>
            <a:ext cx="10058400" cy="5662061"/>
          </a:xfrm>
        </p:spPr>
        <p:txBody>
          <a:bodyPr>
            <a:normAutofit fontScale="92500" lnSpcReduction="10000"/>
          </a:bodyPr>
          <a:lstStyle/>
          <a:p>
            <a:pPr algn="just">
              <a:buFont typeface="+mj-lt"/>
              <a:buAutoNum type="arabicPeriod"/>
            </a:pPr>
            <a:r>
              <a:rPr lang="en-US" sz="2400" b="1" i="0" dirty="0">
                <a:solidFill>
                  <a:srgbClr val="0D0D0D"/>
                </a:solidFill>
                <a:effectLst/>
                <a:latin typeface="Söhne"/>
              </a:rPr>
              <a:t>Linearity:</a:t>
            </a:r>
            <a:endParaRPr lang="en-US" sz="2400" b="0" i="0" dirty="0">
              <a:solidFill>
                <a:srgbClr val="0D0D0D"/>
              </a:solidFill>
              <a:effectLst/>
              <a:latin typeface="Söhne"/>
            </a:endParaRPr>
          </a:p>
          <a:p>
            <a:pPr marL="742950" lvl="1" indent="-285750" algn="just">
              <a:buFont typeface="+mj-lt"/>
              <a:buAutoNum type="arabicPeriod"/>
            </a:pPr>
            <a:r>
              <a:rPr lang="en-US" sz="2000" b="1" i="0" dirty="0">
                <a:solidFill>
                  <a:srgbClr val="0D0D0D"/>
                </a:solidFill>
                <a:effectLst/>
                <a:latin typeface="Söhne"/>
              </a:rPr>
              <a:t>Assumption:</a:t>
            </a:r>
            <a:r>
              <a:rPr lang="en-US" sz="2000" b="0" i="0" dirty="0">
                <a:solidFill>
                  <a:srgbClr val="0D0D0D"/>
                </a:solidFill>
                <a:effectLst/>
                <a:latin typeface="Söhne"/>
              </a:rPr>
              <a:t> The relationship between the independent variables and the dependent variable should be linear.</a:t>
            </a:r>
          </a:p>
          <a:p>
            <a:pPr marL="742950" lvl="1" indent="-285750" algn="just">
              <a:buFont typeface="+mj-lt"/>
              <a:buAutoNum type="arabicPeriod"/>
            </a:pPr>
            <a:r>
              <a:rPr lang="en-US" sz="2000" b="1" i="0" dirty="0">
                <a:solidFill>
                  <a:srgbClr val="0D0D0D"/>
                </a:solidFill>
                <a:effectLst/>
                <a:latin typeface="Söhne"/>
              </a:rPr>
              <a:t>Example:</a:t>
            </a:r>
            <a:r>
              <a:rPr lang="en-US" sz="2000" b="0" i="0" dirty="0">
                <a:solidFill>
                  <a:srgbClr val="0D0D0D"/>
                </a:solidFill>
                <a:effectLst/>
                <a:latin typeface="Söhne"/>
              </a:rPr>
              <a:t> Suppose you're analyzing the relationship between hours studied and exam scores. You expect that as the number of hours studied increases, the exam scores also increase proportionally. If you plot the data points on a scatter plot and draw a straight line through them, the line should capture the overall trend of the data.</a:t>
            </a:r>
          </a:p>
          <a:p>
            <a:pPr algn="just">
              <a:buFont typeface="+mj-lt"/>
              <a:buAutoNum type="arabicPeriod"/>
            </a:pPr>
            <a:r>
              <a:rPr lang="en-US" sz="2400" b="1" i="0" dirty="0">
                <a:solidFill>
                  <a:srgbClr val="0D0D0D"/>
                </a:solidFill>
                <a:effectLst/>
                <a:latin typeface="Söhne"/>
              </a:rPr>
              <a:t>Independence:</a:t>
            </a:r>
            <a:endParaRPr lang="en-US" sz="2400" b="0" i="0" dirty="0">
              <a:solidFill>
                <a:srgbClr val="0D0D0D"/>
              </a:solidFill>
              <a:effectLst/>
              <a:latin typeface="Söhne"/>
            </a:endParaRPr>
          </a:p>
          <a:p>
            <a:pPr marL="742950" lvl="1" indent="-285750" algn="just">
              <a:buFont typeface="+mj-lt"/>
              <a:buAutoNum type="arabicPeriod"/>
            </a:pPr>
            <a:r>
              <a:rPr lang="en-US" sz="2000" b="1" i="0" dirty="0">
                <a:solidFill>
                  <a:srgbClr val="0D0D0D"/>
                </a:solidFill>
                <a:effectLst/>
                <a:latin typeface="Söhne"/>
              </a:rPr>
              <a:t>Assumption:</a:t>
            </a:r>
            <a:r>
              <a:rPr lang="en-US" sz="2000" b="0" i="0" dirty="0">
                <a:solidFill>
                  <a:srgbClr val="0D0D0D"/>
                </a:solidFill>
                <a:effectLst/>
                <a:latin typeface="Söhne"/>
              </a:rPr>
              <a:t> Each observation in the dataset should be independent of others.</a:t>
            </a:r>
          </a:p>
          <a:p>
            <a:pPr marL="742950" lvl="1" indent="-285750" algn="just">
              <a:buFont typeface="+mj-lt"/>
              <a:buAutoNum type="arabicPeriod"/>
            </a:pPr>
            <a:r>
              <a:rPr lang="en-US" sz="2000" b="1" i="0" dirty="0">
                <a:solidFill>
                  <a:srgbClr val="0D0D0D"/>
                </a:solidFill>
                <a:effectLst/>
                <a:latin typeface="Söhne"/>
              </a:rPr>
              <a:t>Example:</a:t>
            </a:r>
            <a:r>
              <a:rPr lang="en-US" sz="2000" b="0" i="0" dirty="0">
                <a:solidFill>
                  <a:srgbClr val="0D0D0D"/>
                </a:solidFill>
                <a:effectLst/>
                <a:latin typeface="Söhne"/>
              </a:rPr>
              <a:t> In a survey where you collect data from different individuals, each participant's response should not be influenced by the responses of others. For instance, if you're surveying people's opinions on a political issue, one respondent's opinion should not affect another respondent's opinion.</a:t>
            </a:r>
          </a:p>
          <a:p>
            <a:pPr algn="just">
              <a:buFont typeface="+mj-lt"/>
              <a:buAutoNum type="arabicPeriod"/>
            </a:pPr>
            <a:r>
              <a:rPr lang="en-US" sz="2400" b="1" i="0" dirty="0">
                <a:solidFill>
                  <a:srgbClr val="0D0D0D"/>
                </a:solidFill>
                <a:effectLst/>
                <a:latin typeface="Söhne"/>
              </a:rPr>
              <a:t>Homoscedasticity:</a:t>
            </a:r>
            <a:endParaRPr lang="en-US" sz="2400" b="0" i="0" dirty="0">
              <a:solidFill>
                <a:srgbClr val="0D0D0D"/>
              </a:solidFill>
              <a:effectLst/>
              <a:latin typeface="Söhne"/>
            </a:endParaRPr>
          </a:p>
          <a:p>
            <a:pPr marL="742950" lvl="1" indent="-285750" algn="just">
              <a:buFont typeface="+mj-lt"/>
              <a:buAutoNum type="arabicPeriod"/>
            </a:pPr>
            <a:r>
              <a:rPr lang="en-US" sz="2000" b="1" i="0" dirty="0">
                <a:solidFill>
                  <a:srgbClr val="0D0D0D"/>
                </a:solidFill>
                <a:effectLst/>
                <a:latin typeface="Söhne"/>
              </a:rPr>
              <a:t>Assumption:</a:t>
            </a:r>
            <a:r>
              <a:rPr lang="en-US" sz="2000" b="0" i="0" dirty="0">
                <a:solidFill>
                  <a:srgbClr val="0D0D0D"/>
                </a:solidFill>
                <a:effectLst/>
                <a:latin typeface="Söhne"/>
              </a:rPr>
              <a:t> The variance of the residuals (errors) should be constant across all values of the independent variables.</a:t>
            </a:r>
          </a:p>
          <a:p>
            <a:pPr marL="742950" lvl="1" indent="-285750" algn="just">
              <a:buFont typeface="+mj-lt"/>
              <a:buAutoNum type="arabicPeriod"/>
            </a:pPr>
            <a:r>
              <a:rPr lang="en-US" sz="2000" b="1" i="0" dirty="0">
                <a:solidFill>
                  <a:srgbClr val="0D0D0D"/>
                </a:solidFill>
                <a:effectLst/>
                <a:latin typeface="Söhne"/>
              </a:rPr>
              <a:t>Example:</a:t>
            </a:r>
            <a:r>
              <a:rPr lang="en-US" sz="2000" b="0" i="0" dirty="0">
                <a:solidFill>
                  <a:srgbClr val="0D0D0D"/>
                </a:solidFill>
                <a:effectLst/>
                <a:latin typeface="Söhne"/>
              </a:rPr>
              <a:t> Consider a model predicting house prices based on the size of the house. Homoscedasticity implies that the spread of the residuals (the differences between predicted and actual prices) should be similar across all sizes of houses. In other words, the errors should not systematically increase or decrease as the size of the house changes.</a:t>
            </a:r>
          </a:p>
        </p:txBody>
      </p:sp>
    </p:spTree>
    <p:extLst>
      <p:ext uri="{BB962C8B-B14F-4D97-AF65-F5344CB8AC3E}">
        <p14:creationId xmlns:p14="http://schemas.microsoft.com/office/powerpoint/2010/main" val="2568094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B16A9-2436-902E-650B-270386E77A5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0B8642-CF4D-7417-99C2-C0960F429340}"/>
              </a:ext>
            </a:extLst>
          </p:cNvPr>
          <p:cNvSpPr>
            <a:spLocks noGrp="1"/>
          </p:cNvSpPr>
          <p:nvPr>
            <p:ph idx="1"/>
          </p:nvPr>
        </p:nvSpPr>
        <p:spPr>
          <a:xfrm>
            <a:off x="1069848" y="510139"/>
            <a:ext cx="10058400" cy="5662061"/>
          </a:xfrm>
        </p:spPr>
        <p:txBody>
          <a:bodyPr>
            <a:normAutofit lnSpcReduction="10000"/>
          </a:bodyPr>
          <a:lstStyle/>
          <a:p>
            <a:pPr marL="0" indent="0" algn="l">
              <a:buNone/>
            </a:pPr>
            <a:r>
              <a:rPr lang="en-US" sz="2400" b="1" i="0" dirty="0">
                <a:solidFill>
                  <a:srgbClr val="0D0D0D"/>
                </a:solidFill>
                <a:effectLst/>
                <a:latin typeface="Söhne"/>
              </a:rPr>
              <a:t>6. Normality of Residuals:</a:t>
            </a:r>
            <a:endParaRPr lang="en-US" sz="2400" b="0" i="0" dirty="0">
              <a:solidFill>
                <a:srgbClr val="0D0D0D"/>
              </a:solidFill>
              <a:effectLst/>
              <a:latin typeface="Söhne"/>
            </a:endParaRPr>
          </a:p>
          <a:p>
            <a:pPr marL="742950" lvl="1" indent="-285750" algn="l">
              <a:buFont typeface="+mj-lt"/>
              <a:buAutoNum type="arabicPeriod"/>
            </a:pPr>
            <a:r>
              <a:rPr lang="en-US" sz="2000" b="1" i="0" dirty="0">
                <a:solidFill>
                  <a:srgbClr val="0D0D0D"/>
                </a:solidFill>
                <a:effectLst/>
                <a:latin typeface="Söhne"/>
              </a:rPr>
              <a:t>Assumption:</a:t>
            </a:r>
            <a:r>
              <a:rPr lang="en-US" sz="2000" b="0" i="0" dirty="0">
                <a:solidFill>
                  <a:srgbClr val="0D0D0D"/>
                </a:solidFill>
                <a:effectLst/>
                <a:latin typeface="Söhne"/>
              </a:rPr>
              <a:t> The residuals (errors) should follow a normal distribution.</a:t>
            </a:r>
          </a:p>
          <a:p>
            <a:pPr marL="742950" lvl="1" indent="-285750" algn="l">
              <a:buFont typeface="+mj-lt"/>
              <a:buAutoNum type="arabicPeriod"/>
            </a:pPr>
            <a:r>
              <a:rPr lang="en-US" sz="2000" b="1" i="0" dirty="0">
                <a:solidFill>
                  <a:srgbClr val="0D0D0D"/>
                </a:solidFill>
                <a:effectLst/>
                <a:latin typeface="Söhne"/>
              </a:rPr>
              <a:t>Example:</a:t>
            </a:r>
            <a:r>
              <a:rPr lang="en-US" sz="2000" b="0" i="0" dirty="0">
                <a:solidFill>
                  <a:srgbClr val="0D0D0D"/>
                </a:solidFill>
                <a:effectLst/>
                <a:latin typeface="Söhne"/>
              </a:rPr>
              <a:t> After fitting a Linear Regression model, you examine the distribution of residuals. Ideally, the histogram of residuals should resemble a bell-shaped curve, indicating a normal distribution. Deviations from normality could suggest that the model may not be capturing all the relevant information in the data.</a:t>
            </a:r>
          </a:p>
          <a:p>
            <a:pPr marL="0" indent="0" algn="l">
              <a:buNone/>
            </a:pPr>
            <a:r>
              <a:rPr lang="en-US" sz="2400" b="1" i="0" dirty="0">
                <a:solidFill>
                  <a:srgbClr val="0D0D0D"/>
                </a:solidFill>
                <a:effectLst/>
                <a:latin typeface="Söhne"/>
              </a:rPr>
              <a:t>7. No Multicollinearity:</a:t>
            </a:r>
            <a:endParaRPr lang="en-US" sz="2400" b="0" i="0" dirty="0">
              <a:solidFill>
                <a:srgbClr val="0D0D0D"/>
              </a:solidFill>
              <a:effectLst/>
              <a:latin typeface="Söhne"/>
            </a:endParaRPr>
          </a:p>
          <a:p>
            <a:pPr marL="742950" lvl="1" indent="-285750" algn="l">
              <a:buFont typeface="+mj-lt"/>
              <a:buAutoNum type="arabicPeriod"/>
            </a:pPr>
            <a:r>
              <a:rPr lang="en-US" sz="2000" b="1" i="0" dirty="0">
                <a:solidFill>
                  <a:srgbClr val="0D0D0D"/>
                </a:solidFill>
                <a:effectLst/>
                <a:latin typeface="Söhne"/>
              </a:rPr>
              <a:t>Assumption:</a:t>
            </a:r>
            <a:r>
              <a:rPr lang="en-US" sz="2000" b="0" i="0" dirty="0">
                <a:solidFill>
                  <a:srgbClr val="0D0D0D"/>
                </a:solidFill>
                <a:effectLst/>
                <a:latin typeface="Söhne"/>
              </a:rPr>
              <a:t> There should be no strong correlations among the independent variables.</a:t>
            </a:r>
          </a:p>
          <a:p>
            <a:pPr marL="742950" lvl="1" indent="-285750" algn="l">
              <a:buFont typeface="+mj-lt"/>
              <a:buAutoNum type="arabicPeriod"/>
            </a:pPr>
            <a:r>
              <a:rPr lang="en-US" sz="2000" b="1" i="0" dirty="0">
                <a:solidFill>
                  <a:srgbClr val="0D0D0D"/>
                </a:solidFill>
                <a:effectLst/>
                <a:latin typeface="Söhne"/>
              </a:rPr>
              <a:t>Example:</a:t>
            </a:r>
            <a:r>
              <a:rPr lang="en-US" sz="2000" b="0" i="0" dirty="0">
                <a:solidFill>
                  <a:srgbClr val="0D0D0D"/>
                </a:solidFill>
                <a:effectLst/>
                <a:latin typeface="Söhne"/>
              </a:rPr>
              <a:t> Suppose you're predicting a student's GPA based on hours studied and attendance in class. If there's a high correlation between hours studied and attendance (i.e., students who study more tend to attend class more), it may cause multicollinearity issues. In such cases, it becomes challenging to determine the individual effect of each predictor on the dependent variable.</a:t>
            </a:r>
          </a:p>
          <a:p>
            <a:pPr marL="0" indent="0" algn="l">
              <a:buNone/>
            </a:pPr>
            <a:r>
              <a:rPr lang="en-US" sz="2400" b="1" i="0" dirty="0">
                <a:solidFill>
                  <a:srgbClr val="0D0D0D"/>
                </a:solidFill>
                <a:effectLst/>
                <a:latin typeface="Söhne"/>
              </a:rPr>
              <a:t>8. No Autocorrelation:</a:t>
            </a:r>
            <a:endParaRPr lang="en-US" sz="2400" b="0" i="0" dirty="0">
              <a:solidFill>
                <a:srgbClr val="0D0D0D"/>
              </a:solidFill>
              <a:effectLst/>
              <a:latin typeface="Söhne"/>
            </a:endParaRPr>
          </a:p>
          <a:p>
            <a:pPr marL="742950" lvl="1" indent="-285750" algn="l">
              <a:buFont typeface="+mj-lt"/>
              <a:buAutoNum type="arabicPeriod"/>
            </a:pPr>
            <a:r>
              <a:rPr lang="en-US" sz="2000" b="1" i="0" dirty="0">
                <a:solidFill>
                  <a:srgbClr val="0D0D0D"/>
                </a:solidFill>
                <a:effectLst/>
                <a:latin typeface="Söhne"/>
              </a:rPr>
              <a:t>Assumption:</a:t>
            </a:r>
            <a:r>
              <a:rPr lang="en-US" sz="2000" b="0" i="0" dirty="0">
                <a:solidFill>
                  <a:srgbClr val="0D0D0D"/>
                </a:solidFill>
                <a:effectLst/>
                <a:latin typeface="Söhne"/>
              </a:rPr>
              <a:t> The residuals should not exhibit any patterns or trends over time.</a:t>
            </a:r>
          </a:p>
          <a:p>
            <a:pPr marL="742950" lvl="1" indent="-285750" algn="l">
              <a:buFont typeface="+mj-lt"/>
              <a:buAutoNum type="arabicPeriod"/>
            </a:pPr>
            <a:r>
              <a:rPr lang="en-US" sz="2000" b="1" i="0" dirty="0">
                <a:solidFill>
                  <a:srgbClr val="0D0D0D"/>
                </a:solidFill>
                <a:effectLst/>
                <a:latin typeface="Söhne"/>
              </a:rPr>
              <a:t>Example:</a:t>
            </a:r>
            <a:r>
              <a:rPr lang="en-US" sz="2000" b="0" i="0" dirty="0">
                <a:solidFill>
                  <a:srgbClr val="0D0D0D"/>
                </a:solidFill>
                <a:effectLst/>
                <a:latin typeface="Söhne"/>
              </a:rPr>
              <a:t> In time series data predicting stock prices, autocorrelation occurs if the error terms from one day are correlated with the error terms from the previous day. It suggests that the model is not capturing all the information from the data, and there may be systematic patterns left unexplained.</a:t>
            </a:r>
          </a:p>
        </p:txBody>
      </p:sp>
    </p:spTree>
    <p:extLst>
      <p:ext uri="{BB962C8B-B14F-4D97-AF65-F5344CB8AC3E}">
        <p14:creationId xmlns:p14="http://schemas.microsoft.com/office/powerpoint/2010/main" val="2021824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57DBD-A12C-AA56-ED51-0FA329AB15D9}"/>
              </a:ext>
            </a:extLst>
          </p:cNvPr>
          <p:cNvSpPr>
            <a:spLocks noGrp="1"/>
          </p:cNvSpPr>
          <p:nvPr>
            <p:ph type="title"/>
          </p:nvPr>
        </p:nvSpPr>
        <p:spPr/>
        <p:txBody>
          <a:bodyPr/>
          <a:lstStyle/>
          <a:p>
            <a:r>
              <a:rPr lang="en-IN" dirty="0"/>
              <a:t>The Machine Learning Process</a:t>
            </a:r>
          </a:p>
        </p:txBody>
      </p:sp>
      <p:sp>
        <p:nvSpPr>
          <p:cNvPr id="3" name="Content Placeholder 2">
            <a:extLst>
              <a:ext uri="{FF2B5EF4-FFF2-40B4-BE49-F238E27FC236}">
                <a16:creationId xmlns:a16="http://schemas.microsoft.com/office/drawing/2014/main" id="{76C05D00-FE8F-A065-6C6F-9A03E6FC44E0}"/>
              </a:ext>
            </a:extLst>
          </p:cNvPr>
          <p:cNvSpPr>
            <a:spLocks noGrp="1"/>
          </p:cNvSpPr>
          <p:nvPr>
            <p:ph idx="1"/>
          </p:nvPr>
        </p:nvSpPr>
        <p:spPr>
          <a:xfrm>
            <a:off x="4533500" y="2015529"/>
            <a:ext cx="6054290" cy="4606651"/>
          </a:xfrm>
        </p:spPr>
        <p:txBody>
          <a:bodyPr>
            <a:normAutofit fontScale="92500" lnSpcReduction="10000"/>
          </a:bodyPr>
          <a:lstStyle/>
          <a:p>
            <a:pPr marL="0" indent="0" algn="just">
              <a:buNone/>
            </a:pPr>
            <a:r>
              <a:rPr lang="en-US" b="1" dirty="0"/>
              <a:t>Data Pre Processing </a:t>
            </a:r>
          </a:p>
          <a:p>
            <a:pPr algn="just"/>
            <a:r>
              <a:rPr lang="en-US" dirty="0"/>
              <a:t>Import the data </a:t>
            </a:r>
          </a:p>
          <a:p>
            <a:pPr algn="just"/>
            <a:r>
              <a:rPr lang="en-US" dirty="0"/>
              <a:t>Clean the data </a:t>
            </a:r>
          </a:p>
          <a:p>
            <a:pPr algn="just"/>
            <a:r>
              <a:rPr lang="en-US" dirty="0"/>
              <a:t>Split into training &amp; and test sets </a:t>
            </a:r>
          </a:p>
          <a:p>
            <a:pPr algn="just"/>
            <a:r>
              <a:rPr lang="en-US" dirty="0"/>
              <a:t>Feature Scaling</a:t>
            </a:r>
          </a:p>
          <a:p>
            <a:pPr marL="0" indent="0" algn="just">
              <a:buNone/>
            </a:pPr>
            <a:r>
              <a:rPr lang="en-US" b="1" dirty="0"/>
              <a:t>Modelling </a:t>
            </a:r>
          </a:p>
          <a:p>
            <a:pPr algn="just"/>
            <a:r>
              <a:rPr lang="en-US" dirty="0"/>
              <a:t>Build the model </a:t>
            </a:r>
          </a:p>
          <a:p>
            <a:pPr algn="just"/>
            <a:r>
              <a:rPr lang="en-US" dirty="0"/>
              <a:t>Train the model </a:t>
            </a:r>
          </a:p>
          <a:p>
            <a:pPr algn="just"/>
            <a:r>
              <a:rPr lang="en-US" dirty="0"/>
              <a:t>Make predictions </a:t>
            </a:r>
          </a:p>
          <a:p>
            <a:pPr marL="0" indent="0" algn="just">
              <a:buNone/>
            </a:pPr>
            <a:r>
              <a:rPr lang="en-US" b="1" dirty="0"/>
              <a:t>Evaluation</a:t>
            </a:r>
            <a:r>
              <a:rPr lang="en-US" dirty="0"/>
              <a:t> </a:t>
            </a:r>
          </a:p>
          <a:p>
            <a:pPr algn="just"/>
            <a:r>
              <a:rPr lang="en-US" dirty="0"/>
              <a:t>Calculate performance metrics </a:t>
            </a:r>
          </a:p>
          <a:p>
            <a:pPr algn="just"/>
            <a:r>
              <a:rPr lang="en-US" dirty="0"/>
              <a:t>Make a verdict</a:t>
            </a:r>
            <a:endParaRPr lang="en-IN" dirty="0"/>
          </a:p>
        </p:txBody>
      </p:sp>
      <p:pic>
        <p:nvPicPr>
          <p:cNvPr id="5" name="Picture 4">
            <a:extLst>
              <a:ext uri="{FF2B5EF4-FFF2-40B4-BE49-F238E27FC236}">
                <a16:creationId xmlns:a16="http://schemas.microsoft.com/office/drawing/2014/main" id="{3AE0D8D6-A014-E47F-7889-0EE9C9240D05}"/>
              </a:ext>
            </a:extLst>
          </p:cNvPr>
          <p:cNvPicPr>
            <a:picLocks noChangeAspect="1"/>
          </p:cNvPicPr>
          <p:nvPr/>
        </p:nvPicPr>
        <p:blipFill>
          <a:blip r:embed="rId2"/>
          <a:stretch>
            <a:fillRect/>
          </a:stretch>
        </p:blipFill>
        <p:spPr>
          <a:xfrm>
            <a:off x="3216839" y="1953928"/>
            <a:ext cx="1282766" cy="1009702"/>
          </a:xfrm>
          <a:prstGeom prst="rect">
            <a:avLst/>
          </a:prstGeom>
        </p:spPr>
      </p:pic>
      <p:pic>
        <p:nvPicPr>
          <p:cNvPr id="7" name="Picture 6">
            <a:extLst>
              <a:ext uri="{FF2B5EF4-FFF2-40B4-BE49-F238E27FC236}">
                <a16:creationId xmlns:a16="http://schemas.microsoft.com/office/drawing/2014/main" id="{B5317A9C-C082-5280-D183-EE1FA36F1D95}"/>
              </a:ext>
            </a:extLst>
          </p:cNvPr>
          <p:cNvPicPr>
            <a:picLocks noChangeAspect="1"/>
          </p:cNvPicPr>
          <p:nvPr/>
        </p:nvPicPr>
        <p:blipFill rotWithShape="1">
          <a:blip r:embed="rId3"/>
          <a:srcRect l="7454" b="2454"/>
          <a:stretch/>
        </p:blipFill>
        <p:spPr>
          <a:xfrm>
            <a:off x="3299907" y="3752937"/>
            <a:ext cx="1116629" cy="1009702"/>
          </a:xfrm>
          <a:prstGeom prst="rect">
            <a:avLst/>
          </a:prstGeom>
        </p:spPr>
      </p:pic>
      <p:pic>
        <p:nvPicPr>
          <p:cNvPr id="9" name="Picture 8">
            <a:extLst>
              <a:ext uri="{FF2B5EF4-FFF2-40B4-BE49-F238E27FC236}">
                <a16:creationId xmlns:a16="http://schemas.microsoft.com/office/drawing/2014/main" id="{216F595B-C923-43FE-482B-3C34B6CA00D4}"/>
              </a:ext>
            </a:extLst>
          </p:cNvPr>
          <p:cNvPicPr>
            <a:picLocks noChangeAspect="1"/>
          </p:cNvPicPr>
          <p:nvPr/>
        </p:nvPicPr>
        <p:blipFill>
          <a:blip r:embed="rId4"/>
          <a:stretch>
            <a:fillRect/>
          </a:stretch>
        </p:blipFill>
        <p:spPr>
          <a:xfrm>
            <a:off x="3425885" y="5551946"/>
            <a:ext cx="990651" cy="1016052"/>
          </a:xfrm>
          <a:prstGeom prst="rect">
            <a:avLst/>
          </a:prstGeom>
        </p:spPr>
      </p:pic>
    </p:spTree>
    <p:extLst>
      <p:ext uri="{BB962C8B-B14F-4D97-AF65-F5344CB8AC3E}">
        <p14:creationId xmlns:p14="http://schemas.microsoft.com/office/powerpoint/2010/main" val="3875418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54055-EF0E-72E5-F2CD-4187688AED9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5CC3612-E9A8-6FDE-ACF7-EE36EA802F21}"/>
              </a:ext>
            </a:extLst>
          </p:cNvPr>
          <p:cNvSpPr txBox="1"/>
          <p:nvPr/>
        </p:nvSpPr>
        <p:spPr>
          <a:xfrm>
            <a:off x="205339" y="1215809"/>
            <a:ext cx="11781322" cy="4832092"/>
          </a:xfrm>
          <a:prstGeom prst="rect">
            <a:avLst/>
          </a:prstGeom>
          <a:noFill/>
        </p:spPr>
        <p:txBody>
          <a:bodyPr wrap="square">
            <a:spAutoFit/>
          </a:bodyPr>
          <a:lstStyle/>
          <a:p>
            <a:pPr algn="ctr"/>
            <a:r>
              <a:rPr lang="en-IN" sz="8800" b="1" dirty="0"/>
              <a:t>Regression</a:t>
            </a:r>
            <a:br>
              <a:rPr lang="en-IN" sz="8800" b="1" dirty="0"/>
            </a:br>
            <a:br>
              <a:rPr lang="en-IN" sz="8800" b="1" dirty="0"/>
            </a:br>
            <a:r>
              <a:rPr lang="en-IN" sz="6600" b="1" dirty="0">
                <a:solidFill>
                  <a:srgbClr val="FF0000"/>
                </a:solidFill>
              </a:rPr>
              <a:t>Assumptions Of </a:t>
            </a:r>
          </a:p>
          <a:p>
            <a:pPr algn="ctr"/>
            <a:r>
              <a:rPr lang="en-IN" sz="6600" b="1" dirty="0">
                <a:solidFill>
                  <a:srgbClr val="FF0000"/>
                </a:solidFill>
              </a:rPr>
              <a:t>Linear Regression</a:t>
            </a:r>
          </a:p>
        </p:txBody>
      </p:sp>
    </p:spTree>
    <p:extLst>
      <p:ext uri="{BB962C8B-B14F-4D97-AF65-F5344CB8AC3E}">
        <p14:creationId xmlns:p14="http://schemas.microsoft.com/office/powerpoint/2010/main" val="1949280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73E6A-3FFE-B34F-A8F7-C5A79CBD8DF9}"/>
              </a:ext>
            </a:extLst>
          </p:cNvPr>
          <p:cNvSpPr>
            <a:spLocks noGrp="1"/>
          </p:cNvSpPr>
          <p:nvPr>
            <p:ph type="title"/>
          </p:nvPr>
        </p:nvSpPr>
        <p:spPr>
          <a:xfrm>
            <a:off x="1066800" y="272876"/>
            <a:ext cx="10058400" cy="1609344"/>
          </a:xfrm>
        </p:spPr>
        <p:txBody>
          <a:bodyPr/>
          <a:lstStyle/>
          <a:p>
            <a:r>
              <a:rPr lang="en-IN" dirty="0"/>
              <a:t>Introductions</a:t>
            </a:r>
          </a:p>
        </p:txBody>
      </p:sp>
      <p:sp>
        <p:nvSpPr>
          <p:cNvPr id="5" name="TextBox 4">
            <a:extLst>
              <a:ext uri="{FF2B5EF4-FFF2-40B4-BE49-F238E27FC236}">
                <a16:creationId xmlns:a16="http://schemas.microsoft.com/office/drawing/2014/main" id="{B442248B-450D-2301-B847-3CAE5EEF4BF0}"/>
              </a:ext>
            </a:extLst>
          </p:cNvPr>
          <p:cNvSpPr txBox="1"/>
          <p:nvPr/>
        </p:nvSpPr>
        <p:spPr>
          <a:xfrm>
            <a:off x="481263" y="1422729"/>
            <a:ext cx="11543097" cy="1754326"/>
          </a:xfrm>
          <a:prstGeom prst="rect">
            <a:avLst/>
          </a:prstGeom>
          <a:noFill/>
        </p:spPr>
        <p:txBody>
          <a:bodyPr wrap="square">
            <a:spAutoFit/>
          </a:bodyPr>
          <a:lstStyle/>
          <a:p>
            <a:r>
              <a:rPr lang="en-US" dirty="0"/>
              <a:t>Imagine you have a dataset that shows the relationship between the amount of fertilizer used and the growth of plants. You want to understand how the growth of plants changes as you increase the amount of fertilizer applied.</a:t>
            </a:r>
          </a:p>
          <a:p>
            <a:endParaRPr lang="en-US" dirty="0"/>
          </a:p>
          <a:p>
            <a:r>
              <a:rPr lang="en-US" dirty="0"/>
              <a:t>Now, if you plot the data points on a graph, you might notice that the relationship between fertilizer amount and plant growth doesn't seem to be a straight line. Instead, it looks like a curve.</a:t>
            </a:r>
            <a:endParaRPr lang="en-IN" dirty="0"/>
          </a:p>
        </p:txBody>
      </p:sp>
      <p:pic>
        <p:nvPicPr>
          <p:cNvPr id="1028" name="Picture 4" descr="Playing with Polynomial degree">
            <a:extLst>
              <a:ext uri="{FF2B5EF4-FFF2-40B4-BE49-F238E27FC236}">
                <a16:creationId xmlns:a16="http://schemas.microsoft.com/office/drawing/2014/main" id="{B6B40CF5-73FF-2401-A4DA-A78FE59E2D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4694" y="4187823"/>
            <a:ext cx="8183104" cy="16093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44F032F-9F11-6FCF-C77E-E9BE4D5035FC}"/>
              </a:ext>
            </a:extLst>
          </p:cNvPr>
          <p:cNvSpPr txBox="1"/>
          <p:nvPr/>
        </p:nvSpPr>
        <p:spPr>
          <a:xfrm>
            <a:off x="3279808" y="5938793"/>
            <a:ext cx="6097604" cy="646331"/>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IN" dirty="0"/>
              <a:t>https://www.analyticsvidhya.com/blog/2021/07/all-you-need-to-know-about-polynomial-regression/</a:t>
            </a:r>
          </a:p>
        </p:txBody>
      </p:sp>
    </p:spTree>
    <p:extLst>
      <p:ext uri="{BB962C8B-B14F-4D97-AF65-F5344CB8AC3E}">
        <p14:creationId xmlns:p14="http://schemas.microsoft.com/office/powerpoint/2010/main" val="38365684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34AA04-0F78-EEA7-74E6-61B2DEA3D33F}"/>
              </a:ext>
            </a:extLst>
          </p:cNvPr>
          <p:cNvSpPr>
            <a:spLocks noGrp="1"/>
          </p:cNvSpPr>
          <p:nvPr>
            <p:ph idx="1"/>
          </p:nvPr>
        </p:nvSpPr>
        <p:spPr>
          <a:xfrm>
            <a:off x="1066800" y="340735"/>
            <a:ext cx="10058400" cy="4050792"/>
          </a:xfrm>
        </p:spPr>
        <p:txBody>
          <a:bodyPr/>
          <a:lstStyle/>
          <a:p>
            <a:pPr algn="just"/>
            <a:r>
              <a:rPr lang="en-US" b="0" i="0" dirty="0">
                <a:solidFill>
                  <a:srgbClr val="1F1F1F"/>
                </a:solidFill>
                <a:effectLst/>
                <a:latin typeface="Google Sans"/>
              </a:rPr>
              <a:t>Polynomial regression is a technique used in statistics and machine learning to model </a:t>
            </a:r>
            <a:r>
              <a:rPr lang="en-US" b="1" i="0" dirty="0">
                <a:solidFill>
                  <a:srgbClr val="1F1F1F"/>
                </a:solidFill>
                <a:effectLst/>
                <a:latin typeface="Google Sans"/>
              </a:rPr>
              <a:t>non-linear relationships</a:t>
            </a:r>
            <a:r>
              <a:rPr lang="en-US" b="0" i="0" dirty="0">
                <a:solidFill>
                  <a:srgbClr val="1F1F1F"/>
                </a:solidFill>
                <a:effectLst/>
                <a:latin typeface="Google Sans"/>
              </a:rPr>
              <a:t> between variables. It's a powerful tool for analyzing data where a straight line wouldn't accurately capture the underlying trend.</a:t>
            </a:r>
          </a:p>
          <a:p>
            <a:pPr marL="0" indent="0" algn="just">
              <a:buNone/>
            </a:pPr>
            <a:r>
              <a:rPr lang="en-US" b="0" i="0" dirty="0">
                <a:solidFill>
                  <a:srgbClr val="1F1F1F"/>
                </a:solidFill>
                <a:effectLst/>
                <a:latin typeface="Google Sans"/>
              </a:rPr>
              <a:t>Here's a breakdown of the key concepts:</a:t>
            </a:r>
          </a:p>
          <a:p>
            <a:pPr marL="0" indent="0" algn="just">
              <a:buNone/>
            </a:pPr>
            <a:r>
              <a:rPr lang="en-US" b="1" i="0" dirty="0">
                <a:solidFill>
                  <a:srgbClr val="1F1F1F"/>
                </a:solidFill>
                <a:effectLst/>
                <a:latin typeface="Google Sans"/>
              </a:rPr>
              <a:t>1. The basic idea:</a:t>
            </a:r>
            <a:endParaRPr lang="en-US" b="0" i="0" dirty="0">
              <a:solidFill>
                <a:srgbClr val="1F1F1F"/>
              </a:solidFill>
              <a:effectLst/>
              <a:latin typeface="Google Sans"/>
            </a:endParaRPr>
          </a:p>
          <a:p>
            <a:pPr algn="just"/>
            <a:r>
              <a:rPr lang="en-US" b="0" i="0" dirty="0">
                <a:solidFill>
                  <a:srgbClr val="1F1F1F"/>
                </a:solidFill>
                <a:effectLst/>
                <a:latin typeface="Google Sans"/>
              </a:rPr>
              <a:t>Imagine you have data points scattered on a graph. Simple linear regression tries to fit a </a:t>
            </a:r>
            <a:r>
              <a:rPr lang="en-US" b="1" i="0" dirty="0">
                <a:solidFill>
                  <a:srgbClr val="1F1F1F"/>
                </a:solidFill>
                <a:effectLst/>
                <a:latin typeface="Google Sans"/>
              </a:rPr>
              <a:t>straight line</a:t>
            </a:r>
            <a:r>
              <a:rPr lang="en-US" b="0" i="0" dirty="0">
                <a:solidFill>
                  <a:srgbClr val="1F1F1F"/>
                </a:solidFill>
                <a:effectLst/>
                <a:latin typeface="Google Sans"/>
              </a:rPr>
              <a:t> to these points, minimizing the distance between the line and the data. But what if the points follow a curve? That's where polynomial regression comes in.</a:t>
            </a:r>
          </a:p>
          <a:p>
            <a:pPr marL="0" indent="0" algn="just">
              <a:buNone/>
            </a:pPr>
            <a:endParaRPr lang="en-IN" dirty="0"/>
          </a:p>
        </p:txBody>
      </p:sp>
      <p:pic>
        <p:nvPicPr>
          <p:cNvPr id="2050" name="Picture 2" descr="Polynomial Regression. Mathematical and machine learning… | by Sandun  Dayananda | Medium">
            <a:extLst>
              <a:ext uri="{FF2B5EF4-FFF2-40B4-BE49-F238E27FC236}">
                <a16:creationId xmlns:a16="http://schemas.microsoft.com/office/drawing/2014/main" id="{E8A5941A-7F9A-E250-6F70-ABF08A0B9E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299" y="3146457"/>
            <a:ext cx="9073415" cy="3599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2181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1C79C4-B7FB-7104-05AB-98EEC13280C2}"/>
              </a:ext>
            </a:extLst>
          </p:cNvPr>
          <p:cNvSpPr>
            <a:spLocks noGrp="1"/>
          </p:cNvSpPr>
          <p:nvPr>
            <p:ph idx="1"/>
          </p:nvPr>
        </p:nvSpPr>
        <p:spPr>
          <a:xfrm>
            <a:off x="935093" y="292607"/>
            <a:ext cx="11019483" cy="6435451"/>
          </a:xfrm>
        </p:spPr>
        <p:txBody>
          <a:bodyPr>
            <a:normAutofit fontScale="92500" lnSpcReduction="20000"/>
          </a:bodyPr>
          <a:lstStyle/>
          <a:p>
            <a:pPr marL="0" indent="0" algn="just">
              <a:buNone/>
            </a:pPr>
            <a:r>
              <a:rPr lang="en-US" sz="2400" b="1" i="0" dirty="0">
                <a:solidFill>
                  <a:srgbClr val="1F1F1F"/>
                </a:solidFill>
                <a:effectLst/>
                <a:latin typeface="Google Sans"/>
              </a:rPr>
              <a:t>2. Fitting the curve:</a:t>
            </a:r>
            <a:endParaRPr lang="en-US" sz="2400" b="0" i="0" dirty="0">
              <a:solidFill>
                <a:srgbClr val="1F1F1F"/>
              </a:solidFill>
              <a:effectLst/>
              <a:latin typeface="Google Sans"/>
            </a:endParaRPr>
          </a:p>
          <a:p>
            <a:pPr algn="just"/>
            <a:r>
              <a:rPr lang="en-US" sz="2400" b="0" i="0" dirty="0">
                <a:solidFill>
                  <a:srgbClr val="1F1F1F"/>
                </a:solidFill>
                <a:effectLst/>
                <a:latin typeface="Google Sans"/>
              </a:rPr>
              <a:t>Polynomial regression uses </a:t>
            </a:r>
            <a:r>
              <a:rPr lang="en-US" sz="2400" b="1" i="0" dirty="0">
                <a:solidFill>
                  <a:srgbClr val="1F1F1F"/>
                </a:solidFill>
                <a:effectLst/>
                <a:latin typeface="Google Sans"/>
              </a:rPr>
              <a:t>polynomial equations</a:t>
            </a:r>
            <a:r>
              <a:rPr lang="en-US" sz="2400" b="0" i="0" dirty="0">
                <a:solidFill>
                  <a:srgbClr val="1F1F1F"/>
                </a:solidFill>
                <a:effectLst/>
                <a:latin typeface="Google Sans"/>
              </a:rPr>
              <a:t> instead of straight lines. These equations can be of various degrees, meaning they have different levels of complexity. For example:</a:t>
            </a:r>
          </a:p>
          <a:p>
            <a:pPr algn="just">
              <a:buFont typeface="Arial" panose="020B0604020202020204" pitchFamily="34" charset="0"/>
              <a:buChar char="•"/>
            </a:pPr>
            <a:r>
              <a:rPr lang="en-US" sz="2400" b="1" i="0" dirty="0">
                <a:solidFill>
                  <a:srgbClr val="1F1F1F"/>
                </a:solidFill>
                <a:effectLst/>
                <a:latin typeface="Google Sans"/>
              </a:rPr>
              <a:t>Linear equation:</a:t>
            </a:r>
            <a:r>
              <a:rPr lang="en-US" sz="2400" b="0" i="0" dirty="0">
                <a:solidFill>
                  <a:srgbClr val="1F1F1F"/>
                </a:solidFill>
                <a:effectLst/>
                <a:latin typeface="Google Sans"/>
              </a:rPr>
              <a:t> y = mx + b (straight line)</a:t>
            </a:r>
          </a:p>
          <a:p>
            <a:pPr algn="just">
              <a:buFont typeface="Arial" panose="020B0604020202020204" pitchFamily="34" charset="0"/>
              <a:buChar char="•"/>
            </a:pPr>
            <a:r>
              <a:rPr lang="en-US" sz="2400" b="1" i="0" dirty="0">
                <a:solidFill>
                  <a:srgbClr val="1F1F1F"/>
                </a:solidFill>
                <a:effectLst/>
                <a:latin typeface="Google Sans"/>
              </a:rPr>
              <a:t>Quadratic equation:</a:t>
            </a:r>
            <a:r>
              <a:rPr lang="en-US" sz="2400" b="0" i="0" dirty="0">
                <a:solidFill>
                  <a:srgbClr val="1F1F1F"/>
                </a:solidFill>
                <a:effectLst/>
                <a:latin typeface="Google Sans"/>
              </a:rPr>
              <a:t> y = mx^2 + bx + c (curve with a maximum or minimum)</a:t>
            </a:r>
          </a:p>
          <a:p>
            <a:pPr algn="just">
              <a:buFont typeface="Arial" panose="020B0604020202020204" pitchFamily="34" charset="0"/>
              <a:buChar char="•"/>
            </a:pPr>
            <a:r>
              <a:rPr lang="en-US" sz="2400" b="1" i="0" dirty="0">
                <a:solidFill>
                  <a:srgbClr val="1F1F1F"/>
                </a:solidFill>
                <a:effectLst/>
                <a:latin typeface="Google Sans"/>
              </a:rPr>
              <a:t>Cubic equation:</a:t>
            </a:r>
            <a:r>
              <a:rPr lang="en-US" sz="2400" b="0" i="0" dirty="0">
                <a:solidFill>
                  <a:srgbClr val="1F1F1F"/>
                </a:solidFill>
                <a:effectLst/>
                <a:latin typeface="Google Sans"/>
              </a:rPr>
              <a:t> y = mx^3 + bx^2 + cx + d (more complex curve)</a:t>
            </a:r>
          </a:p>
          <a:p>
            <a:pPr marL="0" indent="0" algn="just">
              <a:buNone/>
            </a:pPr>
            <a:r>
              <a:rPr lang="en-US" sz="2400" b="1" i="0" dirty="0">
                <a:solidFill>
                  <a:srgbClr val="1F1F1F"/>
                </a:solidFill>
                <a:effectLst/>
                <a:latin typeface="Google Sans"/>
              </a:rPr>
              <a:t>3. Choosing the right polynomial:</a:t>
            </a:r>
            <a:endParaRPr lang="en-US" sz="2400" b="0" i="0" dirty="0">
              <a:solidFill>
                <a:srgbClr val="1F1F1F"/>
              </a:solidFill>
              <a:effectLst/>
              <a:latin typeface="Google Sans"/>
            </a:endParaRPr>
          </a:p>
          <a:p>
            <a:pPr algn="just"/>
            <a:r>
              <a:rPr lang="en-US" sz="2400" b="0" i="0" dirty="0">
                <a:solidFill>
                  <a:srgbClr val="1F1F1F"/>
                </a:solidFill>
                <a:effectLst/>
                <a:latin typeface="Google Sans"/>
              </a:rPr>
              <a:t>The key is to choose the </a:t>
            </a:r>
            <a:r>
              <a:rPr lang="en-US" sz="2400" b="1" i="0" dirty="0">
                <a:solidFill>
                  <a:srgbClr val="1F1F1F"/>
                </a:solidFill>
                <a:effectLst/>
                <a:latin typeface="Google Sans"/>
              </a:rPr>
              <a:t>right degree of polynomial</a:t>
            </a:r>
            <a:r>
              <a:rPr lang="en-US" sz="2400" b="0" i="0" dirty="0">
                <a:solidFill>
                  <a:srgbClr val="1F1F1F"/>
                </a:solidFill>
                <a:effectLst/>
                <a:latin typeface="Google Sans"/>
              </a:rPr>
              <a:t> for your data. Too low (e.g., linear) might not capture the curve, while too high could lead to overfitting (memorizing the data without generalizing well).</a:t>
            </a:r>
          </a:p>
          <a:p>
            <a:pPr marL="0" indent="0" algn="just">
              <a:buNone/>
            </a:pPr>
            <a:r>
              <a:rPr lang="en-US" sz="2400" b="1" i="0" dirty="0">
                <a:solidFill>
                  <a:srgbClr val="1F1F1F"/>
                </a:solidFill>
                <a:effectLst/>
                <a:latin typeface="Google Sans"/>
              </a:rPr>
              <a:t>4. Finding the best fit:</a:t>
            </a:r>
            <a:endParaRPr lang="en-US" sz="2400" b="0" i="0" dirty="0">
              <a:solidFill>
                <a:srgbClr val="1F1F1F"/>
              </a:solidFill>
              <a:effectLst/>
              <a:latin typeface="Google Sans"/>
            </a:endParaRPr>
          </a:p>
          <a:p>
            <a:pPr algn="just"/>
            <a:r>
              <a:rPr lang="en-US" sz="2400" b="0" i="0" dirty="0">
                <a:solidFill>
                  <a:srgbClr val="1F1F1F"/>
                </a:solidFill>
                <a:effectLst/>
                <a:latin typeface="Google Sans"/>
              </a:rPr>
              <a:t>Similar to linear regression, polynomial regression uses </a:t>
            </a:r>
            <a:r>
              <a:rPr lang="en-US" sz="2400" b="1" i="0" dirty="0">
                <a:solidFill>
                  <a:srgbClr val="1F1F1F"/>
                </a:solidFill>
                <a:effectLst/>
                <a:latin typeface="Google Sans"/>
              </a:rPr>
              <a:t>optimization techniques</a:t>
            </a:r>
            <a:r>
              <a:rPr lang="en-US" sz="2400" b="0" i="0" dirty="0">
                <a:solidFill>
                  <a:srgbClr val="1F1F1F"/>
                </a:solidFill>
                <a:effectLst/>
                <a:latin typeface="Google Sans"/>
              </a:rPr>
              <a:t> to find the polynomial equation that best fits your data points, minimizing the error between the predicted values and the actual values.</a:t>
            </a:r>
          </a:p>
          <a:p>
            <a:pPr marL="0" indent="0" algn="just">
              <a:buNone/>
            </a:pPr>
            <a:r>
              <a:rPr lang="en-US" sz="2400" b="1" i="0" dirty="0">
                <a:solidFill>
                  <a:srgbClr val="1F1F1F"/>
                </a:solidFill>
                <a:effectLst/>
                <a:latin typeface="Google Sans"/>
              </a:rPr>
              <a:t>5. When to use it:</a:t>
            </a:r>
            <a:endParaRPr lang="en-US" sz="2400" b="0" i="0" dirty="0">
              <a:solidFill>
                <a:srgbClr val="1F1F1F"/>
              </a:solidFill>
              <a:effectLst/>
              <a:latin typeface="Google Sans"/>
            </a:endParaRPr>
          </a:p>
          <a:p>
            <a:pPr algn="just"/>
            <a:r>
              <a:rPr lang="en-US" sz="2400" b="0" i="0" dirty="0">
                <a:solidFill>
                  <a:srgbClr val="1F1F1F"/>
                </a:solidFill>
                <a:effectLst/>
                <a:latin typeface="Google Sans"/>
              </a:rPr>
              <a:t>Polynomial regression is useful when you have </a:t>
            </a:r>
            <a:r>
              <a:rPr lang="en-US" sz="2400" b="1" i="0" dirty="0">
                <a:solidFill>
                  <a:srgbClr val="1F1F1F"/>
                </a:solidFill>
                <a:effectLst/>
                <a:latin typeface="Google Sans"/>
              </a:rPr>
              <a:t>visual evidence of a non-linear relationship</a:t>
            </a:r>
            <a:r>
              <a:rPr lang="en-US" sz="2400" b="0" i="0" dirty="0">
                <a:solidFill>
                  <a:srgbClr val="1F1F1F"/>
                </a:solidFill>
                <a:effectLst/>
                <a:latin typeface="Google Sans"/>
              </a:rPr>
              <a:t> in your data. However, it's important to be cautious of overfitting and choosing the right polynomial complexity.</a:t>
            </a:r>
          </a:p>
          <a:p>
            <a:pPr marL="0" indent="0" algn="just">
              <a:buNone/>
            </a:pPr>
            <a:endParaRPr lang="en-IN" sz="2400" dirty="0"/>
          </a:p>
        </p:txBody>
      </p:sp>
    </p:spTree>
    <p:extLst>
      <p:ext uri="{BB962C8B-B14F-4D97-AF65-F5344CB8AC3E}">
        <p14:creationId xmlns:p14="http://schemas.microsoft.com/office/powerpoint/2010/main" val="10899406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Understanding Polynomial Regression | by Tahera Firdose | Medium">
            <a:extLst>
              <a:ext uri="{FF2B5EF4-FFF2-40B4-BE49-F238E27FC236}">
                <a16:creationId xmlns:a16="http://schemas.microsoft.com/office/drawing/2014/main" id="{94F7E673-74C7-EBD2-9592-8290C03339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5073" y="446723"/>
            <a:ext cx="7611478" cy="5703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216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6C3B52-0D7E-7F41-0996-87B0C2D20797}"/>
              </a:ext>
            </a:extLst>
          </p:cNvPr>
          <p:cNvSpPr>
            <a:spLocks noGrp="1"/>
          </p:cNvSpPr>
          <p:nvPr>
            <p:ph idx="1"/>
          </p:nvPr>
        </p:nvSpPr>
        <p:spPr>
          <a:xfrm>
            <a:off x="1069848" y="346509"/>
            <a:ext cx="10058400" cy="5825691"/>
          </a:xfrm>
        </p:spPr>
        <p:txBody>
          <a:bodyPr>
            <a:normAutofit/>
          </a:bodyPr>
          <a:lstStyle/>
          <a:p>
            <a:pPr marL="0" indent="0" algn="l">
              <a:buNone/>
            </a:pPr>
            <a:r>
              <a:rPr lang="en-US" sz="2400" b="0" i="0" dirty="0">
                <a:solidFill>
                  <a:srgbClr val="2D2F31"/>
                </a:solidFill>
                <a:effectLst/>
                <a:latin typeface="Udemy Sans"/>
              </a:rPr>
              <a:t>Regression models (both linear and non-linear) are used for predicting a real value, like salary for example. If your independent variable is time, then you are forecasting future values, otherwise your model is predicting present but unknown values. Regression techniques vary from Linear Regression to SVR and Random Forests Regression.</a:t>
            </a:r>
          </a:p>
          <a:p>
            <a:pPr algn="l"/>
            <a:r>
              <a:rPr lang="en-US" sz="2400" b="0" i="0" dirty="0">
                <a:solidFill>
                  <a:srgbClr val="2D2F31"/>
                </a:solidFill>
                <a:effectLst/>
                <a:latin typeface="Udemy Sans"/>
              </a:rPr>
              <a:t>In this part, you will understand and learn how to implement the following Machine Learning Regression models:</a:t>
            </a:r>
          </a:p>
          <a:p>
            <a:pPr algn="l">
              <a:buFont typeface="+mj-lt"/>
              <a:buAutoNum type="arabicPeriod"/>
            </a:pPr>
            <a:r>
              <a:rPr lang="en-US" sz="2400" b="0" i="0" dirty="0">
                <a:solidFill>
                  <a:srgbClr val="2D2F31"/>
                </a:solidFill>
                <a:effectLst/>
                <a:latin typeface="Udemy Sans"/>
              </a:rPr>
              <a:t>Simple Linear Regression</a:t>
            </a:r>
          </a:p>
          <a:p>
            <a:pPr algn="l">
              <a:buFont typeface="+mj-lt"/>
              <a:buAutoNum type="arabicPeriod"/>
            </a:pPr>
            <a:r>
              <a:rPr lang="en-US" sz="2400" b="0" i="0" dirty="0">
                <a:solidFill>
                  <a:srgbClr val="2D2F31"/>
                </a:solidFill>
                <a:effectLst/>
                <a:latin typeface="Udemy Sans"/>
              </a:rPr>
              <a:t>Multiple Linear Regression</a:t>
            </a:r>
          </a:p>
          <a:p>
            <a:pPr algn="l">
              <a:buFont typeface="+mj-lt"/>
              <a:buAutoNum type="arabicPeriod"/>
            </a:pPr>
            <a:r>
              <a:rPr lang="en-US" sz="2400" b="0" i="0" dirty="0">
                <a:solidFill>
                  <a:srgbClr val="2D2F31"/>
                </a:solidFill>
                <a:effectLst/>
                <a:latin typeface="Udemy Sans"/>
              </a:rPr>
              <a:t>Polynomial Regression</a:t>
            </a:r>
          </a:p>
          <a:p>
            <a:pPr algn="l">
              <a:buFont typeface="+mj-lt"/>
              <a:buAutoNum type="arabicPeriod"/>
            </a:pPr>
            <a:r>
              <a:rPr lang="en-US" sz="2400" b="0" i="0" dirty="0">
                <a:solidFill>
                  <a:srgbClr val="2D2F31"/>
                </a:solidFill>
                <a:effectLst/>
                <a:latin typeface="Udemy Sans"/>
              </a:rPr>
              <a:t>Support Vector for Regression (SVR)</a:t>
            </a:r>
          </a:p>
          <a:p>
            <a:pPr algn="l">
              <a:buFont typeface="+mj-lt"/>
              <a:buAutoNum type="arabicPeriod"/>
            </a:pPr>
            <a:r>
              <a:rPr lang="en-US" sz="2400" b="0" i="0" dirty="0">
                <a:solidFill>
                  <a:srgbClr val="2D2F31"/>
                </a:solidFill>
                <a:effectLst/>
                <a:latin typeface="Udemy Sans"/>
              </a:rPr>
              <a:t>Decision Tree Regression</a:t>
            </a:r>
          </a:p>
          <a:p>
            <a:pPr algn="l">
              <a:buFont typeface="+mj-lt"/>
              <a:buAutoNum type="arabicPeriod"/>
            </a:pPr>
            <a:r>
              <a:rPr lang="en-US" sz="2400" b="0" i="0" dirty="0">
                <a:solidFill>
                  <a:srgbClr val="2D2F31"/>
                </a:solidFill>
                <a:effectLst/>
                <a:latin typeface="Udemy Sans"/>
              </a:rPr>
              <a:t>Random Forest Regression</a:t>
            </a:r>
          </a:p>
          <a:p>
            <a:pPr marL="0" indent="0">
              <a:buNone/>
            </a:pPr>
            <a:endParaRPr lang="en-IN" sz="2400" dirty="0"/>
          </a:p>
        </p:txBody>
      </p:sp>
    </p:spTree>
    <p:extLst>
      <p:ext uri="{BB962C8B-B14F-4D97-AF65-F5344CB8AC3E}">
        <p14:creationId xmlns:p14="http://schemas.microsoft.com/office/powerpoint/2010/main" val="2883596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D4E5DC-0080-5B07-DAD7-699232238C8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00E246D-F92D-E1D0-49D1-565FA578CB74}"/>
              </a:ext>
            </a:extLst>
          </p:cNvPr>
          <p:cNvSpPr txBox="1"/>
          <p:nvPr/>
        </p:nvSpPr>
        <p:spPr>
          <a:xfrm>
            <a:off x="205339" y="1591194"/>
            <a:ext cx="11781322" cy="3816429"/>
          </a:xfrm>
          <a:prstGeom prst="rect">
            <a:avLst/>
          </a:prstGeom>
          <a:noFill/>
        </p:spPr>
        <p:txBody>
          <a:bodyPr wrap="square">
            <a:spAutoFit/>
          </a:bodyPr>
          <a:lstStyle/>
          <a:p>
            <a:pPr algn="ctr"/>
            <a:r>
              <a:rPr lang="en-IN" sz="8800" b="1" dirty="0"/>
              <a:t>Regression</a:t>
            </a:r>
            <a:br>
              <a:rPr lang="en-IN" sz="8800" b="1" dirty="0"/>
            </a:br>
            <a:br>
              <a:rPr lang="en-IN" sz="8800" b="1" dirty="0"/>
            </a:br>
            <a:r>
              <a:rPr lang="en-IN" sz="6600" b="1" dirty="0">
                <a:solidFill>
                  <a:srgbClr val="FF0000"/>
                </a:solidFill>
              </a:rPr>
              <a:t>Simple Linear Regression</a:t>
            </a:r>
            <a:endParaRPr lang="en-IN" sz="8800" b="1" dirty="0">
              <a:solidFill>
                <a:srgbClr val="FF0000"/>
              </a:solidFill>
            </a:endParaRPr>
          </a:p>
        </p:txBody>
      </p:sp>
    </p:spTree>
    <p:extLst>
      <p:ext uri="{BB962C8B-B14F-4D97-AF65-F5344CB8AC3E}">
        <p14:creationId xmlns:p14="http://schemas.microsoft.com/office/powerpoint/2010/main" val="1988526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13CB-ACF4-B0E6-56F2-D20D31278256}"/>
              </a:ext>
            </a:extLst>
          </p:cNvPr>
          <p:cNvSpPr>
            <a:spLocks noGrp="1"/>
          </p:cNvSpPr>
          <p:nvPr>
            <p:ph type="title"/>
          </p:nvPr>
        </p:nvSpPr>
        <p:spPr>
          <a:xfrm>
            <a:off x="578960" y="207425"/>
            <a:ext cx="10058400" cy="1609344"/>
          </a:xfrm>
        </p:spPr>
        <p:txBody>
          <a:bodyPr/>
          <a:lstStyle/>
          <a:p>
            <a:r>
              <a:rPr lang="en-IN" dirty="0"/>
              <a:t>What is Regression?</a:t>
            </a:r>
          </a:p>
        </p:txBody>
      </p:sp>
      <p:sp>
        <p:nvSpPr>
          <p:cNvPr id="3" name="Content Placeholder 2">
            <a:extLst>
              <a:ext uri="{FF2B5EF4-FFF2-40B4-BE49-F238E27FC236}">
                <a16:creationId xmlns:a16="http://schemas.microsoft.com/office/drawing/2014/main" id="{92E0D177-2452-C806-B2A7-F741A6B0B2B2}"/>
              </a:ext>
            </a:extLst>
          </p:cNvPr>
          <p:cNvSpPr>
            <a:spLocks noGrp="1"/>
          </p:cNvSpPr>
          <p:nvPr>
            <p:ph idx="1"/>
          </p:nvPr>
        </p:nvSpPr>
        <p:spPr>
          <a:xfrm>
            <a:off x="510139" y="1386038"/>
            <a:ext cx="11203806" cy="4987330"/>
          </a:xfrm>
        </p:spPr>
        <p:txBody>
          <a:bodyPr>
            <a:normAutofit fontScale="92500" lnSpcReduction="10000"/>
          </a:bodyPr>
          <a:lstStyle/>
          <a:p>
            <a:pPr marL="0" indent="0" algn="ctr">
              <a:buNone/>
            </a:pPr>
            <a:r>
              <a:rPr lang="en-US" sz="2400" b="1" i="1" dirty="0">
                <a:solidFill>
                  <a:srgbClr val="374151"/>
                </a:solidFill>
                <a:latin typeface="Söhne"/>
              </a:rPr>
              <a:t>R</a:t>
            </a:r>
            <a:r>
              <a:rPr lang="en-US" sz="2400" b="1" i="1" dirty="0">
                <a:solidFill>
                  <a:srgbClr val="374151"/>
                </a:solidFill>
                <a:effectLst/>
                <a:latin typeface="Söhne"/>
              </a:rPr>
              <a:t>egression is a statistical method used to understand and quantify the relationship between two or more variables. It helps us predict or estimate the value of one variable based on the values of others.</a:t>
            </a:r>
            <a:endParaRPr lang="en-IN" sz="2400" b="1" i="1" dirty="0">
              <a:solidFill>
                <a:srgbClr val="374151"/>
              </a:solidFill>
              <a:latin typeface="Söhne"/>
            </a:endParaRPr>
          </a:p>
          <a:p>
            <a:pPr marL="0" indent="0" algn="just">
              <a:buNone/>
            </a:pPr>
            <a:r>
              <a:rPr lang="en-US" sz="2400" b="0" i="0" dirty="0">
                <a:solidFill>
                  <a:srgbClr val="374151"/>
                </a:solidFill>
                <a:effectLst/>
                <a:latin typeface="Söhne"/>
              </a:rPr>
              <a:t>Imagine you have a set of data points that represent pairs of related information, like the number of hours a student studies and the grade they achieve on a test. In regression, you'd use this data to build a mathematical model that describes the average relationship between study hours and test grades.</a:t>
            </a:r>
          </a:p>
          <a:p>
            <a:pPr marL="0" indent="0" algn="l">
              <a:buNone/>
            </a:pPr>
            <a:r>
              <a:rPr lang="en-US" sz="2400" b="0" i="0" dirty="0">
                <a:solidFill>
                  <a:srgbClr val="374151"/>
                </a:solidFill>
                <a:effectLst/>
                <a:latin typeface="Söhne"/>
              </a:rPr>
              <a:t>Analogy of the above:</a:t>
            </a:r>
          </a:p>
          <a:p>
            <a:pPr algn="l">
              <a:buFont typeface="Arial" panose="020B0604020202020204" pitchFamily="34" charset="0"/>
              <a:buChar char="•"/>
            </a:pPr>
            <a:r>
              <a:rPr lang="en-US" sz="2400" b="1" i="0" dirty="0">
                <a:solidFill>
                  <a:srgbClr val="374151"/>
                </a:solidFill>
                <a:effectLst/>
                <a:latin typeface="Söhne"/>
              </a:rPr>
              <a:t>Scenario:</a:t>
            </a:r>
            <a:r>
              <a:rPr lang="en-US" sz="2400" b="0" i="0" dirty="0">
                <a:solidFill>
                  <a:srgbClr val="374151"/>
                </a:solidFill>
                <a:effectLst/>
                <a:latin typeface="Söhne"/>
              </a:rPr>
              <a:t> You want to know how the speed of a car (variable A) affects its fuel efficiency (variable B).</a:t>
            </a:r>
          </a:p>
          <a:p>
            <a:pPr algn="l">
              <a:buFont typeface="Arial" panose="020B0604020202020204" pitchFamily="34" charset="0"/>
              <a:buChar char="•"/>
            </a:pPr>
            <a:r>
              <a:rPr lang="en-US" sz="2400" b="1" i="0" dirty="0">
                <a:solidFill>
                  <a:srgbClr val="374151"/>
                </a:solidFill>
                <a:effectLst/>
                <a:latin typeface="Söhne"/>
              </a:rPr>
              <a:t>Regression:</a:t>
            </a:r>
            <a:r>
              <a:rPr lang="en-US" sz="2400" b="0" i="0" dirty="0">
                <a:solidFill>
                  <a:srgbClr val="374151"/>
                </a:solidFill>
                <a:effectLst/>
                <a:latin typeface="Söhne"/>
              </a:rPr>
              <a:t> You collect data on various cars, noting their speeds and corresponding fuel efficiencies. Regression helps you create a formula or model that estimates how speed changes relate to changes in fuel efficiency.</a:t>
            </a:r>
          </a:p>
          <a:p>
            <a:pPr algn="l">
              <a:buFont typeface="Arial" panose="020B0604020202020204" pitchFamily="34" charset="0"/>
              <a:buChar char="•"/>
            </a:pPr>
            <a:r>
              <a:rPr lang="en-US" sz="2400" b="1" i="0" dirty="0">
                <a:solidFill>
                  <a:srgbClr val="374151"/>
                </a:solidFill>
                <a:effectLst/>
                <a:latin typeface="Söhne"/>
              </a:rPr>
              <a:t>Prediction:</a:t>
            </a:r>
            <a:r>
              <a:rPr lang="en-US" sz="2400" b="0" i="0" dirty="0">
                <a:solidFill>
                  <a:srgbClr val="374151"/>
                </a:solidFill>
                <a:effectLst/>
                <a:latin typeface="Söhne"/>
              </a:rPr>
              <a:t> If you then encounter a new car with a certain speed, you can use your regression model to predict its likely fuel efficiency based on the patterns observed in your collected data.</a:t>
            </a:r>
          </a:p>
          <a:p>
            <a:pPr marL="0" indent="0" algn="just">
              <a:buNone/>
            </a:pPr>
            <a:endParaRPr lang="en-US" sz="2400" dirty="0">
              <a:solidFill>
                <a:srgbClr val="374151"/>
              </a:solidFill>
              <a:effectLst/>
              <a:latin typeface="Söhne"/>
            </a:endParaRPr>
          </a:p>
        </p:txBody>
      </p:sp>
    </p:spTree>
    <p:extLst>
      <p:ext uri="{BB962C8B-B14F-4D97-AF65-F5344CB8AC3E}">
        <p14:creationId xmlns:p14="http://schemas.microsoft.com/office/powerpoint/2010/main" val="336183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DE149B-ABFA-7353-92D6-5084248A3289}"/>
              </a:ext>
            </a:extLst>
          </p:cNvPr>
          <p:cNvSpPr>
            <a:spLocks noGrp="1"/>
          </p:cNvSpPr>
          <p:nvPr>
            <p:ph idx="1"/>
          </p:nvPr>
        </p:nvSpPr>
        <p:spPr>
          <a:xfrm>
            <a:off x="1069848" y="404261"/>
            <a:ext cx="10058400" cy="5767939"/>
          </a:xfrm>
        </p:spPr>
        <p:txBody>
          <a:bodyPr/>
          <a:lstStyle/>
          <a:p>
            <a:pPr marL="0" indent="0">
              <a:buNone/>
            </a:pPr>
            <a:r>
              <a:rPr lang="en-US" dirty="0"/>
              <a:t>The main goal of regression analysis is to understand the relationship between a dependent variable (target) and one or more independent variables (features or predictors).</a:t>
            </a:r>
          </a:p>
          <a:p>
            <a:pPr marL="0" indent="0">
              <a:buNone/>
            </a:pPr>
            <a:r>
              <a:rPr lang="en-US" b="1" dirty="0"/>
              <a:t>Mathematical Representation:</a:t>
            </a:r>
          </a:p>
          <a:p>
            <a:pPr marL="0" indent="0">
              <a:buNone/>
            </a:pPr>
            <a:r>
              <a:rPr lang="en-US" dirty="0"/>
              <a:t>In simple linear regression, with one independent variable, the relationship is represented by a straight-line equation:</a:t>
            </a:r>
          </a:p>
          <a:p>
            <a:pPr marL="0" indent="0">
              <a:buNone/>
            </a:pPr>
            <a:endParaRPr lang="en-IN" dirty="0"/>
          </a:p>
        </p:txBody>
      </p:sp>
      <p:pic>
        <p:nvPicPr>
          <p:cNvPr id="1026" name="Picture 2" descr="Linear Regression. Simple Linear Regression | by Ramanjaneyulu Thanniru |  Medium">
            <a:extLst>
              <a:ext uri="{FF2B5EF4-FFF2-40B4-BE49-F238E27FC236}">
                <a16:creationId xmlns:a16="http://schemas.microsoft.com/office/drawing/2014/main" id="{2F672610-9A86-DD29-4CC1-BD0D050476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128" y="2589547"/>
            <a:ext cx="7697002" cy="3793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007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0E123-C689-7E38-D7D7-E53226372FB3}"/>
              </a:ext>
            </a:extLst>
          </p:cNvPr>
          <p:cNvSpPr>
            <a:spLocks noGrp="1"/>
          </p:cNvSpPr>
          <p:nvPr>
            <p:ph type="title"/>
          </p:nvPr>
        </p:nvSpPr>
        <p:spPr>
          <a:xfrm>
            <a:off x="396080" y="0"/>
            <a:ext cx="10058400" cy="1609344"/>
          </a:xfrm>
        </p:spPr>
        <p:txBody>
          <a:bodyPr/>
          <a:lstStyle/>
          <a:p>
            <a:r>
              <a:rPr lang="en-IN" dirty="0"/>
              <a:t>Key Concepts</a:t>
            </a:r>
          </a:p>
        </p:txBody>
      </p:sp>
      <p:sp>
        <p:nvSpPr>
          <p:cNvPr id="3" name="Content Placeholder 2">
            <a:extLst>
              <a:ext uri="{FF2B5EF4-FFF2-40B4-BE49-F238E27FC236}">
                <a16:creationId xmlns:a16="http://schemas.microsoft.com/office/drawing/2014/main" id="{4133D585-5A4E-98D9-94CE-8559F301BCBC}"/>
              </a:ext>
            </a:extLst>
          </p:cNvPr>
          <p:cNvSpPr>
            <a:spLocks noGrp="1"/>
          </p:cNvSpPr>
          <p:nvPr>
            <p:ph idx="1"/>
          </p:nvPr>
        </p:nvSpPr>
        <p:spPr>
          <a:xfrm>
            <a:off x="396080" y="1609344"/>
            <a:ext cx="11231238" cy="4050792"/>
          </a:xfrm>
        </p:spPr>
        <p:txBody>
          <a:bodyPr>
            <a:normAutofit/>
          </a:bodyPr>
          <a:lstStyle/>
          <a:p>
            <a:pPr algn="l">
              <a:buFont typeface="+mj-lt"/>
              <a:buAutoNum type="arabicPeriod"/>
            </a:pPr>
            <a:r>
              <a:rPr lang="en-US" b="1" i="0" dirty="0">
                <a:solidFill>
                  <a:srgbClr val="374151"/>
                </a:solidFill>
                <a:effectLst/>
                <a:latin typeface="Söhne"/>
              </a:rPr>
              <a:t>Assumptions: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Linear regression assumes that the relationship between variables is linear and that residuals are normally distributed and have constant variance.</a:t>
            </a:r>
          </a:p>
          <a:p>
            <a:pPr algn="l">
              <a:buFont typeface="+mj-lt"/>
              <a:buAutoNum type="arabicPeriod"/>
            </a:pPr>
            <a:r>
              <a:rPr lang="en-US" b="1" i="0" dirty="0">
                <a:solidFill>
                  <a:srgbClr val="374151"/>
                </a:solidFill>
                <a:effectLst/>
                <a:latin typeface="Söhne"/>
              </a:rPr>
              <a:t>Interpretation of Coefficients: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coefficients (</a:t>
            </a:r>
            <a:r>
              <a:rPr lang="en-US" b="0" i="0" dirty="0">
                <a:solidFill>
                  <a:srgbClr val="374151"/>
                </a:solidFill>
                <a:effectLst/>
                <a:latin typeface="KaTeX_Main"/>
              </a:rPr>
              <a:t>beta1 and beta0) </a:t>
            </a:r>
            <a:r>
              <a:rPr lang="en-US" b="0" i="0" dirty="0">
                <a:solidFill>
                  <a:srgbClr val="374151"/>
                </a:solidFill>
                <a:effectLst/>
                <a:latin typeface="Söhne"/>
              </a:rPr>
              <a:t>represent the change in the dependent variable for a one-unit change in the corresponding independent variable, assuming all other variables are held constant.</a:t>
            </a:r>
          </a:p>
          <a:p>
            <a:pPr algn="l">
              <a:buFont typeface="+mj-lt"/>
              <a:buAutoNum type="arabicPeriod"/>
            </a:pPr>
            <a:r>
              <a:rPr lang="en-US" b="1" i="0" dirty="0">
                <a:solidFill>
                  <a:srgbClr val="374151"/>
                </a:solidFill>
                <a:effectLst/>
                <a:latin typeface="Söhne"/>
              </a:rPr>
              <a:t>Goodness of Fit:</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Measures like R-squared are used to evaluate how well the regression model fits the data. R-squared represents the proportion of the variance in the dependent variable explained by the independent variables.</a:t>
            </a:r>
          </a:p>
          <a:p>
            <a:pPr algn="l">
              <a:buFont typeface="+mj-lt"/>
              <a:buAutoNum type="arabicPeriod"/>
            </a:pPr>
            <a:r>
              <a:rPr lang="en-US" b="1" i="0" dirty="0">
                <a:solidFill>
                  <a:srgbClr val="374151"/>
                </a:solidFill>
                <a:effectLst/>
                <a:latin typeface="Söhne"/>
              </a:rPr>
              <a:t>Residual Analysis: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Analyzing residuals helps assess how well the model captures the variation in the data. Residuals are the differences between the observed and predicted values.</a:t>
            </a:r>
          </a:p>
          <a:p>
            <a:pPr marL="0" indent="0">
              <a:buNone/>
            </a:pPr>
            <a:endParaRPr lang="en-IN" dirty="0"/>
          </a:p>
        </p:txBody>
      </p:sp>
    </p:spTree>
    <p:extLst>
      <p:ext uri="{BB962C8B-B14F-4D97-AF65-F5344CB8AC3E}">
        <p14:creationId xmlns:p14="http://schemas.microsoft.com/office/powerpoint/2010/main" val="4127679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15329-A1E2-18DB-E778-D566498429BB}"/>
              </a:ext>
            </a:extLst>
          </p:cNvPr>
          <p:cNvSpPr>
            <a:spLocks noGrp="1"/>
          </p:cNvSpPr>
          <p:nvPr>
            <p:ph type="title"/>
          </p:nvPr>
        </p:nvSpPr>
        <p:spPr>
          <a:xfrm>
            <a:off x="367203" y="-47921"/>
            <a:ext cx="10058400" cy="1609344"/>
          </a:xfrm>
        </p:spPr>
        <p:txBody>
          <a:bodyPr/>
          <a:lstStyle/>
          <a:p>
            <a:r>
              <a:rPr lang="en-IN" dirty="0"/>
              <a:t>Example</a:t>
            </a:r>
          </a:p>
        </p:txBody>
      </p:sp>
      <p:sp>
        <p:nvSpPr>
          <p:cNvPr id="3" name="Content Placeholder 2">
            <a:extLst>
              <a:ext uri="{FF2B5EF4-FFF2-40B4-BE49-F238E27FC236}">
                <a16:creationId xmlns:a16="http://schemas.microsoft.com/office/drawing/2014/main" id="{D71F1F77-2EBE-3C2A-5A96-6DFF3B45C019}"/>
              </a:ext>
            </a:extLst>
          </p:cNvPr>
          <p:cNvSpPr>
            <a:spLocks noGrp="1"/>
          </p:cNvSpPr>
          <p:nvPr>
            <p:ph idx="1"/>
          </p:nvPr>
        </p:nvSpPr>
        <p:spPr>
          <a:xfrm>
            <a:off x="367203" y="1085488"/>
            <a:ext cx="11173488" cy="4050792"/>
          </a:xfrm>
        </p:spPr>
        <p:txBody>
          <a:bodyPr/>
          <a:lstStyle/>
          <a:p>
            <a:pPr algn="l"/>
            <a:r>
              <a:rPr lang="en-US" b="0" i="0" dirty="0">
                <a:solidFill>
                  <a:srgbClr val="374151"/>
                </a:solidFill>
                <a:effectLst/>
                <a:latin typeface="Söhne"/>
              </a:rPr>
              <a:t>Imagine you're a farmer trying to understand how the yield of potatoes is influenced by the amount of nitrogen fertilizer applied.</a:t>
            </a:r>
          </a:p>
          <a:p>
            <a:pPr marL="0" indent="0">
              <a:buNone/>
            </a:pPr>
            <a:br>
              <a:rPr lang="en-US" dirty="0"/>
            </a:br>
            <a:endParaRPr lang="en-IN" dirty="0"/>
          </a:p>
        </p:txBody>
      </p:sp>
      <p:pic>
        <p:nvPicPr>
          <p:cNvPr id="5" name="Picture 4">
            <a:extLst>
              <a:ext uri="{FF2B5EF4-FFF2-40B4-BE49-F238E27FC236}">
                <a16:creationId xmlns:a16="http://schemas.microsoft.com/office/drawing/2014/main" id="{250EA57C-0DAD-D8EE-698F-986EC34F221B}"/>
              </a:ext>
            </a:extLst>
          </p:cNvPr>
          <p:cNvPicPr>
            <a:picLocks noChangeAspect="1"/>
          </p:cNvPicPr>
          <p:nvPr/>
        </p:nvPicPr>
        <p:blipFill>
          <a:blip r:embed="rId2"/>
          <a:stretch>
            <a:fillRect/>
          </a:stretch>
        </p:blipFill>
        <p:spPr>
          <a:xfrm>
            <a:off x="367203" y="2657598"/>
            <a:ext cx="3664138" cy="1301817"/>
          </a:xfrm>
          <a:prstGeom prst="rect">
            <a:avLst/>
          </a:prstGeom>
        </p:spPr>
      </p:pic>
      <p:pic>
        <p:nvPicPr>
          <p:cNvPr id="7" name="Picture 6">
            <a:extLst>
              <a:ext uri="{FF2B5EF4-FFF2-40B4-BE49-F238E27FC236}">
                <a16:creationId xmlns:a16="http://schemas.microsoft.com/office/drawing/2014/main" id="{88BABCEB-D7FA-F22F-DDF2-A53FC9FFC745}"/>
              </a:ext>
            </a:extLst>
          </p:cNvPr>
          <p:cNvPicPr>
            <a:picLocks noChangeAspect="1"/>
          </p:cNvPicPr>
          <p:nvPr/>
        </p:nvPicPr>
        <p:blipFill>
          <a:blip r:embed="rId3"/>
          <a:stretch>
            <a:fillRect/>
          </a:stretch>
        </p:blipFill>
        <p:spPr>
          <a:xfrm>
            <a:off x="279073" y="1849053"/>
            <a:ext cx="4064209" cy="933498"/>
          </a:xfrm>
          <a:prstGeom prst="rect">
            <a:avLst/>
          </a:prstGeom>
        </p:spPr>
      </p:pic>
      <p:sp>
        <p:nvSpPr>
          <p:cNvPr id="9" name="TextBox 8">
            <a:extLst>
              <a:ext uri="{FF2B5EF4-FFF2-40B4-BE49-F238E27FC236}">
                <a16:creationId xmlns:a16="http://schemas.microsoft.com/office/drawing/2014/main" id="{BD300655-A671-7C6D-E4A9-24CCC3564981}"/>
              </a:ext>
            </a:extLst>
          </p:cNvPr>
          <p:cNvSpPr txBox="1"/>
          <p:nvPr/>
        </p:nvSpPr>
        <p:spPr>
          <a:xfrm>
            <a:off x="4604886" y="1849053"/>
            <a:ext cx="7388192" cy="4524315"/>
          </a:xfrm>
          <a:prstGeom prst="rect">
            <a:avLst/>
          </a:prstGeom>
          <a:noFill/>
        </p:spPr>
        <p:txBody>
          <a:bodyPr wrap="square">
            <a:spAutoFit/>
          </a:bodyPr>
          <a:lstStyle/>
          <a:p>
            <a:pPr algn="just">
              <a:buFont typeface="+mj-lt"/>
              <a:buAutoNum type="arabicPeriod"/>
            </a:pPr>
            <a:r>
              <a:rPr lang="en-US" b="1" dirty="0">
                <a:solidFill>
                  <a:srgbClr val="374151"/>
                </a:solidFill>
                <a:latin typeface="KaTeX_Main"/>
              </a:rPr>
              <a:t>beta</a:t>
            </a:r>
            <a:r>
              <a:rPr lang="en-US" b="1" i="0" dirty="0">
                <a:solidFill>
                  <a:srgbClr val="374151"/>
                </a:solidFill>
                <a:effectLst/>
                <a:latin typeface="KaTeX_Main"/>
              </a:rPr>
              <a:t>0​</a:t>
            </a:r>
            <a:r>
              <a:rPr lang="en-US" b="1" i="0" dirty="0">
                <a:solidFill>
                  <a:srgbClr val="374151"/>
                </a:solidFill>
                <a:effectLst/>
                <a:latin typeface="Söhne"/>
              </a:rPr>
              <a:t> (Y-intercept):</a:t>
            </a:r>
            <a:endParaRPr lang="en-US" b="0" i="0" dirty="0">
              <a:solidFill>
                <a:srgbClr val="374151"/>
              </a:solidFill>
              <a:effectLst/>
              <a:latin typeface="Söhne"/>
            </a:endParaRPr>
          </a:p>
          <a:p>
            <a:pPr marL="742950" lvl="1" indent="-285750" algn="just">
              <a:buFont typeface="+mj-lt"/>
              <a:buAutoNum type="arabicPeriod"/>
            </a:pPr>
            <a:r>
              <a:rPr lang="en-US" b="1" i="0" dirty="0">
                <a:solidFill>
                  <a:srgbClr val="374151"/>
                </a:solidFill>
                <a:effectLst/>
                <a:latin typeface="Söhne"/>
              </a:rPr>
              <a:t>Mathematically:</a:t>
            </a:r>
            <a:r>
              <a:rPr lang="en-US" b="0" i="0" dirty="0">
                <a:solidFill>
                  <a:srgbClr val="374151"/>
                </a:solidFill>
                <a:effectLst/>
                <a:latin typeface="Söhne"/>
              </a:rPr>
              <a:t> </a:t>
            </a:r>
            <a:r>
              <a:rPr lang="en-US" b="0" i="0" dirty="0">
                <a:solidFill>
                  <a:srgbClr val="374151"/>
                </a:solidFill>
                <a:effectLst/>
                <a:latin typeface="KaTeX_Main"/>
              </a:rPr>
              <a:t>beta0​</a:t>
            </a:r>
            <a:r>
              <a:rPr lang="en-US" b="0" i="0" dirty="0">
                <a:solidFill>
                  <a:srgbClr val="374151"/>
                </a:solidFill>
                <a:effectLst/>
                <a:latin typeface="Söhne"/>
              </a:rPr>
              <a:t> is the estimated yield when no nitrogen fertilizer is applied.</a:t>
            </a:r>
          </a:p>
          <a:p>
            <a:pPr marL="742950" lvl="1" indent="-285750" algn="just">
              <a:buFont typeface="+mj-lt"/>
              <a:buAutoNum type="arabicPeriod"/>
            </a:pPr>
            <a:r>
              <a:rPr lang="en-US" b="1" i="0" dirty="0">
                <a:solidFill>
                  <a:srgbClr val="374151"/>
                </a:solidFill>
                <a:effectLst/>
                <a:latin typeface="Söhne"/>
              </a:rPr>
              <a:t>Example:</a:t>
            </a:r>
            <a:r>
              <a:rPr lang="en-US" b="0" i="0" dirty="0">
                <a:solidFill>
                  <a:srgbClr val="374151"/>
                </a:solidFill>
                <a:effectLst/>
                <a:latin typeface="Söhne"/>
              </a:rPr>
              <a:t> It's like the baseline yield you would expect even if you don't use any nitrogen fertilizer.</a:t>
            </a:r>
          </a:p>
          <a:p>
            <a:pPr algn="just">
              <a:buFont typeface="+mj-lt"/>
              <a:buAutoNum type="arabicPeriod"/>
            </a:pPr>
            <a:r>
              <a:rPr lang="en-US" b="1" dirty="0">
                <a:solidFill>
                  <a:srgbClr val="374151"/>
                </a:solidFill>
                <a:latin typeface="KaTeX_Main"/>
              </a:rPr>
              <a:t>beta</a:t>
            </a:r>
            <a:r>
              <a:rPr lang="en-US" b="1" i="0" dirty="0">
                <a:solidFill>
                  <a:srgbClr val="374151"/>
                </a:solidFill>
                <a:effectLst/>
                <a:latin typeface="KaTeX_Main"/>
              </a:rPr>
              <a:t>1​</a:t>
            </a:r>
            <a:r>
              <a:rPr lang="en-US" b="1" i="0" dirty="0">
                <a:solidFill>
                  <a:srgbClr val="374151"/>
                </a:solidFill>
                <a:effectLst/>
                <a:latin typeface="Söhne"/>
              </a:rPr>
              <a:t> (Slope):</a:t>
            </a:r>
            <a:endParaRPr lang="en-US" b="0" i="0" dirty="0">
              <a:solidFill>
                <a:srgbClr val="374151"/>
              </a:solidFill>
              <a:effectLst/>
              <a:latin typeface="Söhne"/>
            </a:endParaRPr>
          </a:p>
          <a:p>
            <a:pPr marL="742950" lvl="1" indent="-285750" algn="just">
              <a:buFont typeface="+mj-lt"/>
              <a:buAutoNum type="arabicPeriod"/>
            </a:pPr>
            <a:r>
              <a:rPr lang="en-US" b="1" i="0" dirty="0">
                <a:solidFill>
                  <a:srgbClr val="374151"/>
                </a:solidFill>
                <a:effectLst/>
                <a:latin typeface="Söhne"/>
              </a:rPr>
              <a:t>Mathematically:</a:t>
            </a:r>
            <a:r>
              <a:rPr lang="en-US" b="0" i="0" dirty="0">
                <a:solidFill>
                  <a:srgbClr val="374151"/>
                </a:solidFill>
                <a:effectLst/>
                <a:latin typeface="Söhne"/>
              </a:rPr>
              <a:t> </a:t>
            </a:r>
            <a:r>
              <a:rPr lang="en-US" b="0" i="0" dirty="0">
                <a:solidFill>
                  <a:srgbClr val="374151"/>
                </a:solidFill>
                <a:effectLst/>
                <a:latin typeface="KaTeX_Main"/>
              </a:rPr>
              <a:t>beta1​</a:t>
            </a:r>
            <a:r>
              <a:rPr lang="en-US" b="0" i="0" dirty="0">
                <a:solidFill>
                  <a:srgbClr val="374151"/>
                </a:solidFill>
                <a:effectLst/>
                <a:latin typeface="Söhne"/>
              </a:rPr>
              <a:t> is the change in yield for a one-unit increase in nitrogen fertilizer.</a:t>
            </a:r>
          </a:p>
          <a:p>
            <a:pPr marL="742950" lvl="1" indent="-285750" algn="just">
              <a:buFont typeface="+mj-lt"/>
              <a:buAutoNum type="arabicPeriod"/>
            </a:pPr>
            <a:r>
              <a:rPr lang="en-US" b="1" i="0" dirty="0">
                <a:solidFill>
                  <a:srgbClr val="374151"/>
                </a:solidFill>
                <a:effectLst/>
                <a:latin typeface="Söhne"/>
              </a:rPr>
              <a:t>Example:</a:t>
            </a:r>
            <a:r>
              <a:rPr lang="en-US" b="0" i="0" dirty="0">
                <a:solidFill>
                  <a:srgbClr val="374151"/>
                </a:solidFill>
                <a:effectLst/>
                <a:latin typeface="Söhne"/>
              </a:rPr>
              <a:t> If </a:t>
            </a:r>
            <a:r>
              <a:rPr lang="en-US" b="0" i="0" dirty="0">
                <a:solidFill>
                  <a:srgbClr val="374151"/>
                </a:solidFill>
                <a:effectLst/>
                <a:latin typeface="KaTeX_Main"/>
              </a:rPr>
              <a:t>beta1​</a:t>
            </a:r>
            <a:r>
              <a:rPr lang="en-US" b="0" i="0" dirty="0">
                <a:solidFill>
                  <a:srgbClr val="374151"/>
                </a:solidFill>
                <a:effectLst/>
                <a:latin typeface="Söhne"/>
              </a:rPr>
              <a:t> is 5, it means that, on average, each additional unit of nitrogen fertilizer increases the yield by 5 units.</a:t>
            </a:r>
          </a:p>
          <a:p>
            <a:pPr algn="just">
              <a:buFont typeface="+mj-lt"/>
              <a:buAutoNum type="arabicPeriod"/>
            </a:pPr>
            <a:r>
              <a:rPr lang="en-US" b="1" i="1" dirty="0">
                <a:solidFill>
                  <a:srgbClr val="374151"/>
                </a:solidFill>
                <a:effectLst/>
                <a:latin typeface="KaTeX_Math"/>
              </a:rPr>
              <a:t>ϵ</a:t>
            </a:r>
            <a:r>
              <a:rPr lang="en-US" b="1" i="0" dirty="0">
                <a:solidFill>
                  <a:srgbClr val="374151"/>
                </a:solidFill>
                <a:effectLst/>
                <a:latin typeface="Söhne"/>
              </a:rPr>
              <a:t> (Error Term):</a:t>
            </a:r>
            <a:endParaRPr lang="en-US" b="0" i="0" dirty="0">
              <a:solidFill>
                <a:srgbClr val="374151"/>
              </a:solidFill>
              <a:effectLst/>
              <a:latin typeface="Söhne"/>
            </a:endParaRPr>
          </a:p>
          <a:p>
            <a:pPr marL="742950" lvl="1" indent="-285750" algn="just">
              <a:buFont typeface="+mj-lt"/>
              <a:buAutoNum type="arabicPeriod"/>
            </a:pPr>
            <a:r>
              <a:rPr lang="en-US" b="1" i="0" dirty="0">
                <a:solidFill>
                  <a:srgbClr val="374151"/>
                </a:solidFill>
                <a:effectLst/>
                <a:latin typeface="Söhne"/>
              </a:rPr>
              <a:t>Mathematically:</a:t>
            </a:r>
            <a:r>
              <a:rPr lang="en-US" b="0" i="0" dirty="0">
                <a:solidFill>
                  <a:srgbClr val="374151"/>
                </a:solidFill>
                <a:effectLst/>
                <a:latin typeface="Söhne"/>
              </a:rPr>
              <a:t> </a:t>
            </a:r>
            <a:r>
              <a:rPr lang="en-US" b="0" i="1" dirty="0">
                <a:solidFill>
                  <a:srgbClr val="374151"/>
                </a:solidFill>
                <a:effectLst/>
                <a:latin typeface="KaTeX_Math"/>
              </a:rPr>
              <a:t>ϵ</a:t>
            </a:r>
            <a:r>
              <a:rPr lang="en-US" b="0" i="0" dirty="0">
                <a:solidFill>
                  <a:srgbClr val="374151"/>
                </a:solidFill>
                <a:effectLst/>
                <a:latin typeface="Söhne"/>
              </a:rPr>
              <a:t> accounts for factors like weather, soil conditions, or pest control that can affect yield but are not considered in the model.</a:t>
            </a:r>
          </a:p>
          <a:p>
            <a:pPr marL="742950" lvl="1" indent="-285750" algn="just">
              <a:buFont typeface="+mj-lt"/>
              <a:buAutoNum type="arabicPeriod"/>
            </a:pPr>
            <a:r>
              <a:rPr lang="en-US" b="1" i="0" dirty="0">
                <a:solidFill>
                  <a:srgbClr val="374151"/>
                </a:solidFill>
                <a:effectLst/>
                <a:latin typeface="Söhne"/>
              </a:rPr>
              <a:t>Example:</a:t>
            </a:r>
            <a:r>
              <a:rPr lang="en-US" b="0" i="0" dirty="0">
                <a:solidFill>
                  <a:srgbClr val="374151"/>
                </a:solidFill>
                <a:effectLst/>
                <a:latin typeface="Söhne"/>
              </a:rPr>
              <a:t> It represents the variability in yield that can't be explained solely by the amount of nitrogen fertilizer.</a:t>
            </a:r>
          </a:p>
        </p:txBody>
      </p:sp>
    </p:spTree>
    <p:extLst>
      <p:ext uri="{BB962C8B-B14F-4D97-AF65-F5344CB8AC3E}">
        <p14:creationId xmlns:p14="http://schemas.microsoft.com/office/powerpoint/2010/main" val="22049467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2720</TotalTime>
  <Words>3159</Words>
  <Application>Microsoft Office PowerPoint</Application>
  <PresentationFormat>Widescreen</PresentationFormat>
  <Paragraphs>155</Paragraphs>
  <Slides>34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Arial</vt:lpstr>
      <vt:lpstr>Calibri</vt:lpstr>
      <vt:lpstr>Google Sans</vt:lpstr>
      <vt:lpstr>KaTeX_Main</vt:lpstr>
      <vt:lpstr>KaTeX_Math</vt:lpstr>
      <vt:lpstr>Rockwell</vt:lpstr>
      <vt:lpstr>Rockwell Condensed</vt:lpstr>
      <vt:lpstr>Söhne</vt:lpstr>
      <vt:lpstr>SourceSansPro</vt:lpstr>
      <vt:lpstr>Udemy Sans</vt:lpstr>
      <vt:lpstr>Wingdings</vt:lpstr>
      <vt:lpstr>Wood Type</vt:lpstr>
      <vt:lpstr>Machine Learning</vt:lpstr>
      <vt:lpstr>PowerPoint Presentation</vt:lpstr>
      <vt:lpstr>The Machine Learning Process</vt:lpstr>
      <vt:lpstr>PowerPoint Presentation</vt:lpstr>
      <vt:lpstr>PowerPoint Presentation</vt:lpstr>
      <vt:lpstr>What is Regression?</vt:lpstr>
      <vt:lpstr>PowerPoint Presentation</vt:lpstr>
      <vt:lpstr>Key Concepts</vt:lpstr>
      <vt:lpstr>Example</vt:lpstr>
      <vt:lpstr>PowerPoint Presentation</vt:lpstr>
      <vt:lpstr>PowerPoint Presentation</vt:lpstr>
      <vt:lpstr>PowerPoint Presentation</vt:lpstr>
      <vt:lpstr>PowerPoint Presentation</vt:lpstr>
      <vt:lpstr>PowerPoint Presentation</vt:lpstr>
      <vt:lpstr>What is Multiple Linear Regression? </vt:lpstr>
      <vt:lpstr>PowerPoint Presentation</vt:lpstr>
      <vt:lpstr>Example</vt:lpstr>
      <vt:lpstr>Understanding the recipe</vt:lpstr>
      <vt:lpstr>What Multiple Linear Regression Can Tell You?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Manisha .</dc:creator>
  <cp:lastModifiedBy>Manisha .</cp:lastModifiedBy>
  <cp:revision>5</cp:revision>
  <dcterms:created xsi:type="dcterms:W3CDTF">2024-02-03T12:38:15Z</dcterms:created>
  <dcterms:modified xsi:type="dcterms:W3CDTF">2024-02-24T14:02:46Z</dcterms:modified>
</cp:coreProperties>
</file>