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Garamond" pitchFamily="18" charset="0"/>
      <p:regular r:id="rId13"/>
      <p:bold r:id="rId14"/>
      <p:italic r:id="rId15"/>
    </p:embeddedFont>
    <p:embeddedFont>
      <p:font typeface="Algerian" pitchFamily="8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5734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0" y="2925286"/>
            <a:ext cx="9144000" cy="15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None/>
            </a:pPr>
            <a:endParaRPr sz="1800" b="1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Garamond"/>
              <a:buNone/>
              <a:defRPr sz="1600" b="0" i="0" cap="none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 rot="5400000">
            <a:off x="2513330" y="-36829"/>
            <a:ext cx="411734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2"/>
          <p:cNvCxnSpPr/>
          <p:nvPr/>
        </p:nvCxnSpPr>
        <p:spPr>
          <a:xfrm rot="5400000">
            <a:off x="4267200" y="3429000"/>
            <a:ext cx="6858000" cy="1588"/>
          </a:xfrm>
          <a:prstGeom prst="straightConnector1">
            <a:avLst/>
          </a:prstGeom>
          <a:noFill/>
          <a:ln w="12700" cap="flat" cmpd="sng">
            <a:solidFill>
              <a:srgbClr val="BBAA8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2"/>
          <p:cNvSpPr/>
          <p:nvPr/>
        </p:nvSpPr>
        <p:spPr>
          <a:xfrm>
            <a:off x="0" y="1"/>
            <a:ext cx="7696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 rot="5400000">
            <a:off x="1257300" y="114301"/>
            <a:ext cx="5029200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 rot="5400000">
            <a:off x="5187890" y="2965511"/>
            <a:ext cx="5029200" cy="92698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0" y="3921760"/>
            <a:ext cx="9144000" cy="1588"/>
          </a:xfrm>
          <a:prstGeom prst="straightConnector1">
            <a:avLst/>
          </a:prstGeom>
          <a:noFill/>
          <a:ln w="12700" cap="flat" cmpd="sng">
            <a:solidFill>
              <a:srgbClr val="34343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4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dk1"/>
          </a:solidFill>
          <a:ln w="762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1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529052" y="3367246"/>
            <a:ext cx="4085897" cy="70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None/>
              <a:defRPr sz="18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2518542" y="4084577"/>
            <a:ext cx="4106917" cy="397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Garamond"/>
              <a:buNone/>
              <a:defRPr sz="16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1" y="2020824"/>
            <a:ext cx="4023360" cy="400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663440" y="2020824"/>
            <a:ext cx="4023360" cy="4005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457201" y="2819400"/>
            <a:ext cx="4023360" cy="32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63440" y="2816352"/>
            <a:ext cx="4023360" cy="320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57200" y="2020824"/>
            <a:ext cx="4023360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aramond"/>
              <a:buNone/>
              <a:defRPr sz="1800" b="1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4663440" y="2020824"/>
            <a:ext cx="4023360" cy="70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aramond"/>
              <a:buNone/>
              <a:defRPr sz="1800" b="1" i="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1485900" y="1914525"/>
            <a:ext cx="6172200" cy="351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1737360" y="5513832"/>
            <a:ext cx="566928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852209" y="2026918"/>
            <a:ext cx="5439582" cy="3263750"/>
          </a:xfrm>
          <a:prstGeom prst="rect">
            <a:avLst/>
          </a:prstGeom>
          <a:solidFill>
            <a:schemeClr val="lt1"/>
          </a:solidFill>
          <a:ln w="69850" cap="flat" cmpd="dbl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737360" y="5516880"/>
            <a:ext cx="566928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sz="1400" b="0" i="0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lvl="1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chemeClr val="dk2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chemeClr val="dk2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dk2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dk2"/>
                </a:solidFill>
              </a:defRPr>
            </a:lvl5pPr>
            <a:lvl6pPr marL="2743200" lvl="5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marL="3200400" lvl="6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marL="3657600" lvl="7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marL="4114800" lvl="8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335973"/>
            <a:ext cx="9144000" cy="55220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aramond"/>
              <a:buNone/>
              <a:defRPr sz="18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Garamond"/>
              <a:buNone/>
              <a:defRPr sz="16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aramond"/>
              <a:buNone/>
              <a:defRPr sz="14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aramond"/>
              <a:buNone/>
              <a:defRPr sz="14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0" y="1331436"/>
            <a:ext cx="9144000" cy="1588"/>
          </a:xfrm>
          <a:prstGeom prst="straightConnector1">
            <a:avLst/>
          </a:prstGeom>
          <a:noFill/>
          <a:ln w="12700" cap="flat" cmpd="sng">
            <a:solidFill>
              <a:srgbClr val="BBAA8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w="76200" cap="flat" cmpd="thinThick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aramond"/>
              <a:buNone/>
              <a:defRPr sz="1800" b="1" i="0" u="none" strike="noStrike" cap="non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1475656" y="3284984"/>
            <a:ext cx="6008712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Rounded"/>
              <a:buNone/>
            </a:pPr>
            <a:r>
              <a:rPr lang="en-US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MENTAL HEALTH ANALYSIS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Garamond"/>
              <a:buNone/>
            </a:pPr>
            <a:endParaRPr sz="18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 Rounded"/>
              <a:buNone/>
            </a:pPr>
            <a:r>
              <a:rPr lang="en-US" sz="18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 BY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US" sz="2000" b="1">
                <a:solidFill>
                  <a:schemeClr val="lt1"/>
                </a:solidFill>
              </a:rPr>
              <a:t>MBAKWE CHIDERA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US" sz="2000" b="1">
                <a:solidFill>
                  <a:schemeClr val="lt1"/>
                </a:solidFill>
              </a:rPr>
              <a:t>HELEN AGU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US" sz="2000" b="1">
                <a:solidFill>
                  <a:schemeClr val="lt1"/>
                </a:solidFill>
              </a:rPr>
              <a:t>OLUWASEYI FOLORUNSHO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US" sz="2000" b="1">
                <a:solidFill>
                  <a:schemeClr val="lt1"/>
                </a:solidFill>
              </a:rPr>
              <a:t>EZEJI CHINEMEREM</a:t>
            </a:r>
            <a:endParaRPr/>
          </a:p>
          <a:p>
            <a:pPr marL="514350" lvl="0" indent="-41275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Garamond"/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93812" y="44624"/>
            <a:ext cx="7772400" cy="129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lgerian"/>
              <a:buNone/>
            </a:pPr>
            <a:r>
              <a:rPr lang="en-US" sz="4800" b="0" cap="none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Team Charlie -Data</a:t>
            </a:r>
            <a:endParaRPr sz="4800" b="0" cap="none">
              <a:solidFill>
                <a:srgbClr val="FFFFF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483768" y="2564904"/>
            <a:ext cx="427796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Mental Health Analysis</a:t>
            </a:r>
            <a:endParaRPr sz="3200"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500742" y="2204864"/>
            <a:ext cx="8280920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We were provided with an SQLite database to perform an analysis. We were required to use all the tables in the Database to communicate at least 3 Mental Health insights.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841143" y="404664"/>
            <a:ext cx="16001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BRIEF</a:t>
            </a:r>
            <a:endParaRPr sz="40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421703" y="1412776"/>
            <a:ext cx="8496944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We ran a set of query and made some research to question the following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1. The average age of people with Mental Health Illness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2. The country with the highest number of residents with Mental Health Issues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3. Those with Family History of Mental Illnesses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4. The Occupations of those with Mental Illnesses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5. The Occupation with the highest number of people with mental illnesses.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6. Those who had knowledge of Mental Illness awareness in their place of work</a:t>
            </a:r>
            <a:endParaRPr sz="24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3841143" y="404664"/>
            <a:ext cx="17972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QUERY</a:t>
            </a:r>
            <a:endParaRPr sz="40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21703" y="1412776"/>
            <a:ext cx="8496944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We found that: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aramond"/>
              <a:buAutoNum type="arabicPeriod"/>
            </a:pPr>
            <a:r>
              <a:rPr lang="en-US" sz="22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average age of those with mental issues was 34.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aramond"/>
              <a:buAutoNum type="arabicPeriod"/>
            </a:pPr>
            <a:r>
              <a:rPr lang="en-US" sz="22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 USA had the highest number or residents with Mental Health Illnesses.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aramond"/>
              <a:buAutoNum type="arabicPeriod"/>
            </a:pPr>
            <a:r>
              <a:rPr lang="en-US" sz="22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There is a prevalence of Mental Health issues in Tech industry.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aramond"/>
              <a:buAutoNum type="arabicPeriod"/>
            </a:pPr>
            <a:r>
              <a:rPr lang="en-US" sz="22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According to British Interactive Media Association, Tech Workers are five times more likely to suffer from mental health problem because of the brainstorming  part involved in different fields of Tech.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aramond"/>
              <a:buAutoNum type="arabicPeriod"/>
            </a:pPr>
            <a:r>
              <a:rPr lang="en-US" sz="22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Mental Health Illnesses based on our data could be genetic.                                                                       Most people recorded family history of mental health illness.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aramond"/>
              <a:buAutoNum type="arabicPeriod"/>
            </a:pPr>
            <a:r>
              <a:rPr lang="en-US" sz="22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There is a gap in creating awareness of Mental health issues in work place . Employees hardly discuss their issues with there employers for the fear of loosing their job, future prospect and stigmatization from co-workers.</a:t>
            </a:r>
            <a:endParaRPr sz="2200" b="1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3419672" y="488866"/>
            <a:ext cx="25010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ANSWERS</a:t>
            </a:r>
            <a:endParaRPr sz="40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251520" y="2020824"/>
            <a:ext cx="8568952" cy="407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ramond"/>
              <a:buNone/>
            </a:pPr>
            <a:r>
              <a:rPr lang="en-US" sz="2400" b="1"/>
              <a:t>In conclusion Mental Health exists and most prevalently in the Tech Industry.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aramond"/>
              <a:buNone/>
            </a:pP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aramond"/>
              <a:buNone/>
            </a:pPr>
            <a:r>
              <a:rPr lang="en-US" sz="2400" b="1"/>
              <a:t>It is important for tech companies to make work-life balance a priority in work environment.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aramond"/>
              <a:buNone/>
            </a:pP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aramond"/>
              <a:buNone/>
            </a:pPr>
            <a:r>
              <a:rPr lang="en-US" sz="2400" b="1"/>
              <a:t>To promote the mental well-being of employees, employers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Garamond"/>
              <a:buNone/>
            </a:pPr>
            <a:r>
              <a:rPr lang="en-US" sz="2400" b="1"/>
              <a:t>have to be considerate to understand the needs, thoughts and feelings of their employees.</a:t>
            </a:r>
            <a:endParaRPr sz="2400" b="1"/>
          </a:p>
        </p:txBody>
      </p:sp>
      <p:sp>
        <p:nvSpPr>
          <p:cNvPr id="125" name="Google Shape;125;p17"/>
          <p:cNvSpPr/>
          <p:nvPr/>
        </p:nvSpPr>
        <p:spPr>
          <a:xfrm>
            <a:off x="3203848" y="488866"/>
            <a:ext cx="30716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 sz="40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>
            <a:off x="3203848" y="488866"/>
            <a:ext cx="29354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40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407" y="1896035"/>
            <a:ext cx="3672408" cy="480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330</Words>
  <Application>Microsoft Office PowerPoint</Application>
  <PresentationFormat>On-screen Show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Rounded</vt:lpstr>
      <vt:lpstr>Calibri</vt:lpstr>
      <vt:lpstr>Garamond</vt:lpstr>
      <vt:lpstr>Algerian</vt:lpstr>
      <vt:lpstr>BlackTie</vt:lpstr>
      <vt:lpstr>Team Charlie -Data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Charlie -Data</dc:title>
  <dc:creator>mbakwe Chidera</dc:creator>
  <cp:lastModifiedBy>mbakwe Chidera</cp:lastModifiedBy>
  <cp:revision>2</cp:revision>
  <dcterms:modified xsi:type="dcterms:W3CDTF">2022-11-10T18:19:59Z</dcterms:modified>
</cp:coreProperties>
</file>