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5" r:id="rId4"/>
  </p:sldMasterIdLst>
  <p:sldIdLst>
    <p:sldId id="256" r:id="rId5"/>
    <p:sldId id="281" r:id="rId6"/>
    <p:sldId id="258" r:id="rId7"/>
    <p:sldId id="276" r:id="rId8"/>
    <p:sldId id="275" r:id="rId9"/>
    <p:sldId id="259" r:id="rId10"/>
    <p:sldId id="278" r:id="rId11"/>
    <p:sldId id="279" r:id="rId12"/>
    <p:sldId id="280" r:id="rId13"/>
    <p:sldId id="272" r:id="rId14"/>
    <p:sldId id="282" r:id="rId15"/>
    <p:sldId id="27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969C88-B244-455D-A017-012B25B1ACD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4323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69C88-B244-455D-A017-012B25B1ACD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262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69C88-B244-455D-A017-012B25B1ACD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4495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69C88-B244-455D-A017-012B25B1ACD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441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733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969C88-B244-455D-A017-012B25B1ACD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2316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969C88-B244-455D-A017-012B25B1ACDD}"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4579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969C88-B244-455D-A017-012B25B1ACDD}"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017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868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136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4367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62870169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7438F8-A175-40A5-9E99-58D492CEE579}"/>
              </a:ext>
            </a:extLst>
          </p:cNvPr>
          <p:cNvSpPr>
            <a:spLocks noGrp="1"/>
          </p:cNvSpPr>
          <p:nvPr>
            <p:ph type="ctrTitle"/>
          </p:nvPr>
        </p:nvSpPr>
        <p:spPr>
          <a:xfrm>
            <a:off x="7388871" y="1091959"/>
            <a:ext cx="4572000" cy="2766860"/>
          </a:xfrm>
        </p:spPr>
        <p:txBody>
          <a:bodyPr>
            <a:normAutofit fontScale="90000"/>
          </a:bodyPr>
          <a:lstStyle/>
          <a:p>
            <a:pPr algn="l"/>
            <a:r>
              <a:rPr lang="en-US" sz="4400" b="1" dirty="0">
                <a:solidFill>
                  <a:srgbClr val="002060"/>
                </a:solidFill>
              </a:rPr>
              <a:t>Students Performance in Exams Analysis using Machine Learning</a:t>
            </a:r>
            <a:br>
              <a:rPr lang="en-US" sz="4400" b="1" dirty="0">
                <a:solidFill>
                  <a:srgbClr val="002060"/>
                </a:solidFill>
              </a:rPr>
            </a:br>
            <a:r>
              <a:rPr lang="en-US" sz="4400" b="1" dirty="0">
                <a:solidFill>
                  <a:srgbClr val="002060"/>
                </a:solidFill>
              </a:rPr>
              <a:t> </a:t>
            </a:r>
            <a:br>
              <a:rPr lang="en-US" sz="4400" b="1" dirty="0">
                <a:solidFill>
                  <a:srgbClr val="002060"/>
                </a:solidFill>
              </a:rPr>
            </a:br>
            <a:endParaRPr lang="en-US" sz="4100" b="1" dirty="0">
              <a:solidFill>
                <a:srgbClr val="002060"/>
              </a:solidFill>
            </a:endParaRPr>
          </a:p>
        </p:txBody>
      </p:sp>
      <p:sp>
        <p:nvSpPr>
          <p:cNvPr id="3" name="Subtitle 2">
            <a:extLst>
              <a:ext uri="{FF2B5EF4-FFF2-40B4-BE49-F238E27FC236}">
                <a16:creationId xmlns:a16="http://schemas.microsoft.com/office/drawing/2014/main" id="{D35F1E7D-1263-495A-B632-2D577ED1BC0D}"/>
              </a:ext>
            </a:extLst>
          </p:cNvPr>
          <p:cNvSpPr>
            <a:spLocks noGrp="1"/>
          </p:cNvSpPr>
          <p:nvPr>
            <p:ph type="subTitle" idx="1"/>
          </p:nvPr>
        </p:nvSpPr>
        <p:spPr>
          <a:xfrm>
            <a:off x="7486521" y="3671114"/>
            <a:ext cx="4571999" cy="2436723"/>
          </a:xfrm>
        </p:spPr>
        <p:txBody>
          <a:bodyPr>
            <a:normAutofit lnSpcReduction="10000"/>
          </a:bodyPr>
          <a:lstStyle/>
          <a:p>
            <a:pPr algn="l"/>
            <a:r>
              <a:rPr lang="en-US" sz="3200" b="1" dirty="0">
                <a:solidFill>
                  <a:srgbClr val="002060"/>
                </a:solidFill>
                <a:latin typeface="+mj-lt"/>
              </a:rPr>
              <a:t>MR KINGSLEY JOEL</a:t>
            </a:r>
          </a:p>
          <a:p>
            <a:pPr algn="l"/>
            <a:r>
              <a:rPr lang="en-US" sz="3200" b="1" dirty="0">
                <a:solidFill>
                  <a:srgbClr val="002060"/>
                </a:solidFill>
                <a:latin typeface="+mj-lt"/>
              </a:rPr>
              <a:t>MISS ELIZABETH EPHRAIM</a:t>
            </a:r>
          </a:p>
          <a:p>
            <a:pPr algn="l"/>
            <a:r>
              <a:rPr lang="en-US" sz="3200" b="1" dirty="0">
                <a:solidFill>
                  <a:srgbClr val="002060"/>
                </a:solidFill>
                <a:latin typeface="+mj-lt"/>
              </a:rPr>
              <a:t>MR AYODEJI MATHEW DEDE</a:t>
            </a:r>
          </a:p>
          <a:p>
            <a:pPr algn="l"/>
            <a:r>
              <a:rPr lang="en-US" sz="3200" b="1" dirty="0">
                <a:solidFill>
                  <a:srgbClr val="002060"/>
                </a:solidFill>
                <a:latin typeface="+mj-lt"/>
              </a:rPr>
              <a:t>MR DAMILARE SAMUEL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128769" cy="6858000"/>
          </a:xfrm>
          <a:prstGeom prst="rect">
            <a:avLst/>
          </a:prstGeom>
        </p:spPr>
      </p:pic>
      <p:sp>
        <p:nvSpPr>
          <p:cNvPr id="6" name="Subtitle 2">
            <a:extLst>
              <a:ext uri="{FF2B5EF4-FFF2-40B4-BE49-F238E27FC236}">
                <a16:creationId xmlns:a16="http://schemas.microsoft.com/office/drawing/2014/main" id="{D35F1E7D-1263-495A-B632-2D577ED1BC0D}"/>
              </a:ext>
            </a:extLst>
          </p:cNvPr>
          <p:cNvSpPr txBox="1">
            <a:spLocks/>
          </p:cNvSpPr>
          <p:nvPr/>
        </p:nvSpPr>
        <p:spPr>
          <a:xfrm>
            <a:off x="7146525" y="3100183"/>
            <a:ext cx="2876366" cy="5709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002060"/>
                </a:solidFill>
              </a:rPr>
              <a:t>Contributors:</a:t>
            </a:r>
          </a:p>
        </p:txBody>
      </p:sp>
    </p:spTree>
    <p:extLst>
      <p:ext uri="{BB962C8B-B14F-4D97-AF65-F5344CB8AC3E}">
        <p14:creationId xmlns:p14="http://schemas.microsoft.com/office/powerpoint/2010/main" val="80311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
            <a:ext cx="10515600" cy="1079770"/>
          </a:xfrm>
          <a:solidFill>
            <a:schemeClr val="accent2">
              <a:lumMod val="75000"/>
            </a:schemeClr>
          </a:solidFill>
        </p:spPr>
        <p:txBody>
          <a:bodyPr/>
          <a:lstStyle/>
          <a:p>
            <a:r>
              <a:rPr lang="en-US" b="1" dirty="0"/>
              <a:t>Conclusion</a:t>
            </a:r>
          </a:p>
        </p:txBody>
      </p:sp>
      <p:sp>
        <p:nvSpPr>
          <p:cNvPr id="7" name="Content Placeholder 6"/>
          <p:cNvSpPr>
            <a:spLocks noGrp="1"/>
          </p:cNvSpPr>
          <p:nvPr>
            <p:ph idx="1"/>
          </p:nvPr>
        </p:nvSpPr>
        <p:spPr>
          <a:xfrm>
            <a:off x="838200" y="1264691"/>
            <a:ext cx="11353800" cy="5184842"/>
          </a:xfrm>
        </p:spPr>
        <p:txBody>
          <a:bodyPr>
            <a:noAutofit/>
          </a:bodyPr>
          <a:lstStyle/>
          <a:p>
            <a:pPr marL="0" indent="0" algn="just">
              <a:spcBef>
                <a:spcPts val="2000"/>
              </a:spcBef>
              <a:buNone/>
            </a:pPr>
            <a:r>
              <a:rPr lang="en-US" dirty="0"/>
              <a:t>The goal of the study is to analyze various machine learning algorithms in the student results in the performance prediction system. The prediction algorithm is designed using Python language. Major findings from the present project are listed as</a:t>
            </a:r>
          </a:p>
          <a:p>
            <a:pPr algn="just">
              <a:spcBef>
                <a:spcPts val="2000"/>
              </a:spcBef>
            </a:pPr>
            <a:r>
              <a:rPr lang="en-US" dirty="0"/>
              <a:t>The test preparation course as well as adequate standard lunch, positively affects the performance of students in exams;</a:t>
            </a:r>
          </a:p>
          <a:p>
            <a:pPr algn="just">
              <a:spcBef>
                <a:spcPts val="2000"/>
              </a:spcBef>
            </a:pPr>
            <a:r>
              <a:rPr lang="en-US" dirty="0"/>
              <a:t>Students who take the preparation course and eat standard lunch will always perform well in exams, so this should be mandatory; and</a:t>
            </a:r>
          </a:p>
          <a:p>
            <a:pPr algn="just">
              <a:spcBef>
                <a:spcPts val="2000"/>
              </a:spcBef>
            </a:pPr>
            <a:r>
              <a:rPr lang="en-US" dirty="0"/>
              <a:t>The Effectiveness of Lunch and Test preparation course on students performance in exams is 100% positive. </a:t>
            </a:r>
          </a:p>
        </p:txBody>
      </p:sp>
    </p:spTree>
    <p:extLst>
      <p:ext uri="{BB962C8B-B14F-4D97-AF65-F5344CB8AC3E}">
        <p14:creationId xmlns:p14="http://schemas.microsoft.com/office/powerpoint/2010/main" val="170923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
            <a:ext cx="10515600" cy="1079770"/>
          </a:xfrm>
          <a:solidFill>
            <a:schemeClr val="accent2">
              <a:lumMod val="75000"/>
            </a:schemeClr>
          </a:solidFill>
        </p:spPr>
        <p:txBody>
          <a:bodyPr/>
          <a:lstStyle/>
          <a:p>
            <a:r>
              <a:rPr lang="en-US" b="1" dirty="0"/>
              <a:t>Recommendation</a:t>
            </a:r>
          </a:p>
        </p:txBody>
      </p:sp>
      <p:sp>
        <p:nvSpPr>
          <p:cNvPr id="7" name="Content Placeholder 6"/>
          <p:cNvSpPr>
            <a:spLocks noGrp="1"/>
          </p:cNvSpPr>
          <p:nvPr>
            <p:ph idx="1"/>
          </p:nvPr>
        </p:nvSpPr>
        <p:spPr>
          <a:xfrm>
            <a:off x="838200" y="1264691"/>
            <a:ext cx="11353800" cy="5184842"/>
          </a:xfrm>
        </p:spPr>
        <p:txBody>
          <a:bodyPr>
            <a:noAutofit/>
          </a:bodyPr>
          <a:lstStyle/>
          <a:p>
            <a:pPr marL="0" indent="0" algn="just">
              <a:lnSpc>
                <a:spcPct val="170000"/>
              </a:lnSpc>
              <a:buNone/>
            </a:pPr>
            <a:r>
              <a:rPr lang="en-US" b="1" dirty="0">
                <a:solidFill>
                  <a:srgbClr val="002060"/>
                </a:solidFill>
                <a:latin typeface="+mj-lt"/>
              </a:rPr>
              <a:t>The study recommends that </a:t>
            </a:r>
          </a:p>
          <a:p>
            <a:pPr algn="just">
              <a:lnSpc>
                <a:spcPct val="170000"/>
              </a:lnSpc>
            </a:pPr>
            <a:r>
              <a:rPr lang="en-US" b="1" dirty="0">
                <a:solidFill>
                  <a:srgbClr val="002060"/>
                </a:solidFill>
                <a:latin typeface="+mj-lt"/>
              </a:rPr>
              <a:t>students should put in serious effort in preparing for test; and</a:t>
            </a:r>
          </a:p>
          <a:p>
            <a:pPr algn="just">
              <a:lnSpc>
                <a:spcPct val="170000"/>
              </a:lnSpc>
            </a:pPr>
            <a:r>
              <a:rPr lang="en-US" b="1" dirty="0">
                <a:solidFill>
                  <a:srgbClr val="002060"/>
                </a:solidFill>
                <a:latin typeface="+mj-lt"/>
              </a:rPr>
              <a:t>students should be provided with good and nutritious lunch during examination to improve their memory capacity </a:t>
            </a:r>
            <a:r>
              <a:rPr lang="en-US" b="1">
                <a:solidFill>
                  <a:srgbClr val="002060"/>
                </a:solidFill>
                <a:latin typeface="+mj-lt"/>
              </a:rPr>
              <a:t>and to keep </a:t>
            </a:r>
            <a:r>
              <a:rPr lang="en-US" b="1" dirty="0">
                <a:solidFill>
                  <a:srgbClr val="002060"/>
                </a:solidFill>
                <a:latin typeface="+mj-lt"/>
              </a:rPr>
              <a:t>them strong for examinations.</a:t>
            </a:r>
          </a:p>
        </p:txBody>
      </p:sp>
    </p:spTree>
    <p:extLst>
      <p:ext uri="{BB962C8B-B14F-4D97-AF65-F5344CB8AC3E}">
        <p14:creationId xmlns:p14="http://schemas.microsoft.com/office/powerpoint/2010/main" val="324779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54"/>
            <a:ext cx="11164410" cy="4351338"/>
          </a:xfrm>
        </p:spPr>
        <p:txBody>
          <a:bodyPr/>
          <a:lstStyle/>
          <a:p>
            <a:pPr algn="just"/>
            <a:endParaRPr lang="en-US" dirty="0"/>
          </a:p>
          <a:p>
            <a:pPr algn="just"/>
            <a:r>
              <a:rPr lang="en-US" dirty="0" err="1"/>
              <a:t>Kotaiah</a:t>
            </a:r>
            <a:r>
              <a:rPr lang="en-US" dirty="0"/>
              <a:t>, B. and </a:t>
            </a:r>
            <a:r>
              <a:rPr lang="en-US" dirty="0" err="1"/>
              <a:t>Fazal</a:t>
            </a:r>
            <a:r>
              <a:rPr lang="en-US" dirty="0"/>
              <a:t>, M. N. (2019). Analysis of Student Result using Machine Learning in Python. </a:t>
            </a:r>
            <a:r>
              <a:rPr lang="en-US" i="1" dirty="0"/>
              <a:t>Turkish Journal of Computer and Mathematics Education, </a:t>
            </a:r>
            <a:r>
              <a:rPr lang="en-US" dirty="0"/>
              <a:t>10(1), 467-473.</a:t>
            </a:r>
          </a:p>
          <a:p>
            <a:pPr algn="just"/>
            <a:r>
              <a:rPr lang="en-US" dirty="0" err="1"/>
              <a:t>Oyedeji</a:t>
            </a:r>
            <a:r>
              <a:rPr lang="en-US" dirty="0"/>
              <a:t>, A., Salami, A., </a:t>
            </a:r>
            <a:r>
              <a:rPr lang="en-US" dirty="0" err="1"/>
              <a:t>Folorunsho</a:t>
            </a:r>
            <a:r>
              <a:rPr lang="en-US" dirty="0"/>
              <a:t>, O. and </a:t>
            </a:r>
            <a:r>
              <a:rPr lang="en-US" dirty="0" err="1"/>
              <a:t>Abolade</a:t>
            </a:r>
            <a:r>
              <a:rPr lang="en-US" dirty="0"/>
              <a:t>, O. (2020). Analysis and Prediction of Student Academic Performance Using Machine Learning. </a:t>
            </a:r>
            <a:r>
              <a:rPr lang="en-US" i="1" dirty="0"/>
              <a:t>Journal of Information Technology and Computer Engineering</a:t>
            </a:r>
            <a:r>
              <a:rPr lang="en-US" dirty="0"/>
              <a:t>, 4(01), 10-15.</a:t>
            </a:r>
          </a:p>
          <a:p>
            <a:pPr algn="just"/>
            <a:endParaRPr lang="en-US" dirty="0"/>
          </a:p>
          <a:p>
            <a:pPr algn="just"/>
            <a:endParaRPr lang="en-US" dirty="0"/>
          </a:p>
        </p:txBody>
      </p:sp>
      <p:sp>
        <p:nvSpPr>
          <p:cNvPr id="5" name="Title 5"/>
          <p:cNvSpPr>
            <a:spLocks noGrp="1"/>
          </p:cNvSpPr>
          <p:nvPr>
            <p:ph type="title"/>
          </p:nvPr>
        </p:nvSpPr>
        <p:spPr>
          <a:xfrm>
            <a:off x="838200" y="1"/>
            <a:ext cx="11353800" cy="1079770"/>
          </a:xfrm>
          <a:solidFill>
            <a:schemeClr val="accent2">
              <a:lumMod val="75000"/>
            </a:schemeClr>
          </a:solidFill>
        </p:spPr>
        <p:txBody>
          <a:bodyPr/>
          <a:lstStyle/>
          <a:p>
            <a:r>
              <a:rPr lang="en-US" b="1" dirty="0"/>
              <a:t>References</a:t>
            </a:r>
          </a:p>
        </p:txBody>
      </p:sp>
    </p:spTree>
    <p:extLst>
      <p:ext uri="{BB962C8B-B14F-4D97-AF65-F5344CB8AC3E}">
        <p14:creationId xmlns:p14="http://schemas.microsoft.com/office/powerpoint/2010/main" val="354491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66" y="2495765"/>
            <a:ext cx="10515600" cy="1325563"/>
          </a:xfrm>
        </p:spPr>
        <p:txBody>
          <a:bodyPr>
            <a:normAutofit/>
          </a:bodyPr>
          <a:lstStyle/>
          <a:p>
            <a:pPr algn="ctr"/>
            <a:r>
              <a:rPr lang="en-US" sz="4800" b="1" dirty="0">
                <a:solidFill>
                  <a:srgbClr val="FF0000"/>
                </a:solidFill>
              </a:rPr>
              <a:t>THANK YOU FOR LISTENING</a:t>
            </a:r>
          </a:p>
        </p:txBody>
      </p:sp>
    </p:spTree>
    <p:extLst>
      <p:ext uri="{BB962C8B-B14F-4D97-AF65-F5344CB8AC3E}">
        <p14:creationId xmlns:p14="http://schemas.microsoft.com/office/powerpoint/2010/main" val="79037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49A4-EA5C-4EA5-AE0A-C06EA54153AA}"/>
              </a:ext>
            </a:extLst>
          </p:cNvPr>
          <p:cNvSpPr>
            <a:spLocks noGrp="1"/>
          </p:cNvSpPr>
          <p:nvPr>
            <p:ph type="title"/>
          </p:nvPr>
        </p:nvSpPr>
        <p:spPr>
          <a:xfrm>
            <a:off x="734682" y="1"/>
            <a:ext cx="11457317" cy="1101378"/>
          </a:xfrm>
          <a:solidFill>
            <a:schemeClr val="accent2">
              <a:lumMod val="75000"/>
            </a:schemeClr>
          </a:solidFill>
        </p:spPr>
        <p:txBody>
          <a:bodyPr>
            <a:normAutofit/>
          </a:bodyPr>
          <a:lstStyle/>
          <a:p>
            <a:r>
              <a:rPr lang="en-US" sz="4800" b="1" dirty="0">
                <a:solidFill>
                  <a:srgbClr val="002060"/>
                </a:solidFill>
              </a:rPr>
              <a:t>Abstract</a:t>
            </a:r>
          </a:p>
        </p:txBody>
      </p:sp>
      <p:sp>
        <p:nvSpPr>
          <p:cNvPr id="3" name="Content Placeholder 2">
            <a:extLst>
              <a:ext uri="{FF2B5EF4-FFF2-40B4-BE49-F238E27FC236}">
                <a16:creationId xmlns:a16="http://schemas.microsoft.com/office/drawing/2014/main" id="{E333FFAF-B091-400D-B228-57624EA55428}"/>
              </a:ext>
            </a:extLst>
          </p:cNvPr>
          <p:cNvSpPr>
            <a:spLocks noGrp="1"/>
          </p:cNvSpPr>
          <p:nvPr>
            <p:ph idx="1"/>
          </p:nvPr>
        </p:nvSpPr>
        <p:spPr>
          <a:xfrm>
            <a:off x="1005860" y="1127332"/>
            <a:ext cx="11092511" cy="5406633"/>
          </a:xfrm>
        </p:spPr>
        <p:txBody>
          <a:bodyPr>
            <a:noAutofit/>
          </a:bodyPr>
          <a:lstStyle/>
          <a:p>
            <a:pPr marL="0" indent="0" algn="just">
              <a:lnSpc>
                <a:spcPct val="170000"/>
              </a:lnSpc>
              <a:buNone/>
            </a:pPr>
            <a:r>
              <a:rPr lang="en-US" sz="2000" b="1" dirty="0">
                <a:solidFill>
                  <a:srgbClr val="002060"/>
                </a:solidFill>
                <a:latin typeface="+mj-lt"/>
              </a:rPr>
              <a:t>Examination has been an important part of the education system for ages. There’re a number of existing studies pertaining to the performances of student’s in exams. Factors such as parents’ level of education, socio-economic status, interest in a subject, punctuality in class, regular studying etc. have the potential to improve the performance of high school students in exams. However, the aim of this research is to analyze how these factors: Parents’ background, Test preparation, Lunch, Gender and Race affect the performance of students in exams. Secondary data was collected in respect to strata of various students who shared similar characteristics and sat for same exams. Both descriptive statistics, linear regression and correlation statistics, a vast of raw data were used to analyze the data collected. The result of the findings disarmed the belief that parent’s backgrounds is a contributing factor to students’ performance but that students who leveraged on the Test preparation option and had good lunch had a higher test score in the end. </a:t>
            </a:r>
          </a:p>
        </p:txBody>
      </p:sp>
    </p:spTree>
    <p:extLst>
      <p:ext uri="{BB962C8B-B14F-4D97-AF65-F5344CB8AC3E}">
        <p14:creationId xmlns:p14="http://schemas.microsoft.com/office/powerpoint/2010/main" val="248073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49A4-EA5C-4EA5-AE0A-C06EA54153AA}"/>
              </a:ext>
            </a:extLst>
          </p:cNvPr>
          <p:cNvSpPr>
            <a:spLocks noGrp="1"/>
          </p:cNvSpPr>
          <p:nvPr>
            <p:ph type="title"/>
          </p:nvPr>
        </p:nvSpPr>
        <p:spPr>
          <a:xfrm>
            <a:off x="734682" y="1"/>
            <a:ext cx="11457317" cy="1101378"/>
          </a:xfrm>
          <a:solidFill>
            <a:schemeClr val="accent2">
              <a:lumMod val="75000"/>
            </a:schemeClr>
          </a:solidFill>
        </p:spPr>
        <p:txBody>
          <a:bodyPr>
            <a:normAutofit/>
          </a:bodyPr>
          <a:lstStyle/>
          <a:p>
            <a:r>
              <a:rPr lang="en-US" sz="4800" b="1" dirty="0">
                <a:solidFill>
                  <a:srgbClr val="002060"/>
                </a:solidFill>
              </a:rPr>
              <a:t>Introduction</a:t>
            </a:r>
          </a:p>
        </p:txBody>
      </p:sp>
      <p:sp>
        <p:nvSpPr>
          <p:cNvPr id="3" name="Content Placeholder 2">
            <a:extLst>
              <a:ext uri="{FF2B5EF4-FFF2-40B4-BE49-F238E27FC236}">
                <a16:creationId xmlns:a16="http://schemas.microsoft.com/office/drawing/2014/main" id="{E333FFAF-B091-400D-B228-57624EA55428}"/>
              </a:ext>
            </a:extLst>
          </p:cNvPr>
          <p:cNvSpPr>
            <a:spLocks noGrp="1"/>
          </p:cNvSpPr>
          <p:nvPr>
            <p:ph idx="1"/>
          </p:nvPr>
        </p:nvSpPr>
        <p:spPr>
          <a:xfrm>
            <a:off x="1005860" y="1322647"/>
            <a:ext cx="11092511" cy="1677879"/>
          </a:xfrm>
        </p:spPr>
        <p:txBody>
          <a:bodyPr/>
          <a:lstStyle/>
          <a:p>
            <a:pPr marL="1198563"/>
            <a:endParaRPr lang="en-US" b="1" dirty="0">
              <a:solidFill>
                <a:srgbClr val="002060"/>
              </a:solidFill>
              <a:latin typeface="+mj-lt"/>
            </a:endParaRPr>
          </a:p>
          <a:p>
            <a:pPr marL="1198563"/>
            <a:r>
              <a:rPr lang="en-US" b="1" dirty="0">
                <a:solidFill>
                  <a:srgbClr val="002060"/>
                </a:solidFill>
                <a:latin typeface="+mj-lt"/>
              </a:rPr>
              <a:t>Data analysis                             Student performance</a:t>
            </a:r>
          </a:p>
          <a:p>
            <a:pPr marL="1198563"/>
            <a:r>
              <a:rPr lang="en-US" b="1" dirty="0">
                <a:solidFill>
                  <a:srgbClr val="002060"/>
                </a:solidFill>
                <a:latin typeface="+mj-lt"/>
              </a:rPr>
              <a:t>Machine learning	                     Regression model </a:t>
            </a:r>
          </a:p>
          <a:p>
            <a:endParaRPr lang="en-US" b="1" dirty="0">
              <a:solidFill>
                <a:srgbClr val="002060"/>
              </a:solidFill>
              <a:latin typeface="+mj-lt"/>
            </a:endParaRPr>
          </a:p>
        </p:txBody>
      </p:sp>
      <p:sp>
        <p:nvSpPr>
          <p:cNvPr id="9" name="Oval 8"/>
          <p:cNvSpPr/>
          <p:nvPr/>
        </p:nvSpPr>
        <p:spPr>
          <a:xfrm>
            <a:off x="6198886" y="2574311"/>
            <a:ext cx="88275" cy="80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What is Data Analytics and its Future Scope in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022" y="3160448"/>
            <a:ext cx="3799643" cy="3000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Regression In Python (With Examples!) | 365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1384" y="3271309"/>
            <a:ext cx="3603246" cy="284009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6181383" y="2007526"/>
            <a:ext cx="88275" cy="70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 Box 2"/>
          <p:cNvSpPr txBox="1">
            <a:spLocks noChangeArrowheads="1"/>
          </p:cNvSpPr>
          <p:nvPr/>
        </p:nvSpPr>
        <p:spPr bwMode="auto">
          <a:xfrm>
            <a:off x="4645269" y="6484057"/>
            <a:ext cx="3149324"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mj-lt"/>
                <a:ea typeface="Calibri" panose="020F0502020204030204" pitchFamily="34" charset="0"/>
                <a:cs typeface="Times New Roman" panose="02020603050405020304" pitchFamily="18" charset="0"/>
              </a:rPr>
              <a:t>Fig. 1: Schematic Description</a:t>
            </a:r>
            <a:endParaRPr kumimoji="0" lang="en-US" altLang="en-US" sz="1100" b="1" i="0" u="none" strike="noStrike" cap="none" normalizeH="0" baseline="0" dirty="0">
              <a:ln>
                <a:noFill/>
              </a:ln>
              <a:solidFill>
                <a:srgbClr val="00206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2060"/>
              </a:solidFill>
              <a:effectLst/>
              <a:latin typeface="+mj-lt"/>
            </a:endParaRPr>
          </a:p>
        </p:txBody>
      </p:sp>
    </p:spTree>
    <p:extLst>
      <p:ext uri="{BB962C8B-B14F-4D97-AF65-F5344CB8AC3E}">
        <p14:creationId xmlns:p14="http://schemas.microsoft.com/office/powerpoint/2010/main" val="319631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567" y="1044385"/>
            <a:ext cx="10515600" cy="4495275"/>
          </a:xfrm>
        </p:spPr>
        <p:txBody>
          <a:bodyPr>
            <a:noAutofit/>
          </a:bodyPr>
          <a:lstStyle/>
          <a:p>
            <a:r>
              <a:rPr lang="en-US" sz="2400" b="1" dirty="0" err="1">
                <a:solidFill>
                  <a:srgbClr val="002060"/>
                </a:solidFill>
                <a:latin typeface="+mj-lt"/>
              </a:rPr>
              <a:t>Oyedeji</a:t>
            </a:r>
            <a:r>
              <a:rPr lang="en-US" sz="2400" b="1" dirty="0">
                <a:solidFill>
                  <a:srgbClr val="002060"/>
                </a:solidFill>
                <a:latin typeface="+mj-lt"/>
              </a:rPr>
              <a:t> et al. (2020) in their study reported that linear regression for supervised learning produced the most preferable model.</a:t>
            </a:r>
          </a:p>
          <a:p>
            <a:endParaRPr lang="en-US" sz="2400" b="1" dirty="0">
              <a:solidFill>
                <a:srgbClr val="002060"/>
              </a:solidFill>
              <a:latin typeface="+mj-lt"/>
            </a:endParaRPr>
          </a:p>
          <a:p>
            <a:r>
              <a:rPr lang="en-US" sz="2400" b="1" dirty="0" err="1">
                <a:solidFill>
                  <a:srgbClr val="002060"/>
                </a:solidFill>
                <a:latin typeface="+mj-lt"/>
              </a:rPr>
              <a:t>Kotaiah</a:t>
            </a:r>
            <a:r>
              <a:rPr lang="en-US" sz="2400" b="1" dirty="0">
                <a:solidFill>
                  <a:srgbClr val="002060"/>
                </a:solidFill>
                <a:latin typeface="+mj-lt"/>
              </a:rPr>
              <a:t> and </a:t>
            </a:r>
            <a:r>
              <a:rPr lang="en-US" sz="2400" b="1" dirty="0" err="1">
                <a:solidFill>
                  <a:srgbClr val="002060"/>
                </a:solidFill>
                <a:latin typeface="+mj-lt"/>
              </a:rPr>
              <a:t>Fazal</a:t>
            </a:r>
            <a:r>
              <a:rPr lang="en-US" sz="2400" b="1" dirty="0">
                <a:solidFill>
                  <a:srgbClr val="002060"/>
                </a:solidFill>
                <a:latin typeface="+mj-lt"/>
              </a:rPr>
              <a:t> (2019) examined the significance of data analysis in the studying students’ performance in citadel of learning.</a:t>
            </a:r>
          </a:p>
          <a:p>
            <a:pPr marL="0" indent="0">
              <a:buNone/>
            </a:pPr>
            <a:endParaRPr lang="en-US" sz="2400" b="1" dirty="0">
              <a:solidFill>
                <a:srgbClr val="002060"/>
              </a:solidFill>
              <a:latin typeface="+mj-lt"/>
            </a:endParaRPr>
          </a:p>
          <a:p>
            <a:pPr marL="0" indent="0">
              <a:buNone/>
            </a:pPr>
            <a:r>
              <a:rPr lang="en-US" sz="2400" b="1" dirty="0">
                <a:solidFill>
                  <a:srgbClr val="002060"/>
                </a:solidFill>
                <a:latin typeface="+mj-lt"/>
              </a:rPr>
              <a:t>The present project provides answers to the following related research questions:</a:t>
            </a:r>
          </a:p>
          <a:p>
            <a:pPr marL="1541463" lvl="0" indent="-571500">
              <a:buFont typeface="+mj-lt"/>
              <a:buAutoNum type="romanLcPeriod"/>
            </a:pPr>
            <a:r>
              <a:rPr lang="en-US" sz="2400" b="1" dirty="0">
                <a:solidFill>
                  <a:srgbClr val="002060"/>
                </a:solidFill>
                <a:latin typeface="+mj-lt"/>
              </a:rPr>
              <a:t>What are the major factors influencing the test scores of students in exams?</a:t>
            </a:r>
          </a:p>
          <a:p>
            <a:pPr marL="969963" lvl="0" indent="0">
              <a:buNone/>
            </a:pPr>
            <a:endParaRPr lang="en-US" sz="2400" b="1" dirty="0">
              <a:solidFill>
                <a:srgbClr val="002060"/>
              </a:solidFill>
              <a:latin typeface="+mj-lt"/>
            </a:endParaRPr>
          </a:p>
          <a:p>
            <a:pPr marL="1541463" lvl="0" indent="-571500">
              <a:buFont typeface="+mj-lt"/>
              <a:buAutoNum type="romanLcPeriod"/>
            </a:pPr>
            <a:r>
              <a:rPr lang="en-US" sz="2400" b="1" dirty="0">
                <a:solidFill>
                  <a:srgbClr val="002060"/>
                </a:solidFill>
                <a:latin typeface="+mj-lt"/>
              </a:rPr>
              <a:t>How can students’ performance in exams be improved?</a:t>
            </a:r>
          </a:p>
          <a:p>
            <a:pPr marL="1541463" lvl="0" indent="-571500">
              <a:buFont typeface="+mj-lt"/>
              <a:buAutoNum type="romanLcPeriod"/>
            </a:pPr>
            <a:endParaRPr lang="en-US" sz="2400" b="1" dirty="0">
              <a:solidFill>
                <a:srgbClr val="002060"/>
              </a:solidFill>
              <a:latin typeface="+mj-lt"/>
            </a:endParaRPr>
          </a:p>
          <a:p>
            <a:pPr marL="1541463" lvl="0" indent="-571500">
              <a:buFont typeface="+mj-lt"/>
              <a:buAutoNum type="romanLcPeriod"/>
            </a:pPr>
            <a:r>
              <a:rPr lang="en-US" sz="2400" b="1" dirty="0">
                <a:solidFill>
                  <a:srgbClr val="002060"/>
                </a:solidFill>
                <a:latin typeface="+mj-lt"/>
              </a:rPr>
              <a:t>What is the effectiveness of the lunch and test preparation in aiding students’ performance?</a:t>
            </a:r>
          </a:p>
          <a:p>
            <a:endParaRPr lang="en-US" sz="2400" b="1" dirty="0">
              <a:solidFill>
                <a:srgbClr val="002060"/>
              </a:solidFill>
              <a:latin typeface="+mj-lt"/>
            </a:endParaRPr>
          </a:p>
        </p:txBody>
      </p:sp>
      <p:sp>
        <p:nvSpPr>
          <p:cNvPr id="4" name="Title 1">
            <a:extLst>
              <a:ext uri="{FF2B5EF4-FFF2-40B4-BE49-F238E27FC236}">
                <a16:creationId xmlns:a16="http://schemas.microsoft.com/office/drawing/2014/main" id="{0D6A49A4-EA5C-4EA5-AE0A-C06EA54153AA}"/>
              </a:ext>
            </a:extLst>
          </p:cNvPr>
          <p:cNvSpPr>
            <a:spLocks noGrp="1"/>
          </p:cNvSpPr>
          <p:nvPr>
            <p:ph type="title"/>
          </p:nvPr>
        </p:nvSpPr>
        <p:spPr>
          <a:xfrm>
            <a:off x="734682" y="1"/>
            <a:ext cx="11457317" cy="985420"/>
          </a:xfrm>
          <a:solidFill>
            <a:schemeClr val="accent2">
              <a:lumMod val="75000"/>
            </a:schemeClr>
          </a:solidFill>
        </p:spPr>
        <p:txBody>
          <a:bodyPr>
            <a:normAutofit/>
          </a:bodyPr>
          <a:lstStyle/>
          <a:p>
            <a:r>
              <a:rPr lang="en-US" sz="4800" b="1" dirty="0">
                <a:solidFill>
                  <a:srgbClr val="002060"/>
                </a:solidFill>
              </a:rPr>
              <a:t>Selected Literature</a:t>
            </a:r>
          </a:p>
        </p:txBody>
      </p:sp>
    </p:spTree>
    <p:extLst>
      <p:ext uri="{BB962C8B-B14F-4D97-AF65-F5344CB8AC3E}">
        <p14:creationId xmlns:p14="http://schemas.microsoft.com/office/powerpoint/2010/main" val="364098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49A4-EA5C-4EA5-AE0A-C06EA54153AA}"/>
              </a:ext>
            </a:extLst>
          </p:cNvPr>
          <p:cNvSpPr>
            <a:spLocks noGrp="1"/>
          </p:cNvSpPr>
          <p:nvPr>
            <p:ph type="title"/>
          </p:nvPr>
        </p:nvSpPr>
        <p:spPr>
          <a:xfrm>
            <a:off x="734682" y="1"/>
            <a:ext cx="11457317" cy="1101378"/>
          </a:xfrm>
          <a:solidFill>
            <a:schemeClr val="accent2">
              <a:lumMod val="75000"/>
            </a:schemeClr>
          </a:solidFill>
        </p:spPr>
        <p:txBody>
          <a:bodyPr>
            <a:normAutofit/>
          </a:bodyPr>
          <a:lstStyle/>
          <a:p>
            <a:r>
              <a:rPr lang="en-US" sz="4800" b="1" dirty="0">
                <a:solidFill>
                  <a:srgbClr val="002060"/>
                </a:solidFill>
              </a:rPr>
              <a:t>Objective</a:t>
            </a:r>
          </a:p>
        </p:txBody>
      </p:sp>
      <p:sp>
        <p:nvSpPr>
          <p:cNvPr id="3" name="Content Placeholder 2">
            <a:extLst>
              <a:ext uri="{FF2B5EF4-FFF2-40B4-BE49-F238E27FC236}">
                <a16:creationId xmlns:a16="http://schemas.microsoft.com/office/drawing/2014/main" id="{E333FFAF-B091-400D-B228-57624EA55428}"/>
              </a:ext>
            </a:extLst>
          </p:cNvPr>
          <p:cNvSpPr>
            <a:spLocks noGrp="1"/>
          </p:cNvSpPr>
          <p:nvPr>
            <p:ph idx="1"/>
          </p:nvPr>
        </p:nvSpPr>
        <p:spPr>
          <a:xfrm>
            <a:off x="893466" y="944552"/>
            <a:ext cx="11092511" cy="5851301"/>
          </a:xfrm>
        </p:spPr>
        <p:txBody>
          <a:bodyPr>
            <a:noAutofit/>
          </a:bodyPr>
          <a:lstStyle/>
          <a:p>
            <a:endParaRPr lang="en-US" b="1" dirty="0">
              <a:solidFill>
                <a:srgbClr val="002060"/>
              </a:solidFill>
              <a:latin typeface="+mj-lt"/>
            </a:endParaRPr>
          </a:p>
          <a:p>
            <a:r>
              <a:rPr lang="en-US" b="1" dirty="0">
                <a:solidFill>
                  <a:srgbClr val="002060"/>
                </a:solidFill>
                <a:latin typeface="+mj-lt"/>
              </a:rPr>
              <a:t>collect data; </a:t>
            </a:r>
          </a:p>
          <a:p>
            <a:pPr marL="0" indent="0">
              <a:buNone/>
            </a:pPr>
            <a:endParaRPr lang="en-US" b="1" dirty="0">
              <a:solidFill>
                <a:srgbClr val="002060"/>
              </a:solidFill>
              <a:latin typeface="+mj-lt"/>
            </a:endParaRPr>
          </a:p>
          <a:p>
            <a:r>
              <a:rPr lang="en-US" b="1" dirty="0">
                <a:solidFill>
                  <a:srgbClr val="002060"/>
                </a:solidFill>
                <a:latin typeface="+mj-lt"/>
              </a:rPr>
              <a:t>classify data attributes into dependent and independent variables; </a:t>
            </a:r>
          </a:p>
          <a:p>
            <a:pPr marL="0" indent="0">
              <a:buNone/>
            </a:pPr>
            <a:endParaRPr lang="en-US" b="1" dirty="0">
              <a:solidFill>
                <a:srgbClr val="002060"/>
              </a:solidFill>
              <a:latin typeface="+mj-lt"/>
            </a:endParaRPr>
          </a:p>
          <a:p>
            <a:r>
              <a:rPr lang="en-US" b="1" dirty="0">
                <a:solidFill>
                  <a:srgbClr val="002060"/>
                </a:solidFill>
                <a:latin typeface="+mj-lt"/>
              </a:rPr>
              <a:t>analyze the data; </a:t>
            </a:r>
          </a:p>
          <a:p>
            <a:pPr marL="0" indent="0">
              <a:buNone/>
            </a:pPr>
            <a:endParaRPr lang="en-US" b="1" dirty="0">
              <a:solidFill>
                <a:srgbClr val="002060"/>
              </a:solidFill>
              <a:latin typeface="+mj-lt"/>
            </a:endParaRPr>
          </a:p>
          <a:p>
            <a:r>
              <a:rPr lang="en-US" b="1" dirty="0">
                <a:solidFill>
                  <a:srgbClr val="002060"/>
                </a:solidFill>
                <a:latin typeface="+mj-lt"/>
              </a:rPr>
              <a:t>predict the data using a reliable method called linear regression model; and</a:t>
            </a:r>
          </a:p>
          <a:p>
            <a:pPr marL="0" indent="0">
              <a:buNone/>
            </a:pPr>
            <a:endParaRPr lang="en-US" b="1" dirty="0">
              <a:solidFill>
                <a:srgbClr val="002060"/>
              </a:solidFill>
              <a:latin typeface="+mj-lt"/>
            </a:endParaRPr>
          </a:p>
          <a:p>
            <a:r>
              <a:rPr lang="en-US" b="1" dirty="0">
                <a:solidFill>
                  <a:srgbClr val="002060"/>
                </a:solidFill>
                <a:latin typeface="+mj-lt"/>
              </a:rPr>
              <a:t>visualize the data to see how pertinent factors such as lunch and test preparation affect students performance in exams. </a:t>
            </a:r>
            <a:br>
              <a:rPr lang="en-US" b="1" dirty="0">
                <a:solidFill>
                  <a:srgbClr val="002060"/>
                </a:solidFill>
                <a:latin typeface="+mj-lt"/>
              </a:rPr>
            </a:br>
            <a:br>
              <a:rPr lang="en-US" b="1" dirty="0">
                <a:solidFill>
                  <a:srgbClr val="002060"/>
                </a:solidFill>
                <a:latin typeface="+mj-lt"/>
              </a:rPr>
            </a:br>
            <a:br>
              <a:rPr lang="en-US" b="1" dirty="0">
                <a:solidFill>
                  <a:srgbClr val="002060"/>
                </a:solidFill>
                <a:latin typeface="+mj-lt"/>
              </a:rPr>
            </a:br>
            <a:br>
              <a:rPr lang="en-US" b="1" dirty="0">
                <a:solidFill>
                  <a:srgbClr val="002060"/>
                </a:solidFill>
                <a:latin typeface="+mj-lt"/>
              </a:rPr>
            </a:br>
            <a:endParaRPr lang="en-US" b="1" dirty="0">
              <a:solidFill>
                <a:srgbClr val="002060"/>
              </a:solidFill>
              <a:latin typeface="+mj-lt"/>
            </a:endParaRPr>
          </a:p>
        </p:txBody>
      </p:sp>
    </p:spTree>
    <p:extLst>
      <p:ext uri="{BB962C8B-B14F-4D97-AF65-F5344CB8AC3E}">
        <p14:creationId xmlns:p14="http://schemas.microsoft.com/office/powerpoint/2010/main" val="341982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BDC1-ABB8-4714-9A25-5EF16F78C546}"/>
              </a:ext>
            </a:extLst>
          </p:cNvPr>
          <p:cNvSpPr>
            <a:spLocks noGrp="1"/>
          </p:cNvSpPr>
          <p:nvPr>
            <p:ph type="title"/>
          </p:nvPr>
        </p:nvSpPr>
        <p:spPr>
          <a:xfrm>
            <a:off x="1073426" y="0"/>
            <a:ext cx="11118574" cy="1111337"/>
          </a:xfrm>
          <a:solidFill>
            <a:schemeClr val="accent2">
              <a:lumMod val="75000"/>
            </a:schemeClr>
          </a:solidFill>
        </p:spPr>
        <p:txBody>
          <a:bodyPr>
            <a:normAutofit/>
          </a:bodyPr>
          <a:lstStyle/>
          <a:p>
            <a:r>
              <a:rPr lang="en-US" b="1" dirty="0">
                <a:solidFill>
                  <a:srgbClr val="002060"/>
                </a:solidFill>
              </a:rPr>
              <a:t>Methodology</a:t>
            </a:r>
          </a:p>
        </p:txBody>
      </p:sp>
      <p:sp>
        <p:nvSpPr>
          <p:cNvPr id="3" name="Content Placeholder 2">
            <a:extLst>
              <a:ext uri="{FF2B5EF4-FFF2-40B4-BE49-F238E27FC236}">
                <a16:creationId xmlns:a16="http://schemas.microsoft.com/office/drawing/2014/main" id="{988938D5-9E4A-48EE-8D54-F089F26FC59D}"/>
              </a:ext>
            </a:extLst>
          </p:cNvPr>
          <p:cNvSpPr>
            <a:spLocks noGrp="1"/>
          </p:cNvSpPr>
          <p:nvPr>
            <p:ph idx="1"/>
          </p:nvPr>
        </p:nvSpPr>
        <p:spPr>
          <a:xfrm>
            <a:off x="974844" y="1628174"/>
            <a:ext cx="11217156" cy="4950179"/>
          </a:xfrm>
          <a:solidFill>
            <a:schemeClr val="bg1"/>
          </a:solidFill>
        </p:spPr>
        <p:txBody>
          <a:bodyPr>
            <a:noAutofit/>
          </a:bodyPr>
          <a:lstStyle/>
          <a:p>
            <a:pPr marL="0" indent="0" algn="just">
              <a:buNone/>
            </a:pPr>
            <a:r>
              <a:rPr lang="en-US" sz="2400" b="1" dirty="0">
                <a:solidFill>
                  <a:srgbClr val="002060"/>
                </a:solidFill>
                <a:latin typeface="+mj-lt"/>
              </a:rPr>
              <a:t>TARGETED POPULATION</a:t>
            </a:r>
          </a:p>
          <a:p>
            <a:pPr marL="0" indent="0" algn="just">
              <a:buNone/>
            </a:pPr>
            <a:r>
              <a:rPr lang="en-US" sz="2400" b="1" dirty="0">
                <a:solidFill>
                  <a:srgbClr val="002060"/>
                </a:solidFill>
                <a:latin typeface="+mj-lt"/>
              </a:rPr>
              <a:t>This study was carried out among 1002 students with different characteristics who sat for the same examination but with different personal, social and economic factors.  </a:t>
            </a:r>
          </a:p>
          <a:p>
            <a:pPr marL="0" indent="0" algn="just">
              <a:buNone/>
            </a:pPr>
            <a:endParaRPr lang="en-US" sz="2400" b="1" dirty="0">
              <a:solidFill>
                <a:srgbClr val="002060"/>
              </a:solidFill>
              <a:latin typeface="+mj-lt"/>
            </a:endParaRPr>
          </a:p>
          <a:p>
            <a:pPr marL="0" indent="0">
              <a:buNone/>
            </a:pPr>
            <a:r>
              <a:rPr lang="en-US" sz="2400" b="1" dirty="0">
                <a:solidFill>
                  <a:srgbClr val="002060"/>
                </a:solidFill>
                <a:latin typeface="+mj-lt"/>
              </a:rPr>
              <a:t>HYPOTHESIS:</a:t>
            </a:r>
          </a:p>
          <a:p>
            <a:pPr marL="0" indent="0" algn="just">
              <a:lnSpc>
                <a:spcPct val="100000"/>
              </a:lnSpc>
              <a:buNone/>
            </a:pPr>
            <a:r>
              <a:rPr lang="en-US" sz="2400" b="1" dirty="0">
                <a:solidFill>
                  <a:srgbClr val="002060"/>
                </a:solidFill>
                <a:latin typeface="+mj-lt"/>
              </a:rPr>
              <a:t>The aforementioned attributes that influence student performance such as gender, class attendance, demographic, parental background and economy, test preparation and adequate lunch are categorized into dependent and independent variables. Factors like test preparation and lunch are chosen as dependent variables because they directly affect students’ performance while parents’ background, sex, ethnicity and economy are categorized as independent variables because they have no effects on students’ performance in exams. </a:t>
            </a:r>
          </a:p>
          <a:p>
            <a:pPr marL="0" indent="0" algn="just">
              <a:buNone/>
            </a:pPr>
            <a:endParaRPr lang="en-US" sz="2400" b="1" dirty="0">
              <a:solidFill>
                <a:srgbClr val="002060"/>
              </a:solidFill>
              <a:latin typeface="+mj-lt"/>
            </a:endParaRPr>
          </a:p>
        </p:txBody>
      </p:sp>
    </p:spTree>
    <p:extLst>
      <p:ext uri="{BB962C8B-B14F-4D97-AF65-F5344CB8AC3E}">
        <p14:creationId xmlns:p14="http://schemas.microsoft.com/office/powerpoint/2010/main" val="293735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BDC1-ABB8-4714-9A25-5EF16F78C546}"/>
              </a:ext>
            </a:extLst>
          </p:cNvPr>
          <p:cNvSpPr>
            <a:spLocks noGrp="1"/>
          </p:cNvSpPr>
          <p:nvPr>
            <p:ph type="title"/>
          </p:nvPr>
        </p:nvSpPr>
        <p:spPr>
          <a:xfrm>
            <a:off x="1073426" y="0"/>
            <a:ext cx="11118574" cy="1111337"/>
          </a:xfrm>
          <a:solidFill>
            <a:schemeClr val="accent2">
              <a:lumMod val="75000"/>
            </a:schemeClr>
          </a:solidFill>
        </p:spPr>
        <p:txBody>
          <a:bodyPr>
            <a:normAutofit/>
          </a:bodyPr>
          <a:lstStyle/>
          <a:p>
            <a:r>
              <a:rPr lang="en-US" b="1" dirty="0">
                <a:solidFill>
                  <a:srgbClr val="002060"/>
                </a:solidFill>
              </a:rPr>
              <a:t>Methodology </a:t>
            </a:r>
            <a:r>
              <a:rPr lang="en-US" b="1" dirty="0" err="1">
                <a:solidFill>
                  <a:srgbClr val="002060"/>
                </a:solidFill>
              </a:rPr>
              <a:t>contin</a:t>
            </a:r>
            <a:r>
              <a:rPr lang="en-US" b="1" dirty="0">
                <a:solidFill>
                  <a:srgbClr val="002060"/>
                </a:solidFill>
              </a:rPr>
              <a:t>…</a:t>
            </a:r>
          </a:p>
        </p:txBody>
      </p:sp>
      <p:pic>
        <p:nvPicPr>
          <p:cNvPr id="2057" name="Picture 2" descr="hj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816" y="4678532"/>
            <a:ext cx="4397375" cy="18021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p:cNvSpPr txBox="1">
            <a:spLocks noChangeArrowheads="1"/>
          </p:cNvSpPr>
          <p:nvPr/>
        </p:nvSpPr>
        <p:spPr bwMode="auto">
          <a:xfrm>
            <a:off x="4680781" y="6537325"/>
            <a:ext cx="3149324"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mj-lt"/>
                <a:ea typeface="Calibri" panose="020F0502020204030204" pitchFamily="34" charset="0"/>
                <a:cs typeface="Times New Roman" panose="02020603050405020304" pitchFamily="18" charset="0"/>
              </a:rPr>
              <a:t>Fig. 2: Methodological Framework</a:t>
            </a:r>
            <a:endParaRPr kumimoji="0" lang="en-US" altLang="en-US" sz="1000" b="1" i="0" u="none" strike="noStrike" cap="none" normalizeH="0" baseline="0" dirty="0">
              <a:ln>
                <a:noFill/>
              </a:ln>
              <a:solidFill>
                <a:srgbClr val="00206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2060"/>
              </a:solidFill>
              <a:effectLst/>
              <a:latin typeface="+mj-lt"/>
            </a:endParaRPr>
          </a:p>
        </p:txBody>
      </p:sp>
      <p:sp>
        <p:nvSpPr>
          <p:cNvPr id="20" name="Content Placeholder 2">
            <a:extLst>
              <a:ext uri="{FF2B5EF4-FFF2-40B4-BE49-F238E27FC236}">
                <a16:creationId xmlns:a16="http://schemas.microsoft.com/office/drawing/2014/main" id="{E333FFAF-B091-400D-B228-57624EA55428}"/>
              </a:ext>
            </a:extLst>
          </p:cNvPr>
          <p:cNvSpPr>
            <a:spLocks noGrp="1"/>
          </p:cNvSpPr>
          <p:nvPr>
            <p:ph idx="1"/>
          </p:nvPr>
        </p:nvSpPr>
        <p:spPr>
          <a:xfrm>
            <a:off x="999999" y="1189607"/>
            <a:ext cx="11092511" cy="3432299"/>
          </a:xfrm>
        </p:spPr>
        <p:txBody>
          <a:bodyPr>
            <a:noAutofit/>
          </a:bodyPr>
          <a:lstStyle/>
          <a:p>
            <a:pPr marL="0" indent="0" algn="just">
              <a:buNone/>
            </a:pPr>
            <a:r>
              <a:rPr lang="en-US" sz="2400" b="1" dirty="0">
                <a:solidFill>
                  <a:srgbClr val="002060"/>
                </a:solidFill>
                <a:latin typeface="+mj-lt"/>
              </a:rPr>
              <a:t>RESEARCH METHOD</a:t>
            </a:r>
          </a:p>
          <a:p>
            <a:pPr marL="0" indent="0" algn="just">
              <a:buNone/>
            </a:pPr>
            <a:r>
              <a:rPr lang="en-US" sz="2400" b="1" dirty="0">
                <a:solidFill>
                  <a:srgbClr val="002060"/>
                </a:solidFill>
                <a:latin typeface="+mj-lt"/>
              </a:rPr>
              <a:t>We approach the obtained data by using quantitative simulation research methods which will be conducted as demonstrated by the schematic diagram in Fig. 1. The collected data are made to pass through visualization and clustering procedures. In between, and before the classification models’ evaluation phase, the datasets will pass through a pre-processing (e.g. cleansing) stage to make it ready for the analysis phase.  Based on the nature of the dataset being analyzed (independent variables and dependent variables), the suitable statistical tools used in this study is linear regression model. Specifically, regression analysis is engaged because the dependent variables are considered to be continuous. </a:t>
            </a:r>
          </a:p>
          <a:p>
            <a:pPr marL="0" indent="0" algn="just">
              <a:buNone/>
            </a:pPr>
            <a:r>
              <a:rPr lang="en-US" sz="2400" b="1" dirty="0">
                <a:solidFill>
                  <a:srgbClr val="002060"/>
                </a:solidFill>
                <a:latin typeface="+mj-lt"/>
              </a:rPr>
              <a:t> </a:t>
            </a:r>
          </a:p>
        </p:txBody>
      </p:sp>
    </p:spTree>
    <p:extLst>
      <p:ext uri="{BB962C8B-B14F-4D97-AF65-F5344CB8AC3E}">
        <p14:creationId xmlns:p14="http://schemas.microsoft.com/office/powerpoint/2010/main" val="106917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BDC1-ABB8-4714-9A25-5EF16F78C546}"/>
              </a:ext>
            </a:extLst>
          </p:cNvPr>
          <p:cNvSpPr>
            <a:spLocks noGrp="1"/>
          </p:cNvSpPr>
          <p:nvPr>
            <p:ph type="title"/>
          </p:nvPr>
        </p:nvSpPr>
        <p:spPr>
          <a:xfrm>
            <a:off x="1073426" y="0"/>
            <a:ext cx="11118574" cy="1111337"/>
          </a:xfrm>
          <a:solidFill>
            <a:schemeClr val="accent2">
              <a:lumMod val="75000"/>
            </a:schemeClr>
          </a:solidFill>
        </p:spPr>
        <p:txBody>
          <a:bodyPr>
            <a:normAutofit/>
          </a:bodyPr>
          <a:lstStyle/>
          <a:p>
            <a:r>
              <a:rPr lang="en-US" b="1" dirty="0"/>
              <a:t>Data Visualization and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241" y="1288890"/>
            <a:ext cx="6001305" cy="508690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50" y="1518082"/>
            <a:ext cx="5122415" cy="4919858"/>
          </a:xfrm>
          <a:prstGeom prst="rect">
            <a:avLst/>
          </a:prstGeom>
        </p:spPr>
      </p:pic>
    </p:spTree>
    <p:extLst>
      <p:ext uri="{BB962C8B-B14F-4D97-AF65-F5344CB8AC3E}">
        <p14:creationId xmlns:p14="http://schemas.microsoft.com/office/powerpoint/2010/main" val="290085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BDC1-ABB8-4714-9A25-5EF16F78C546}"/>
              </a:ext>
            </a:extLst>
          </p:cNvPr>
          <p:cNvSpPr>
            <a:spLocks noGrp="1"/>
          </p:cNvSpPr>
          <p:nvPr>
            <p:ph type="title"/>
          </p:nvPr>
        </p:nvSpPr>
        <p:spPr>
          <a:xfrm>
            <a:off x="1073426" y="0"/>
            <a:ext cx="11118574" cy="1111337"/>
          </a:xfrm>
          <a:solidFill>
            <a:schemeClr val="accent2">
              <a:lumMod val="75000"/>
            </a:schemeClr>
          </a:solidFill>
        </p:spPr>
        <p:txBody>
          <a:bodyPr>
            <a:normAutofit/>
          </a:bodyPr>
          <a:lstStyle/>
          <a:p>
            <a:r>
              <a:rPr lang="en-US" b="1" dirty="0"/>
              <a:t>Data Visualization and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76" y="1623049"/>
            <a:ext cx="5738459" cy="40615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94" y="1401108"/>
            <a:ext cx="5678906" cy="4354463"/>
          </a:xfrm>
          <a:prstGeom prst="rect">
            <a:avLst/>
          </a:prstGeom>
        </p:spPr>
      </p:pic>
    </p:spTree>
    <p:extLst>
      <p:ext uri="{BB962C8B-B14F-4D97-AF65-F5344CB8AC3E}">
        <p14:creationId xmlns:p14="http://schemas.microsoft.com/office/powerpoint/2010/main" val="236222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85B3A197CAEB41906D89F260D463F0" ma:contentTypeVersion="4" ma:contentTypeDescription="Create a new document." ma:contentTypeScope="" ma:versionID="a4bcbe5aa4f7506413d15f68591f2140">
  <xsd:schema xmlns:xsd="http://www.w3.org/2001/XMLSchema" xmlns:xs="http://www.w3.org/2001/XMLSchema" xmlns:p="http://schemas.microsoft.com/office/2006/metadata/properties" xmlns:ns3="bc292bc7-d64d-4644-bca6-a5e04b18e257" targetNamespace="http://schemas.microsoft.com/office/2006/metadata/properties" ma:root="true" ma:fieldsID="f85a28181bd00f4937b123afe94b7d06" ns3:_="">
    <xsd:import namespace="bc292bc7-d64d-4644-bca6-a5e04b18e25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292bc7-d64d-4644-bca6-a5e04b18e2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D3E367-0146-484C-9E62-966295656CB4}">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c292bc7-d64d-4644-bca6-a5e04b18e257"/>
    <ds:schemaRef ds:uri="http://www.w3.org/XML/1998/namespace"/>
  </ds:schemaRefs>
</ds:datastoreItem>
</file>

<file path=customXml/itemProps2.xml><?xml version="1.0" encoding="utf-8"?>
<ds:datastoreItem xmlns:ds="http://schemas.openxmlformats.org/officeDocument/2006/customXml" ds:itemID="{C473CF73-A49A-4575-9EA4-61E8C1715FB1}">
  <ds:schemaRefs>
    <ds:schemaRef ds:uri="http://schemas.microsoft.com/sharepoint/v3/contenttype/forms"/>
  </ds:schemaRefs>
</ds:datastoreItem>
</file>

<file path=customXml/itemProps3.xml><?xml version="1.0" encoding="utf-8"?>
<ds:datastoreItem xmlns:ds="http://schemas.openxmlformats.org/officeDocument/2006/customXml" ds:itemID="{0AC96290-066E-4723-91F0-5E3ECDB483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292bc7-d64d-4644-bca6-a5e04b18e2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1234</TotalTime>
  <Words>726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Students Performance in Exams Analysis using Machine Learning   </vt:lpstr>
      <vt:lpstr>Abstract</vt:lpstr>
      <vt:lpstr>Introduction</vt:lpstr>
      <vt:lpstr>Selected Literature</vt:lpstr>
      <vt:lpstr>Objective</vt:lpstr>
      <vt:lpstr>Methodology</vt:lpstr>
      <vt:lpstr>Methodology contin…</vt:lpstr>
      <vt:lpstr>Data Visualization and Analysis</vt:lpstr>
      <vt:lpstr>Data Visualization and Analysis</vt:lpstr>
      <vt:lpstr>Conclusion</vt:lpstr>
      <vt:lpstr>Recommendation</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Biochemical Analysis of Feedback Control in Yeast Osmoregulation</dc:title>
  <dc:creator>Damilare Samuel</dc:creator>
  <cp:lastModifiedBy>elizabeth ephraim</cp:lastModifiedBy>
  <cp:revision>70</cp:revision>
  <dcterms:created xsi:type="dcterms:W3CDTF">2022-03-16T19:03:26Z</dcterms:created>
  <dcterms:modified xsi:type="dcterms:W3CDTF">2022-11-15T17:17:01Z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0x0101001D85B3A197CAEB41906D89F260D463F0</vt:lpwstr>
  </property>
</Properties>
</file>