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czar SemiBold" panose="020B0604020202020204" charset="0"/>
      <p:regular r:id="rId21"/>
    </p:embeddedFont>
    <p:embeddedFont>
      <p:font typeface="Raleway" panose="020B0604020202020204" charset="0"/>
      <p:regular r:id="rId22"/>
    </p:embeddedFont>
    <p:embeddedFont>
      <p:font typeface="Raleway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77050" y="818127"/>
            <a:ext cx="7214091" cy="91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z="3147" spc="314">
                <a:solidFill>
                  <a:srgbClr val="FFFFFF"/>
                </a:solidFill>
                <a:latin typeface="Raleway Bold"/>
              </a:rPr>
              <a:t>ADVANCED DATA MINING AND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1307" y="4841875"/>
            <a:ext cx="14885385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00"/>
              </a:lnSpc>
            </a:pPr>
            <a:r>
              <a:rPr lang="en-US" sz="10000">
                <a:solidFill>
                  <a:srgbClr val="FFFFFF"/>
                </a:solidFill>
                <a:latin typeface="Raleway Bold"/>
              </a:rPr>
              <a:t>Efficient Underwriting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10951" y="8767445"/>
            <a:ext cx="101483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spc="168">
                <a:solidFill>
                  <a:srgbClr val="FFFFFF"/>
                </a:solidFill>
                <a:latin typeface="Raleway Italics"/>
              </a:rPr>
              <a:t>By: Alfred, Dev, Harika &amp; Nick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-333975" y="6846163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8877684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2693549"/>
            <a:ext cx="9252655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215">
                <a:solidFill>
                  <a:srgbClr val="FFFFFF"/>
                </a:solidFill>
                <a:latin typeface="Raleway Bold"/>
              </a:rPr>
              <a:t>So, what algorithms did we use?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922248" y="5453764"/>
            <a:ext cx="337052" cy="3804536"/>
            <a:chOff x="0" y="0"/>
            <a:chExt cx="449403" cy="5072715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085214" h="440690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id="18" name="TextBox 18"/>
          <p:cNvSpPr txBox="1"/>
          <p:nvPr/>
        </p:nvSpPr>
        <p:spPr>
          <a:xfrm>
            <a:off x="1189019" y="6047347"/>
            <a:ext cx="13148258" cy="200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4200" spc="168">
                <a:solidFill>
                  <a:srgbClr val="FFFFFF"/>
                </a:solidFill>
                <a:latin typeface="Raleway Bold"/>
              </a:rPr>
              <a:t>XGBOOST </a:t>
            </a:r>
          </a:p>
          <a:p>
            <a:pPr>
              <a:lnSpc>
                <a:spcPts val="5250"/>
              </a:lnSpc>
            </a:pPr>
            <a:endParaRPr lang="en-US" sz="4200" spc="168">
              <a:solidFill>
                <a:srgbClr val="FFFFFF"/>
              </a:solidFill>
              <a:latin typeface="Raleway Bold"/>
            </a:endParaRPr>
          </a:p>
          <a:p>
            <a:pPr>
              <a:lnSpc>
                <a:spcPts val="5250"/>
              </a:lnSpc>
            </a:pPr>
            <a:r>
              <a:rPr lang="en-US" sz="4200" spc="168">
                <a:solidFill>
                  <a:srgbClr val="FFFFFF"/>
                </a:solidFill>
                <a:latin typeface="Raleway Bold"/>
              </a:rPr>
              <a:t>PRINCIPLE COMPONENT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629400" y="2314076"/>
            <a:ext cx="24436992" cy="2842605"/>
            <a:chOff x="-511667" y="85519"/>
            <a:chExt cx="32582656" cy="3790140"/>
          </a:xfrm>
        </p:grpSpPr>
        <p:sp>
          <p:nvSpPr>
            <p:cNvPr id="6" name="TextBox 6"/>
            <p:cNvSpPr txBox="1"/>
            <p:nvPr/>
          </p:nvSpPr>
          <p:spPr>
            <a:xfrm>
              <a:off x="-511667" y="85519"/>
              <a:ext cx="32070989" cy="2676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999"/>
                </a:lnSpc>
              </a:pPr>
              <a:r>
                <a:rPr lang="en-US" sz="6400" spc="256" dirty="0">
                  <a:solidFill>
                    <a:srgbClr val="FFFFFF"/>
                  </a:solidFill>
                  <a:latin typeface="Raleway Bold"/>
                </a:rPr>
                <a:t>                                     INSIGHTS</a:t>
              </a:r>
            </a:p>
            <a:p>
              <a:pPr algn="just">
                <a:lnSpc>
                  <a:spcPts val="8000"/>
                </a:lnSpc>
              </a:pPr>
              <a:r>
                <a:rPr lang="en-US" sz="6400" spc="256" dirty="0">
                  <a:solidFill>
                    <a:srgbClr val="FFFFFF"/>
                  </a:solidFill>
                  <a:latin typeface="Raleway Bold"/>
                </a:rPr>
                <a:t>                                     SCENARIO 1 &amp; 2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951823" y="3154299"/>
              <a:ext cx="24119166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219832" y="1877360"/>
            <a:ext cx="16393317" cy="7938135"/>
            <a:chOff x="0" y="0"/>
            <a:chExt cx="21857756" cy="1058418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21857756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6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113030" y="2130425"/>
              <a:ext cx="19744726" cy="8453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</a:t>
              </a:r>
            </a:p>
            <a:p>
              <a:pPr algn="just">
                <a:lnSpc>
                  <a:spcPts val="5040"/>
                </a:lnSpc>
              </a:pPr>
              <a:endParaRPr lang="en-US" sz="3600" spc="179">
                <a:solidFill>
                  <a:srgbClr val="FFFFFF"/>
                </a:solidFill>
                <a:latin typeface="Eczar SemiBold"/>
              </a:endParaRP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Loan applications accepted: 3,352 </a:t>
              </a: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Loan applications denied: 22,119</a:t>
              </a: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Amount of loan disbursed: $ 164,442,425</a:t>
              </a: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Expected gain: $ 577,543,556      </a:t>
              </a: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Expected loss: $ 418,737,602</a:t>
              </a:r>
            </a:p>
            <a:p>
              <a:pPr algn="just">
                <a:lnSpc>
                  <a:spcPts val="504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     - Net return: $ 158,805,953</a:t>
              </a:r>
            </a:p>
            <a:p>
              <a:pPr algn="just">
                <a:lnSpc>
                  <a:spcPts val="5040"/>
                </a:lnSpc>
              </a:pPr>
              <a:endParaRPr lang="en-US" sz="3600" spc="179">
                <a:solidFill>
                  <a:srgbClr val="FFFFFF"/>
                </a:solidFill>
                <a:latin typeface="Eczar SemiBold"/>
              </a:endParaRPr>
            </a:p>
            <a:p>
              <a:pPr algn="just">
                <a:lnSpc>
                  <a:spcPts val="5040"/>
                </a:lnSpc>
              </a:pPr>
              <a:endParaRPr lang="en-US" sz="3600" spc="179">
                <a:solidFill>
                  <a:srgbClr val="FFFFFF"/>
                </a:solidFill>
                <a:latin typeface="Eczar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245650" y="2249937"/>
            <a:ext cx="24053242" cy="2906744"/>
            <a:chOff x="0" y="0"/>
            <a:chExt cx="32070989" cy="38756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32070989" cy="2676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999"/>
                </a:lnSpc>
              </a:pPr>
              <a:r>
                <a:rPr lang="en-US" sz="6400" spc="256" dirty="0">
                  <a:solidFill>
                    <a:srgbClr val="FFFFFF"/>
                  </a:solidFill>
                  <a:latin typeface="Raleway Bold"/>
                </a:rPr>
                <a:t>                                     INSIGHTS</a:t>
              </a:r>
            </a:p>
            <a:p>
              <a:pPr algn="just">
                <a:lnSpc>
                  <a:spcPts val="8000"/>
                </a:lnSpc>
              </a:pPr>
              <a:r>
                <a:rPr lang="en-US" sz="6400" spc="256" dirty="0">
                  <a:solidFill>
                    <a:srgbClr val="FFFFFF"/>
                  </a:solidFill>
                  <a:latin typeface="Raleway Bold"/>
                </a:rPr>
                <a:t>                                     SCENARIO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951823" y="3154299"/>
              <a:ext cx="24119166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364941" y="3458510"/>
            <a:ext cx="14808545" cy="699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</a:t>
            </a:r>
          </a:p>
          <a:p>
            <a:pPr algn="just">
              <a:lnSpc>
                <a:spcPts val="5040"/>
              </a:lnSpc>
            </a:pPr>
            <a:endParaRPr lang="en-US" sz="3600" spc="179">
              <a:solidFill>
                <a:srgbClr val="FFFFFF"/>
              </a:solidFill>
              <a:latin typeface="Eczar SemiBold"/>
            </a:endParaRP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Loan applications accepted: 3,574</a:t>
            </a: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Loan applications denied: 21,897</a:t>
            </a: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Amount of loan disbursed: $ 178,139,206</a:t>
            </a: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Expected gain: $ 629,582,495     </a:t>
            </a: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Expected loss: $ 466,037,645</a:t>
            </a:r>
          </a:p>
          <a:p>
            <a:pPr algn="just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Eczar SemiBold"/>
              </a:rPr>
              <a:t>     - Net return: $ 163,544,849</a:t>
            </a:r>
          </a:p>
          <a:p>
            <a:pPr algn="just">
              <a:lnSpc>
                <a:spcPts val="5040"/>
              </a:lnSpc>
            </a:pPr>
            <a:endParaRPr lang="en-US" sz="3600" spc="179">
              <a:solidFill>
                <a:srgbClr val="FFFFFF"/>
              </a:solidFill>
              <a:latin typeface="Eczar SemiBold"/>
            </a:endParaRPr>
          </a:p>
          <a:p>
            <a:pPr algn="just">
              <a:lnSpc>
                <a:spcPts val="5040"/>
              </a:lnSpc>
            </a:pPr>
            <a:endParaRPr lang="en-US" sz="3600" spc="179">
              <a:solidFill>
                <a:srgbClr val="FFFFFF"/>
              </a:solidFill>
              <a:latin typeface="Eczar SemiBold"/>
            </a:endParaRPr>
          </a:p>
          <a:p>
            <a:pPr algn="just">
              <a:lnSpc>
                <a:spcPts val="5040"/>
              </a:lnSpc>
            </a:pPr>
            <a:endParaRPr lang="en-US" sz="3600" spc="179">
              <a:solidFill>
                <a:srgbClr val="FFFFFF"/>
              </a:solidFill>
              <a:latin typeface="Ecza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245650" y="2249937"/>
            <a:ext cx="13215058" cy="1897094"/>
            <a:chOff x="0" y="0"/>
            <a:chExt cx="17620077" cy="25294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7620077" cy="1339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en-US" sz="6400" spc="256">
                  <a:solidFill>
                    <a:srgbClr val="FFFFFF"/>
                  </a:solidFill>
                  <a:latin typeface="Raleway Bold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368800" y="1808099"/>
              <a:ext cx="13251277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2248" y="5453764"/>
            <a:ext cx="337052" cy="3804536"/>
            <a:chOff x="0" y="0"/>
            <a:chExt cx="449403" cy="5072715"/>
          </a:xfrm>
        </p:grpSpPr>
        <p:grpSp>
          <p:nvGrpSpPr>
            <p:cNvPr id="6" name="Group 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085214" h="440690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id="10" name="TextBox 10"/>
          <p:cNvSpPr txBox="1"/>
          <p:nvPr/>
        </p:nvSpPr>
        <p:spPr>
          <a:xfrm>
            <a:off x="8564751" y="949804"/>
            <a:ext cx="869454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400" spc="340">
                <a:solidFill>
                  <a:srgbClr val="FFFFFF"/>
                </a:solidFill>
                <a:latin typeface="Raleway Bold"/>
              </a:rPr>
              <a:t>HOW MANY LOAN APPLICATIONS WERE ACCEPTED?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1028700"/>
            <a:ext cx="1476011" cy="337052"/>
            <a:chOff x="0" y="0"/>
            <a:chExt cx="1968015" cy="449403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8" name="Group 18"/>
          <p:cNvGrpSpPr/>
          <p:nvPr/>
        </p:nvGrpSpPr>
        <p:grpSpPr>
          <a:xfrm>
            <a:off x="604003" y="1997554"/>
            <a:ext cx="7289530" cy="4472511"/>
            <a:chOff x="0" y="0"/>
            <a:chExt cx="9719373" cy="596334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3724511"/>
              <a:ext cx="9027608" cy="1222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r>
                <a:rPr lang="en-US" sz="2403" spc="216">
                  <a:solidFill>
                    <a:srgbClr val="FFFFFF"/>
                  </a:solidFill>
                  <a:latin typeface="Raleway"/>
                </a:rPr>
                <a:t>OF TOTAL LOAN APPLICATIONS WERE ACCEPTED FOR SCENARIO 1 &amp; 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61950"/>
              <a:ext cx="9719373" cy="3214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270"/>
                </a:lnSpc>
              </a:pPr>
              <a:r>
                <a:rPr lang="en-US" sz="17622">
                  <a:solidFill>
                    <a:srgbClr val="FFFFFF"/>
                  </a:solidFill>
                  <a:latin typeface="Raleway Bold"/>
                </a:rPr>
                <a:t>13.1%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462685"/>
              <a:ext cx="9027608" cy="500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911619" y="4942342"/>
            <a:ext cx="8710999" cy="5344658"/>
            <a:chOff x="0" y="0"/>
            <a:chExt cx="11614665" cy="712621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4440795"/>
              <a:ext cx="10788005" cy="1470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37"/>
                </a:lnSpc>
              </a:pPr>
              <a:r>
                <a:rPr lang="en-US" sz="2871" spc="258">
                  <a:solidFill>
                    <a:srgbClr val="FFFFFF"/>
                  </a:solidFill>
                  <a:latin typeface="Raleway"/>
                </a:rPr>
                <a:t>OF TOTAL LOAN APPLICATIONS WERE ACCEPTED FOR SCENARIO 3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428625"/>
              <a:ext cx="11614665" cy="3844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37"/>
                </a:lnSpc>
              </a:pPr>
              <a:r>
                <a:rPr lang="en-US" sz="21058">
                  <a:solidFill>
                    <a:srgbClr val="FFFFFF"/>
                  </a:solidFill>
                  <a:latin typeface="Raleway Bold"/>
                </a:rPr>
                <a:t>16.3%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527679"/>
              <a:ext cx="10788005" cy="598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781323" y="3929122"/>
            <a:ext cx="5595058" cy="1188438"/>
            <a:chOff x="0" y="0"/>
            <a:chExt cx="7460077" cy="1584584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7460077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>
                  <a:solidFill>
                    <a:srgbClr val="FFFFFF"/>
                  </a:solidFill>
                  <a:latin typeface="Raleway Bold"/>
                </a:rPr>
                <a:t>NET RETURN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05888"/>
              <a:ext cx="74600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77">
                  <a:solidFill>
                    <a:srgbClr val="FFFFFF"/>
                  </a:solidFill>
                  <a:latin typeface="Raleway"/>
                </a:rPr>
                <a:t>$ 322,350,802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781323" y="7356032"/>
            <a:ext cx="5595058" cy="1702788"/>
            <a:chOff x="0" y="0"/>
            <a:chExt cx="7460077" cy="2270384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7460077" cy="139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>
                  <a:solidFill>
                    <a:srgbClr val="FFFFFF"/>
                  </a:solidFill>
                  <a:latin typeface="Raleway Bold"/>
                </a:rPr>
                <a:t>LOAN AMOUNT DISBURSED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91688"/>
              <a:ext cx="74600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77">
                  <a:solidFill>
                    <a:srgbClr val="FFFFFF"/>
                  </a:solidFill>
                  <a:latin typeface="Raleway"/>
                </a:rPr>
                <a:t>$ 342,581,631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00223" y="3929122"/>
            <a:ext cx="430306" cy="43030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00223" y="7356032"/>
            <a:ext cx="430306" cy="430306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1664242" y="3929122"/>
            <a:ext cx="5595058" cy="1702788"/>
            <a:chOff x="0" y="0"/>
            <a:chExt cx="7460077" cy="227038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7460077" cy="139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>
                  <a:solidFill>
                    <a:srgbClr val="FFFFFF"/>
                  </a:solidFill>
                  <a:latin typeface="Raleway Bold"/>
                </a:rPr>
                <a:t>LOAN APPLICATIONS ACCEPTED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691688"/>
              <a:ext cx="74600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77">
                  <a:solidFill>
                    <a:srgbClr val="FFFFFF"/>
                  </a:solidFill>
                  <a:latin typeface="Raleway"/>
                </a:rPr>
                <a:t>6,926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83142" y="3929122"/>
            <a:ext cx="430306" cy="430306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28700" y="990600"/>
            <a:ext cx="15936683" cy="201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6400" spc="256">
                <a:solidFill>
                  <a:srgbClr val="FFFFFF"/>
                </a:solidFill>
                <a:latin typeface="Raleway Bold"/>
              </a:rPr>
              <a:t>PROJECTIONS </a:t>
            </a:r>
          </a:p>
          <a:p>
            <a:pPr>
              <a:lnSpc>
                <a:spcPts val="8000"/>
              </a:lnSpc>
            </a:pPr>
            <a:r>
              <a:rPr lang="en-US" sz="6400" spc="256">
                <a:solidFill>
                  <a:srgbClr val="FFFFFF"/>
                </a:solidFill>
                <a:latin typeface="Raleway Bold"/>
              </a:rPr>
              <a:t>FOR ALL SCENARIOS COMBINED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28700" y="5453764"/>
            <a:ext cx="337052" cy="3804536"/>
            <a:chOff x="0" y="0"/>
            <a:chExt cx="449403" cy="5072715"/>
          </a:xfrm>
        </p:grpSpPr>
        <p:grpSp>
          <p:nvGrpSpPr>
            <p:cNvPr id="19" name="Group 19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085214" h="440690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23" name="Group 23"/>
          <p:cNvGrpSpPr/>
          <p:nvPr/>
        </p:nvGrpSpPr>
        <p:grpSpPr>
          <a:xfrm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993455" y="2249937"/>
            <a:ext cx="13215058" cy="1897094"/>
            <a:chOff x="0" y="0"/>
            <a:chExt cx="17620077" cy="25294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7620077" cy="1339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en-US" sz="6400" spc="256">
                  <a:solidFill>
                    <a:srgbClr val="FFFFFF"/>
                  </a:solidFill>
                  <a:latin typeface="Raleway Bold"/>
                </a:rPr>
                <a:t>WHAT ARE WE TRYING TO DO?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368800" y="1808099"/>
              <a:ext cx="13251277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65983" y="2397873"/>
            <a:ext cx="16393317" cy="4645533"/>
            <a:chOff x="0" y="0"/>
            <a:chExt cx="21857756" cy="619404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21857756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6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113030" y="1987550"/>
              <a:ext cx="19744726" cy="4206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516"/>
                </a:lnSpc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Making a decision whether to accept or deny a loan application based on several parameters to maximize the revenue generated, keeping in mind the maximum funds available to give out in loans.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783289" y="8921248"/>
            <a:ext cx="1476011" cy="337052"/>
            <a:chOff x="0" y="0"/>
            <a:chExt cx="1968015" cy="449403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028700" y="979265"/>
            <a:ext cx="734891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FFFFF"/>
                </a:solidFill>
                <a:latin typeface="Raleway"/>
              </a:rPr>
              <a:t>Group 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64199" y="2362200"/>
            <a:ext cx="10159601" cy="5764530"/>
            <a:chOff x="0" y="0"/>
            <a:chExt cx="13546135" cy="768604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13546135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640"/>
                </a:lnSpc>
              </a:pPr>
              <a:r>
                <a:rPr lang="en-US" sz="7200" spc="215">
                  <a:solidFill>
                    <a:srgbClr val="FFFFFF"/>
                  </a:solidFill>
                  <a:latin typeface="Raleway Bold"/>
                </a:rPr>
                <a:t>Presentation Outline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309530" y="2101850"/>
              <a:ext cx="12236605" cy="5584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719"/>
                </a:lnSpc>
              </a:pPr>
              <a:r>
                <a:rPr lang="en-US" sz="4800" spc="240">
                  <a:solidFill>
                    <a:srgbClr val="FFFFFF"/>
                  </a:solidFill>
                  <a:latin typeface="Eczar SemiBold"/>
                </a:rPr>
                <a:t>1.Exploratory Analysis</a:t>
              </a:r>
            </a:p>
            <a:p>
              <a:pPr algn="just">
                <a:lnSpc>
                  <a:spcPts val="6719"/>
                </a:lnSpc>
              </a:pPr>
              <a:r>
                <a:rPr lang="en-US" sz="4800" spc="240">
                  <a:solidFill>
                    <a:srgbClr val="FFFFFF"/>
                  </a:solidFill>
                  <a:latin typeface="Eczar SemiBold"/>
                </a:rPr>
                <a:t>2.Modelling Technique</a:t>
              </a:r>
            </a:p>
            <a:p>
              <a:pPr algn="just">
                <a:lnSpc>
                  <a:spcPts val="6719"/>
                </a:lnSpc>
              </a:pPr>
              <a:r>
                <a:rPr lang="en-US" sz="4800" spc="240">
                  <a:solidFill>
                    <a:srgbClr val="FFFFFF"/>
                  </a:solidFill>
                  <a:latin typeface="Eczar SemiBold"/>
                </a:rPr>
                <a:t>3.Insights</a:t>
              </a:r>
            </a:p>
            <a:p>
              <a:pPr algn="just">
                <a:lnSpc>
                  <a:spcPts val="6719"/>
                </a:lnSpc>
              </a:pPr>
              <a:r>
                <a:rPr lang="en-US" sz="4800" spc="240">
                  <a:solidFill>
                    <a:srgbClr val="FFFFFF"/>
                  </a:solidFill>
                  <a:latin typeface="Eczar SemiBold"/>
                </a:rPr>
                <a:t>4.Results</a:t>
              </a:r>
            </a:p>
            <a:p>
              <a:pPr algn="just">
                <a:lnSpc>
                  <a:spcPts val="6719"/>
                </a:lnSpc>
              </a:pPr>
              <a:r>
                <a:rPr lang="en-US" sz="4800" spc="240">
                  <a:solidFill>
                    <a:srgbClr val="FFFFFF"/>
                  </a:solidFill>
                  <a:latin typeface="Eczar SemiBold"/>
                </a:rPr>
                <a:t>5.Projections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-333975" y="3798163"/>
            <a:ext cx="3062402" cy="190477"/>
            <a:chOff x="0" y="0"/>
            <a:chExt cx="7085214" cy="4406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28700" y="5829684"/>
            <a:ext cx="337052" cy="337052"/>
            <a:chOff x="0" y="0"/>
            <a:chExt cx="1708150" cy="1708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64762" y="2249937"/>
            <a:ext cx="13215058" cy="1897094"/>
            <a:chOff x="0" y="0"/>
            <a:chExt cx="17620077" cy="25294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7620077" cy="1339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en-US" sz="6400" spc="256">
                  <a:solidFill>
                    <a:srgbClr val="FFFFFF"/>
                  </a:solidFill>
                  <a:latin typeface="Raleway Bold"/>
                </a:rPr>
                <a:t>EXPLORATORY ANALYSIS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368800" y="1808099"/>
              <a:ext cx="13251277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26533" y="1079073"/>
            <a:ext cx="13148258" cy="202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6400" spc="256">
                <a:solidFill>
                  <a:srgbClr val="FFFFFF"/>
                </a:solidFill>
                <a:latin typeface="Raleway Bold"/>
              </a:rPr>
              <a:t>LET'S CRUNCH SOME NUMBERS FOR SCENARIO 1 &amp;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028700" y="5505450"/>
            <a:ext cx="337052" cy="3804536"/>
            <a:chOff x="0" y="0"/>
            <a:chExt cx="449403" cy="5072715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085214" h="440690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8" name="Group 18"/>
          <p:cNvGrpSpPr/>
          <p:nvPr/>
        </p:nvGrpSpPr>
        <p:grpSpPr>
          <a:xfrm>
            <a:off x="604003" y="1809865"/>
            <a:ext cx="16393317" cy="6283833"/>
            <a:chOff x="0" y="0"/>
            <a:chExt cx="21857756" cy="837844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9050"/>
              <a:ext cx="21857756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640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113030" y="1987550"/>
              <a:ext cx="19744726" cy="6390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Total number of customers: 25,471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Total loan requested: $1,269,776,911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Maximum loan amount requested: $89,995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Minimum loan amount requested: $10,002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Proposed interest rate: 4.32%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Missing values in the training data: 593,281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26533" y="1079073"/>
            <a:ext cx="13148258" cy="202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6400" spc="256">
                <a:solidFill>
                  <a:srgbClr val="FFFFFF"/>
                </a:solidFill>
                <a:latin typeface="Raleway Bold"/>
              </a:rPr>
              <a:t>LET'S CRUNCH SOME NUMBERS FOR SCENARIO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1028700" y="5505450"/>
            <a:ext cx="337052" cy="3804536"/>
            <a:chOff x="0" y="0"/>
            <a:chExt cx="449403" cy="5072715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085214" h="440690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id="18" name="Group 18"/>
          <p:cNvGrpSpPr/>
          <p:nvPr/>
        </p:nvGrpSpPr>
        <p:grpSpPr>
          <a:xfrm>
            <a:off x="604003" y="1809865"/>
            <a:ext cx="16393317" cy="7922133"/>
            <a:chOff x="0" y="0"/>
            <a:chExt cx="21857756" cy="1056284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9050"/>
              <a:ext cx="21857756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640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113030" y="1987550"/>
              <a:ext cx="19744726" cy="8575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Total number of customers: 25,471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Total loan requested: $1,280,654,185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Maximum loan amount requested: $89,993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Minimum loan amount requested: $10,003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Average proposed interest rate: 4.292058%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Lowest proposed interest rate: 1%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Highest proposed interest rate: 7.6%</a:t>
              </a:r>
            </a:p>
            <a:p>
              <a:pPr marL="594360" lvl="1" indent="-297180" algn="just">
                <a:lnSpc>
                  <a:spcPts val="6516"/>
                </a:lnSpc>
                <a:buFont typeface="Arial"/>
                <a:buChar char="•"/>
              </a:pPr>
              <a:r>
                <a:rPr lang="en-US" sz="3600" spc="179">
                  <a:solidFill>
                    <a:srgbClr val="FFFFFF"/>
                  </a:solidFill>
                  <a:latin typeface="Eczar SemiBold"/>
                </a:rPr>
                <a:t>Missing values in the training data: 593,281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680860"/>
            <a:ext cx="16752830" cy="8062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9703" y="1028700"/>
            <a:ext cx="16164553" cy="8648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9000"/>
          </a:blip>
          <a:srcRect/>
          <a:stretch>
            <a:fillRect/>
          </a:stretch>
        </p:blipFill>
        <p:spPr>
          <a:xfrm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64762" y="2249937"/>
            <a:ext cx="13215058" cy="1897094"/>
            <a:chOff x="0" y="0"/>
            <a:chExt cx="17620077" cy="25294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7620077" cy="1339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en-US" sz="6400" spc="256">
                  <a:solidFill>
                    <a:srgbClr val="FFFFFF"/>
                  </a:solidFill>
                  <a:latin typeface="Raleway Bold"/>
                </a:rPr>
                <a:t>MODELLING TECHNIQUE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368800" y="1808099"/>
              <a:ext cx="13251277" cy="721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7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333975" y="2520592"/>
            <a:ext cx="3062402" cy="190477"/>
            <a:chOff x="0" y="0"/>
            <a:chExt cx="7085214" cy="4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l="l" t="t" r="r" b="b"/>
              <a:pathLst>
                <a:path w="7085214" h="440690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28700" y="4552113"/>
            <a:ext cx="337052" cy="337052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357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Eczar SemiBold</vt:lpstr>
      <vt:lpstr>Arial</vt:lpstr>
      <vt:lpstr>Raleway Bold</vt:lpstr>
      <vt:lpstr>Calibri</vt:lpstr>
      <vt:lpstr>Raleway</vt:lpstr>
      <vt:lpstr>Raleway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Modern Work From Home Simple Presentation</dc:title>
  <dc:creator>Nicholas Golina</dc:creator>
  <cp:lastModifiedBy>Nicholas Golina</cp:lastModifiedBy>
  <cp:revision>2</cp:revision>
  <dcterms:created xsi:type="dcterms:W3CDTF">2006-08-16T00:00:00Z</dcterms:created>
  <dcterms:modified xsi:type="dcterms:W3CDTF">2020-05-02T23:50:24Z</dcterms:modified>
  <dc:identifier>DAD63QnhQj8</dc:identifier>
</cp:coreProperties>
</file>