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Economica"/>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Economica-boldItalic.fntdata"/><Relationship Id="rId20" Type="http://schemas.openxmlformats.org/officeDocument/2006/relationships/slide" Target="slides/slide16.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8.xml"/><Relationship Id="rId44" Type="http://schemas.openxmlformats.org/officeDocument/2006/relationships/font" Target="fonts/OpenSans-boldItalic.fntdata"/><Relationship Id="rId21" Type="http://schemas.openxmlformats.org/officeDocument/2006/relationships/slide" Target="slides/slide17.xml"/><Relationship Id="rId43" Type="http://schemas.openxmlformats.org/officeDocument/2006/relationships/font" Target="fonts/OpenSans-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Economica-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Economica-italic.fntdata"/><Relationship Id="rId16" Type="http://schemas.openxmlformats.org/officeDocument/2006/relationships/slide" Target="slides/slide12.xml"/><Relationship Id="rId38" Type="http://schemas.openxmlformats.org/officeDocument/2006/relationships/font" Target="fonts/Economica-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d87e296b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d87e296b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d87e296b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d87e296b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d87e296b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87e296b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d87e296b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d87e296b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d87e296b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d87e296b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d87e296b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d87e296b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d87e296b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d87e296b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d87e296b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d87e296b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d87e296b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d87e296b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relu(x) = max(x,0)</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d87e296b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d87e296b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d87e296b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d87e296b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d87e296b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d87e296b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d87e296b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d87e296b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d87e296b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d87e296b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d87e296b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d87e296b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d87e296b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d87e296b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d87e296b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d87e296b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d87e296b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d87e296b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much better approach is to take advantage of the fact that all operations used in the network are differentiable, and compute the gradient of the loss with regard to the network’s coefficients. You can then move the coefficients in the opposite direction from the gradient, thus decreasing the loss.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d87e296b0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d87e296b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d87e296b0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d87e296b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d87e296b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d87e296b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d87e296b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d87e296b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d87e296b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d87e296b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d87e296b0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d87e296b0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d87e296b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d87e296b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d87e296b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d87e296b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d87e296b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d87e296b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d87e296b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d87e296b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d87e296b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d87e296b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d87e296b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d87e296b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d87e296b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d87e296b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anaconda.com/downloa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jjallaire/deep-learning-with-r-notebooks.g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Neural Networks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Building Blocks for DL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3D tensors and Higher</a:t>
            </a:r>
            <a:endParaRPr/>
          </a:p>
        </p:txBody>
      </p:sp>
      <p:sp>
        <p:nvSpPr>
          <p:cNvPr id="120" name="Google Shape;120;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you pack such matrices in a new array, you obtain a 3D tensor, which you can visually interpret as a cube of numbers:</a:t>
            </a:r>
            <a:endParaRPr/>
          </a:p>
        </p:txBody>
      </p:sp>
      <p:pic>
        <p:nvPicPr>
          <p:cNvPr id="121" name="Google Shape;121;p22"/>
          <p:cNvPicPr preferRelativeResize="0"/>
          <p:nvPr/>
        </p:nvPicPr>
        <p:blipFill>
          <a:blip r:embed="rId3">
            <a:alphaModFix/>
          </a:blip>
          <a:stretch>
            <a:fillRect/>
          </a:stretch>
        </p:blipFill>
        <p:spPr>
          <a:xfrm>
            <a:off x="394200" y="2046038"/>
            <a:ext cx="5124450" cy="138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Attributes</a:t>
            </a:r>
            <a:endParaRPr/>
          </a:p>
        </p:txBody>
      </p:sp>
      <p:sp>
        <p:nvSpPr>
          <p:cNvPr id="127" name="Google Shape;127;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Number of axes (rank)</a:t>
            </a:r>
            <a:endParaRPr/>
          </a:p>
          <a:p>
            <a:pPr indent="-342900" lvl="0" marL="457200" rtl="0" algn="l">
              <a:spcBef>
                <a:spcPts val="0"/>
              </a:spcBef>
              <a:spcAft>
                <a:spcPts val="0"/>
              </a:spcAft>
              <a:buSzPts val="1800"/>
              <a:buAutoNum type="arabicPeriod"/>
            </a:pPr>
            <a:r>
              <a:rPr lang="en"/>
              <a:t>Shape - This is an integer vector that describes how many dimensions the tensor has along each axis. For instance, the previous matrix example has shape (3, 5).</a:t>
            </a:r>
            <a:endParaRPr/>
          </a:p>
          <a:p>
            <a:pPr indent="-342900" lvl="0" marL="457200" rtl="0" algn="l">
              <a:spcBef>
                <a:spcPts val="0"/>
              </a:spcBef>
              <a:spcAft>
                <a:spcPts val="0"/>
              </a:spcAft>
              <a:buSzPts val="1800"/>
              <a:buAutoNum type="arabicPeriod"/>
            </a:pPr>
            <a:r>
              <a:rPr lang="en"/>
              <a:t>Data Type - This is the type of the data contained in the tensor; for instance, a tensor’s type could be integer or double. On rare occasions, you may see a character tensor. But because tensors live in preallocated contiguous memory segments, and strings, being variable-length, would preclude the use of this implementation, they’re rarely used.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MNIST - cont.</a:t>
            </a:r>
            <a:endParaRPr/>
          </a:p>
        </p:txBody>
      </p:sp>
      <p:sp>
        <p:nvSpPr>
          <p:cNvPr id="133" name="Google Shape;133;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length(dim(train_images))</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[1] 3</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dim(train_images)</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[1] 60000    28    28</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typeof(train_images)</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[1] "integer"</a:t>
            </a:r>
            <a:endParaRPr>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134" name="Google Shape;134;p24"/>
          <p:cNvSpPr txBox="1"/>
          <p:nvPr/>
        </p:nvSpPr>
        <p:spPr>
          <a:xfrm>
            <a:off x="4747850" y="1383575"/>
            <a:ext cx="3813600" cy="30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Plot the 5th sample</a:t>
            </a:r>
            <a:endParaRPr/>
          </a:p>
          <a:p>
            <a:pPr indent="0" lvl="0" marL="0" rtl="0" algn="l">
              <a:spcBef>
                <a:spcPts val="0"/>
              </a:spcBef>
              <a:spcAft>
                <a:spcPts val="0"/>
              </a:spcAft>
              <a:buNone/>
            </a:pPr>
            <a:r>
              <a:rPr lang="en"/>
              <a:t>digit &lt;- train_images[5,,] </a:t>
            </a:r>
            <a:endParaRPr/>
          </a:p>
          <a:p>
            <a:pPr indent="0" lvl="0" marL="0" rtl="0" algn="l">
              <a:spcBef>
                <a:spcPts val="0"/>
              </a:spcBef>
              <a:spcAft>
                <a:spcPts val="0"/>
              </a:spcAft>
              <a:buNone/>
            </a:pPr>
            <a:r>
              <a:rPr lang="en"/>
              <a:t>plot(as.raster(digit, max = 255))</a:t>
            </a:r>
            <a:endParaRPr/>
          </a:p>
        </p:txBody>
      </p:sp>
      <p:pic>
        <p:nvPicPr>
          <p:cNvPr id="135" name="Google Shape;135;p24"/>
          <p:cNvPicPr preferRelativeResize="0"/>
          <p:nvPr/>
        </p:nvPicPr>
        <p:blipFill rotWithShape="1">
          <a:blip r:embed="rId3">
            <a:alphaModFix/>
          </a:blip>
          <a:srcRect b="22786" l="31705" r="25930" t="10176"/>
          <a:stretch/>
        </p:blipFill>
        <p:spPr>
          <a:xfrm>
            <a:off x="4879725" y="2208072"/>
            <a:ext cx="1428751" cy="13954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Manipulating Tensors</a:t>
            </a:r>
            <a:endParaRPr/>
          </a:p>
        </p:txBody>
      </p:sp>
      <p:sp>
        <p:nvSpPr>
          <p:cNvPr id="141" name="Google Shape;141;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Selecting specific elements in a tensor is called </a:t>
            </a:r>
            <a:r>
              <a:rPr i="1" lang="en"/>
              <a:t>tensor slicing</a:t>
            </a:r>
            <a:r>
              <a:rPr lang="en"/>
              <a:t>.</a:t>
            </a:r>
            <a:endParaRPr/>
          </a:p>
          <a:p>
            <a:pPr indent="0" lvl="0" marL="0" rtl="0" algn="l">
              <a:spcBef>
                <a:spcPts val="1600"/>
              </a:spcBef>
              <a:spcAft>
                <a:spcPts val="0"/>
              </a:spcAft>
              <a:buNone/>
            </a:pPr>
            <a:r>
              <a:rPr lang="en">
                <a:latin typeface="Courier New"/>
                <a:ea typeface="Courier New"/>
                <a:cs typeface="Courier New"/>
                <a:sym typeface="Courier New"/>
              </a:rPr>
              <a:t>&gt; my_slice &lt;- train_images[10:99,,] </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&gt; dim(my_slice) </a:t>
            </a:r>
            <a:endParaRPr>
              <a:latin typeface="Courier New"/>
              <a:ea typeface="Courier New"/>
              <a:cs typeface="Courier New"/>
              <a:sym typeface="Courier New"/>
            </a:endParaRPr>
          </a:p>
          <a:p>
            <a:pPr indent="0" lvl="0" marL="0" rtl="0" algn="l">
              <a:spcBef>
                <a:spcPts val="1600"/>
              </a:spcBef>
              <a:spcAft>
                <a:spcPts val="1600"/>
              </a:spcAft>
              <a:buNone/>
            </a:pPr>
            <a:r>
              <a:rPr lang="en">
                <a:latin typeface="Courier New"/>
                <a:ea typeface="Courier New"/>
                <a:cs typeface="Courier New"/>
                <a:sym typeface="Courier New"/>
              </a:rPr>
              <a:t>[1] 90 28 28</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Batches</a:t>
            </a:r>
            <a:endParaRPr/>
          </a:p>
        </p:txBody>
      </p:sp>
      <p:sp>
        <p:nvSpPr>
          <p:cNvPr id="147" name="Google Shape;147;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first axis in all data tensors is usually the sample axis</a:t>
            </a:r>
            <a:endParaRPr/>
          </a:p>
          <a:p>
            <a:pPr indent="-342900" lvl="0" marL="457200" rtl="0" algn="l">
              <a:spcBef>
                <a:spcPts val="0"/>
              </a:spcBef>
              <a:spcAft>
                <a:spcPts val="0"/>
              </a:spcAft>
              <a:buSzPts val="1800"/>
              <a:buChar char="●"/>
            </a:pPr>
            <a:r>
              <a:rPr lang="en"/>
              <a:t>Most models don’t process all the data at once, but in batches. In such cases, the first axis is called batch axis or batch dimension.</a:t>
            </a:r>
            <a:endParaRPr/>
          </a:p>
          <a:p>
            <a:pPr indent="-342900" lvl="0" marL="457200" rtl="0" algn="l">
              <a:spcBef>
                <a:spcPts val="0"/>
              </a:spcBef>
              <a:spcAft>
                <a:spcPts val="0"/>
              </a:spcAft>
              <a:buSzPts val="1800"/>
              <a:buChar char="●"/>
            </a:pPr>
            <a:r>
              <a:rPr lang="en"/>
              <a:t>Vector data—2D tensors of shape (samples, features)</a:t>
            </a:r>
            <a:endParaRPr/>
          </a:p>
          <a:p>
            <a:pPr indent="-342900" lvl="0" marL="457200" rtl="0" algn="l">
              <a:spcBef>
                <a:spcPts val="0"/>
              </a:spcBef>
              <a:spcAft>
                <a:spcPts val="0"/>
              </a:spcAft>
              <a:buSzPts val="1800"/>
              <a:buChar char="●"/>
            </a:pPr>
            <a:r>
              <a:rPr lang="en"/>
              <a:t>Timeseries data or sequence data—3D tensors of shape (samples, timesteps, features)</a:t>
            </a:r>
            <a:endParaRPr/>
          </a:p>
          <a:p>
            <a:pPr indent="-342900" lvl="0" marL="457200" rtl="0" algn="l">
              <a:spcBef>
                <a:spcPts val="0"/>
              </a:spcBef>
              <a:spcAft>
                <a:spcPts val="0"/>
              </a:spcAft>
              <a:buSzPts val="1800"/>
              <a:buChar char="●"/>
            </a:pPr>
            <a:r>
              <a:rPr lang="en"/>
              <a:t>Images—4D tensors of shape (samples, height, width, channels) or (samples, channels, height, width)</a:t>
            </a:r>
            <a:endParaRPr/>
          </a:p>
          <a:p>
            <a:pPr indent="-342900" lvl="0" marL="457200" rtl="0" algn="l">
              <a:spcBef>
                <a:spcPts val="0"/>
              </a:spcBef>
              <a:spcAft>
                <a:spcPts val="0"/>
              </a:spcAft>
              <a:buSzPts val="1800"/>
              <a:buChar char="●"/>
            </a:pPr>
            <a:r>
              <a:rPr lang="en"/>
              <a:t>Video—5D tensors of shape (samples, frames, height, width, channels) or (samples, frames, channels, height, width)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Vector Data - Example</a:t>
            </a:r>
            <a:endParaRPr/>
          </a:p>
        </p:txBody>
      </p:sp>
      <p:sp>
        <p:nvSpPr>
          <p:cNvPr id="153" name="Google Shape;153;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 actuarial dataset of people, where we consider each person’s age, ZIP code, and income. Each person can be characterized as a vector of 3 values, and thus an entire dataset of 100,000 people can be stored in a 2D tensor of shape (100000, 3).</a:t>
            </a:r>
            <a:endParaRPr/>
          </a:p>
          <a:p>
            <a:pPr indent="0" lvl="0" marL="0" rtl="0" algn="l">
              <a:spcBef>
                <a:spcPts val="1600"/>
              </a:spcBef>
              <a:spcAft>
                <a:spcPts val="0"/>
              </a:spcAft>
              <a:buClr>
                <a:schemeClr val="dk1"/>
              </a:buClr>
              <a:buSzPts val="1100"/>
              <a:buFont typeface="Arial"/>
              <a:buNone/>
            </a:pPr>
            <a:r>
              <a:rPr lang="en"/>
              <a:t>A dataset of text documents, where we represent each document by the counts of how many times each word appears in it (out of a dictionary of 20,000 common words). Each document can be encoded as a vector of 20,000 values (one count per word in the dictionary), and thus an entire dataset of 500 documents can be stored in a tensor of shape (500, 20000).</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1400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Timeseries Data</a:t>
            </a:r>
            <a:endParaRPr/>
          </a:p>
        </p:txBody>
      </p:sp>
      <p:sp>
        <p:nvSpPr>
          <p:cNvPr id="159" name="Google Shape;159;p28"/>
          <p:cNvSpPr txBox="1"/>
          <p:nvPr>
            <p:ph idx="1" type="body"/>
          </p:nvPr>
        </p:nvSpPr>
        <p:spPr>
          <a:xfrm>
            <a:off x="311700" y="971375"/>
            <a:ext cx="8520600" cy="33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By convention, time is always the second axis</a:t>
            </a:r>
            <a:endParaRPr sz="1600"/>
          </a:p>
          <a:p>
            <a:pPr indent="-330200" lvl="0" marL="457200" rtl="0" algn="l">
              <a:spcBef>
                <a:spcPts val="0"/>
              </a:spcBef>
              <a:spcAft>
                <a:spcPts val="0"/>
              </a:spcAft>
              <a:buSzPts val="1600"/>
              <a:buChar char="●"/>
            </a:pPr>
            <a:r>
              <a:rPr lang="en" sz="1600"/>
              <a:t>A dataset of stock prices. Every minute, we store the current price of the stock, the highest price in the past minute, and the lowest price in the past minute. Thus, every minute is encoded as a 3D vector, an entire day of trading is encoded as a 2D tensor of shape (390, 3) (there are 390 minutes in a trading day), and 250 days’ worth of data can be stored in a 3D tensor of shape (250, 390, 3). Here, each sample would be one day’s worth of data.</a:t>
            </a:r>
            <a:endParaRPr sz="1600"/>
          </a:p>
        </p:txBody>
      </p:sp>
      <p:pic>
        <p:nvPicPr>
          <p:cNvPr id="160" name="Google Shape;160;p28"/>
          <p:cNvPicPr preferRelativeResize="0"/>
          <p:nvPr/>
        </p:nvPicPr>
        <p:blipFill>
          <a:blip r:embed="rId3">
            <a:alphaModFix/>
          </a:blip>
          <a:stretch>
            <a:fillRect/>
          </a:stretch>
        </p:blipFill>
        <p:spPr>
          <a:xfrm>
            <a:off x="396375" y="3266375"/>
            <a:ext cx="7010400" cy="1733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Image Data</a:t>
            </a:r>
            <a:endParaRPr/>
          </a:p>
        </p:txBody>
      </p:sp>
      <p:sp>
        <p:nvSpPr>
          <p:cNvPr id="166" name="Google Shape;166;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a:t>
            </a:r>
            <a:r>
              <a:rPr lang="en"/>
              <a:t> batch of 128 color images could be stored in a tensor of shape (128, 256, 256, 3)</a:t>
            </a:r>
            <a:endParaRPr/>
          </a:p>
          <a:p>
            <a:pPr indent="-342900" lvl="0" marL="457200" rtl="0" algn="l">
              <a:spcBef>
                <a:spcPts val="0"/>
              </a:spcBef>
              <a:spcAft>
                <a:spcPts val="0"/>
              </a:spcAft>
              <a:buSzPts val="1800"/>
              <a:buChar char="●"/>
            </a:pPr>
            <a:r>
              <a:rPr lang="en"/>
              <a:t>The TensorFlow framework, places the color-depth axis at the end</a:t>
            </a:r>
            <a:endParaRPr/>
          </a:p>
        </p:txBody>
      </p:sp>
      <p:pic>
        <p:nvPicPr>
          <p:cNvPr id="167" name="Google Shape;167;p29"/>
          <p:cNvPicPr preferRelativeResize="0"/>
          <p:nvPr/>
        </p:nvPicPr>
        <p:blipFill>
          <a:blip r:embed="rId3">
            <a:alphaModFix/>
          </a:blip>
          <a:stretch>
            <a:fillRect/>
          </a:stretch>
        </p:blipFill>
        <p:spPr>
          <a:xfrm>
            <a:off x="464100" y="2328346"/>
            <a:ext cx="5421925" cy="2608925"/>
          </a:xfrm>
          <a:prstGeom prst="rect">
            <a:avLst/>
          </a:prstGeom>
          <a:noFill/>
          <a:ln>
            <a:noFill/>
          </a:ln>
        </p:spPr>
      </p:pic>
      <p:sp>
        <p:nvSpPr>
          <p:cNvPr id="168" name="Google Shape;168;p29"/>
          <p:cNvSpPr txBox="1"/>
          <p:nvPr/>
        </p:nvSpPr>
        <p:spPr>
          <a:xfrm>
            <a:off x="4583000" y="2295775"/>
            <a:ext cx="4249200" cy="21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instance, a 60-second, 144 × 256 YouTube video clip sampled at 4 frames per</a:t>
            </a:r>
            <a:endParaRPr/>
          </a:p>
          <a:p>
            <a:pPr indent="0" lvl="0" marL="0" rtl="0" algn="l">
              <a:spcBef>
                <a:spcPts val="0"/>
              </a:spcBef>
              <a:spcAft>
                <a:spcPts val="0"/>
              </a:spcAft>
              <a:buClr>
                <a:schemeClr val="dk1"/>
              </a:buClr>
              <a:buSzPts val="1100"/>
              <a:buFont typeface="Arial"/>
              <a:buNone/>
            </a:pPr>
            <a:r>
              <a:rPr lang="en"/>
              <a:t>second would have 240 frames. A batch of four such video clips would be stored in a tensor of shape (4, 240, 144, 256, 3). That’s a total of 106,168,320 values! If the data type of the tensor is double, then each value is stored in 64 bits, so the tensor would represent 810 MB!</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Tensor Operations</a:t>
            </a:r>
            <a:endParaRPr/>
          </a:p>
        </p:txBody>
      </p:sp>
      <p:sp>
        <p:nvSpPr>
          <p:cNvPr id="174" name="Google Shape;174;p30"/>
          <p:cNvSpPr txBox="1"/>
          <p:nvPr>
            <p:ph idx="1" type="body"/>
          </p:nvPr>
        </p:nvSpPr>
        <p:spPr>
          <a:xfrm>
            <a:off x="311700" y="106037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The above takes as input a 2D tensor, and returns another 2D tensor</a:t>
            </a:r>
            <a:endParaRPr/>
          </a:p>
          <a:p>
            <a:pPr indent="-342900" lvl="0" marL="457200" rtl="0" algn="l">
              <a:spcBef>
                <a:spcPts val="0"/>
              </a:spcBef>
              <a:spcAft>
                <a:spcPts val="0"/>
              </a:spcAft>
              <a:buSzPts val="1800"/>
              <a:buChar char="●"/>
            </a:pPr>
            <a:r>
              <a:rPr lang="en"/>
              <a:t>Specifically, a function as follows, where w is a 2D tensor, and b is a vector</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relu operation and addition are </a:t>
            </a:r>
            <a:r>
              <a:rPr i="1" lang="en"/>
              <a:t>element-wise</a:t>
            </a:r>
            <a:r>
              <a:rPr lang="en"/>
              <a:t> operations; operations that are applied independently to each entry in the tensors being considered</a:t>
            </a:r>
            <a:endParaRPr/>
          </a:p>
          <a:p>
            <a:pPr indent="-317500" lvl="1" marL="914400" rtl="0" algn="l">
              <a:spcBef>
                <a:spcPts val="0"/>
              </a:spcBef>
              <a:spcAft>
                <a:spcPts val="0"/>
              </a:spcAft>
              <a:buSzPts val="1400"/>
              <a:buChar char="○"/>
            </a:pPr>
            <a:r>
              <a:rPr lang="en"/>
              <a:t>These are amenable to massively parallel implementations</a:t>
            </a:r>
            <a:endParaRPr/>
          </a:p>
          <a:p>
            <a:pPr indent="-317500" lvl="1" marL="914400" rtl="0" algn="l">
              <a:spcBef>
                <a:spcPts val="0"/>
              </a:spcBef>
              <a:spcAft>
                <a:spcPts val="0"/>
              </a:spcAft>
              <a:buSzPts val="1400"/>
              <a:buChar char="○"/>
            </a:pPr>
            <a:r>
              <a:rPr lang="en"/>
              <a:t>Install the BLAS (Basic Linear Algebra Subprograms), which are low-level highly parallel, efficient tensor manipulation routines</a:t>
            </a:r>
            <a:endParaRPr/>
          </a:p>
          <a:p>
            <a:pPr indent="-317500" lvl="1" marL="914400" rtl="0" algn="l">
              <a:spcBef>
                <a:spcPts val="0"/>
              </a:spcBef>
              <a:spcAft>
                <a:spcPts val="0"/>
              </a:spcAft>
              <a:buSzPts val="1400"/>
              <a:buChar char="○"/>
            </a:pPr>
            <a:r>
              <a:rPr lang="en"/>
              <a:t>z&lt;-x+y  ←- </a:t>
            </a:r>
            <a:r>
              <a:rPr lang="en"/>
              <a:t>Element-wise addition</a:t>
            </a:r>
            <a:endParaRPr/>
          </a:p>
          <a:p>
            <a:pPr indent="-317500" lvl="1" marL="914400" rtl="0" algn="l">
              <a:spcBef>
                <a:spcPts val="0"/>
              </a:spcBef>
              <a:spcAft>
                <a:spcPts val="0"/>
              </a:spcAft>
              <a:buSzPts val="1400"/>
              <a:buChar char="○"/>
            </a:pPr>
            <a:r>
              <a:rPr lang="en"/>
              <a:t>z &lt;- pmax(z, 0) ←- Element-wise relu</a:t>
            </a:r>
            <a:endParaRPr/>
          </a:p>
          <a:p>
            <a:pPr indent="0" lvl="0" marL="914400" rtl="0" algn="l">
              <a:spcBef>
                <a:spcPts val="1600"/>
              </a:spcBef>
              <a:spcAft>
                <a:spcPts val="1600"/>
              </a:spcAft>
              <a:buNone/>
            </a:pPr>
            <a:r>
              <a:t/>
            </a:r>
            <a:endParaRPr/>
          </a:p>
        </p:txBody>
      </p:sp>
      <p:sp>
        <p:nvSpPr>
          <p:cNvPr id="175" name="Google Shape;175;p30"/>
          <p:cNvSpPr txBox="1"/>
          <p:nvPr/>
        </p:nvSpPr>
        <p:spPr>
          <a:xfrm>
            <a:off x="450600" y="1147225"/>
            <a:ext cx="3978600" cy="4725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layer_dense(units = 512, activation = "relu")</a:t>
            </a:r>
            <a:endParaRPr/>
          </a:p>
        </p:txBody>
      </p:sp>
      <p:sp>
        <p:nvSpPr>
          <p:cNvPr id="176" name="Google Shape;176;p30"/>
          <p:cNvSpPr txBox="1"/>
          <p:nvPr/>
        </p:nvSpPr>
        <p:spPr>
          <a:xfrm>
            <a:off x="450600" y="2501125"/>
            <a:ext cx="3978600" cy="4725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 = relu(dot(W, input) + 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Operations involving Different Dimensions</a:t>
            </a:r>
            <a:endParaRPr/>
          </a:p>
        </p:txBody>
      </p:sp>
      <p:sp>
        <p:nvSpPr>
          <p:cNvPr id="182" name="Google Shape;182;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R sweep() function enables you to perform operations between higher dimension tensors and lower-dimension tensors</a:t>
            </a:r>
            <a:endParaRPr/>
          </a:p>
        </p:txBody>
      </p:sp>
      <p:pic>
        <p:nvPicPr>
          <p:cNvPr id="183" name="Google Shape;183;p31"/>
          <p:cNvPicPr preferRelativeResize="0"/>
          <p:nvPr/>
        </p:nvPicPr>
        <p:blipFill>
          <a:blip r:embed="rId3">
            <a:alphaModFix/>
          </a:blip>
          <a:stretch>
            <a:fillRect/>
          </a:stretch>
        </p:blipFill>
        <p:spPr>
          <a:xfrm>
            <a:off x="311688" y="2246088"/>
            <a:ext cx="8029575" cy="2124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example NN</a:t>
            </a:r>
            <a:endParaRPr/>
          </a:p>
          <a:p>
            <a:pPr indent="-342900" lvl="0" marL="457200" rtl="0" algn="l">
              <a:spcBef>
                <a:spcPts val="0"/>
              </a:spcBef>
              <a:spcAft>
                <a:spcPts val="0"/>
              </a:spcAft>
              <a:buSzPts val="1800"/>
              <a:buChar char="●"/>
            </a:pPr>
            <a:r>
              <a:rPr lang="en"/>
              <a:t>Tensors and tensor operations</a:t>
            </a:r>
            <a:endParaRPr/>
          </a:p>
          <a:p>
            <a:pPr indent="-342900" lvl="0" marL="457200" rtl="0" algn="l">
              <a:spcBef>
                <a:spcPts val="0"/>
              </a:spcBef>
              <a:spcAft>
                <a:spcPts val="0"/>
              </a:spcAft>
              <a:buSzPts val="1800"/>
              <a:buChar char="●"/>
            </a:pPr>
            <a:r>
              <a:rPr lang="en"/>
              <a:t>How NN learn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Tensor dot (product)</a:t>
            </a:r>
            <a:endParaRPr/>
          </a:p>
        </p:txBody>
      </p:sp>
      <p:sp>
        <p:nvSpPr>
          <p:cNvPr id="189" name="Google Shape;189;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element-wise product is done with the * operator in R, whereas dot products use the %*% operator: </a:t>
            </a:r>
            <a:endParaRPr/>
          </a:p>
          <a:p>
            <a:pPr indent="0" lvl="0" marL="0" rtl="0" algn="l">
              <a:spcBef>
                <a:spcPts val="1600"/>
              </a:spcBef>
              <a:spcAft>
                <a:spcPts val="0"/>
              </a:spcAft>
              <a:buNone/>
            </a:pPr>
            <a:r>
              <a:rPr lang="en">
                <a:latin typeface="Courier New"/>
                <a:ea typeface="Courier New"/>
                <a:cs typeface="Courier New"/>
                <a:sym typeface="Courier New"/>
              </a:rPr>
              <a:t>z &lt;-x %*% y</a:t>
            </a:r>
            <a:endParaRPr>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a:t>In mathematical notation, you’d note the operation with a dot (.)</a:t>
            </a: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pic>
        <p:nvPicPr>
          <p:cNvPr id="190" name="Google Shape;190;p32"/>
          <p:cNvPicPr preferRelativeResize="0"/>
          <p:nvPr/>
        </p:nvPicPr>
        <p:blipFill>
          <a:blip r:embed="rId3">
            <a:alphaModFix/>
          </a:blip>
          <a:stretch>
            <a:fillRect/>
          </a:stretch>
        </p:blipFill>
        <p:spPr>
          <a:xfrm>
            <a:off x="311688" y="3099275"/>
            <a:ext cx="7362825" cy="1428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Matrix dot product</a:t>
            </a:r>
            <a:endParaRPr/>
          </a:p>
        </p:txBody>
      </p:sp>
      <p:pic>
        <p:nvPicPr>
          <p:cNvPr id="196" name="Google Shape;196;p33"/>
          <p:cNvPicPr preferRelativeResize="0"/>
          <p:nvPr/>
        </p:nvPicPr>
        <p:blipFill>
          <a:blip r:embed="rId3">
            <a:alphaModFix/>
          </a:blip>
          <a:stretch>
            <a:fillRect/>
          </a:stretch>
        </p:blipFill>
        <p:spPr>
          <a:xfrm>
            <a:off x="791299" y="1077449"/>
            <a:ext cx="7110426" cy="39521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Tensor Reshaping</a:t>
            </a:r>
            <a:endParaRPr/>
          </a:p>
        </p:txBody>
      </p:sp>
      <p:sp>
        <p:nvSpPr>
          <p:cNvPr id="202" name="Google Shape;202;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Note that we use the array_reshape() function rather than the dim&lt;-() function to reshape the array. This is so that the data is reinterpreted using row-major semantics (as opposed to R’s default column-major semantics)</a:t>
            </a:r>
            <a:endParaRPr/>
          </a:p>
          <a:p>
            <a:pPr indent="-342900" lvl="0" marL="457200" rtl="0" algn="l">
              <a:spcBef>
                <a:spcPts val="0"/>
              </a:spcBef>
              <a:spcAft>
                <a:spcPts val="0"/>
              </a:spcAft>
              <a:buSzPts val="1800"/>
              <a:buChar char="●"/>
            </a:pPr>
            <a:r>
              <a:rPr lang="en"/>
              <a:t>Always use array_reshape()</a:t>
            </a:r>
            <a:endParaRPr/>
          </a:p>
          <a:p>
            <a:pPr indent="0" lvl="0" marL="0" rtl="0" algn="l">
              <a:spcBef>
                <a:spcPts val="1600"/>
              </a:spcBef>
              <a:spcAft>
                <a:spcPts val="1600"/>
              </a:spcAft>
              <a:buNone/>
            </a:pPr>
            <a:r>
              <a:t/>
            </a:r>
            <a:endParaRPr/>
          </a:p>
        </p:txBody>
      </p:sp>
      <p:sp>
        <p:nvSpPr>
          <p:cNvPr id="203" name="Google Shape;203;p34"/>
          <p:cNvSpPr txBox="1"/>
          <p:nvPr/>
        </p:nvSpPr>
        <p:spPr>
          <a:xfrm>
            <a:off x="450600" y="1317625"/>
            <a:ext cx="5824800" cy="4506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train_images &lt;- array_reshape(train_images, c(60000, 28 * 28))</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Reshaping - Example</a:t>
            </a:r>
            <a:endParaRPr/>
          </a:p>
        </p:txBody>
      </p:sp>
      <p:pic>
        <p:nvPicPr>
          <p:cNvPr id="209" name="Google Shape;209;p35"/>
          <p:cNvPicPr preferRelativeResize="0"/>
          <p:nvPr/>
        </p:nvPicPr>
        <p:blipFill>
          <a:blip r:embed="rId3">
            <a:alphaModFix/>
          </a:blip>
          <a:stretch>
            <a:fillRect/>
          </a:stretch>
        </p:blipFill>
        <p:spPr>
          <a:xfrm>
            <a:off x="152400" y="1299625"/>
            <a:ext cx="3448926" cy="3691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Geometric Interpretation of DL</a:t>
            </a:r>
            <a:endParaRPr/>
          </a:p>
        </p:txBody>
      </p:sp>
      <p:sp>
        <p:nvSpPr>
          <p:cNvPr id="215" name="Google Shape;215;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a:t>
            </a:r>
            <a:r>
              <a:rPr lang="en"/>
              <a:t>eural networks consist entirely of chains of tensor operations and that all of these tensor operations are just geometric transformations of the input data. It follows that you can interpret a neural network as a very complex geometric transformation in a high-dimensional space, implemented via a long series of simple steps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Gradient-Based Optimization</a:t>
            </a:r>
            <a:endParaRPr/>
          </a:p>
        </p:txBody>
      </p:sp>
      <p:sp>
        <p:nvSpPr>
          <p:cNvPr id="221" name="Google Shape;221;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 a neural layer, we transform input to output as follows: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eriod" startAt="2"/>
            </a:pPr>
            <a:r>
              <a:rPr lang="en"/>
              <a:t>W and b are tensors that are attributes. These are called the weights of the layer. Initially, random values are assigned. The idea is to tune the weights based on a feedback signal so that our output matches the expected target. This adjustment is called </a:t>
            </a:r>
            <a:r>
              <a:rPr i="1" lang="en"/>
              <a:t>training</a:t>
            </a:r>
            <a:r>
              <a:rPr lang="en"/>
              <a:t>.</a:t>
            </a:r>
            <a:endParaRPr/>
          </a:p>
        </p:txBody>
      </p:sp>
      <p:sp>
        <p:nvSpPr>
          <p:cNvPr id="222" name="Google Shape;222;p37"/>
          <p:cNvSpPr txBox="1"/>
          <p:nvPr/>
        </p:nvSpPr>
        <p:spPr>
          <a:xfrm>
            <a:off x="901200" y="1680300"/>
            <a:ext cx="4967700" cy="4836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output = relu(dot(W, input) + b)</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Loop</a:t>
            </a:r>
            <a:endParaRPr/>
          </a:p>
        </p:txBody>
      </p:sp>
      <p:sp>
        <p:nvSpPr>
          <p:cNvPr id="228" name="Google Shape;228;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Draw a batch of training samples x and corresponding targets y. </a:t>
            </a:r>
            <a:endParaRPr/>
          </a:p>
          <a:p>
            <a:pPr indent="-342900" lvl="0" marL="457200" rtl="0" algn="l">
              <a:spcBef>
                <a:spcPts val="0"/>
              </a:spcBef>
              <a:spcAft>
                <a:spcPts val="0"/>
              </a:spcAft>
              <a:buSzPts val="1800"/>
              <a:buAutoNum type="arabicPeriod"/>
            </a:pPr>
            <a:r>
              <a:rPr lang="en"/>
              <a:t>Run the network on x (a step called the forward pass) to obtain predictions y_pred.</a:t>
            </a:r>
            <a:endParaRPr/>
          </a:p>
          <a:p>
            <a:pPr indent="-342900" lvl="0" marL="457200" rtl="0" algn="l">
              <a:spcBef>
                <a:spcPts val="0"/>
              </a:spcBef>
              <a:spcAft>
                <a:spcPts val="0"/>
              </a:spcAft>
              <a:buSzPts val="1800"/>
              <a:buAutoNum type="arabicPeriod"/>
            </a:pPr>
            <a:r>
              <a:rPr lang="en"/>
              <a:t>Compute the loss of the network on the batch, a measure of the mismatch between y_pred and y.</a:t>
            </a:r>
            <a:endParaRPr/>
          </a:p>
          <a:p>
            <a:pPr indent="-342900" lvl="0" marL="457200" rtl="0" algn="l">
              <a:spcBef>
                <a:spcPts val="0"/>
              </a:spcBef>
              <a:spcAft>
                <a:spcPts val="0"/>
              </a:spcAft>
              <a:buSzPts val="1800"/>
              <a:buAutoNum type="arabicPeriod"/>
            </a:pPr>
            <a:r>
              <a:rPr lang="en"/>
              <a:t>Update all weights of the network in a way that slightly reduces the loss on this batch.</a:t>
            </a:r>
            <a:endParaRPr/>
          </a:p>
          <a:p>
            <a:pPr indent="0" lvl="0" marL="0" rtl="0" algn="l">
              <a:spcBef>
                <a:spcPts val="1600"/>
              </a:spcBef>
              <a:spcAft>
                <a:spcPts val="1600"/>
              </a:spcAft>
              <a:buNone/>
            </a:pPr>
            <a:r>
              <a:rPr lang="en"/>
              <a:t>Given an individual weight coefficient in the network, how can you compute whether the coefficient should be increased or decreased, and by how much?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555600"/>
            <a:ext cx="6557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Stochastic Gradient Descent</a:t>
            </a:r>
            <a:endParaRPr/>
          </a:p>
        </p:txBody>
      </p:sp>
      <p:sp>
        <p:nvSpPr>
          <p:cNvPr id="234" name="Google Shape;234;p39"/>
          <p:cNvSpPr txBox="1"/>
          <p:nvPr>
            <p:ph idx="1" type="body"/>
          </p:nvPr>
        </p:nvSpPr>
        <p:spPr>
          <a:xfrm>
            <a:off x="311700" y="1399400"/>
            <a:ext cx="4611900" cy="361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Draw a batch of training samples x and corresponding targets y. </a:t>
            </a:r>
            <a:endParaRPr sz="1400"/>
          </a:p>
          <a:p>
            <a:pPr indent="-317500" lvl="0" marL="457200" rtl="0" algn="l">
              <a:spcBef>
                <a:spcPts val="0"/>
              </a:spcBef>
              <a:spcAft>
                <a:spcPts val="0"/>
              </a:spcAft>
              <a:buSzPts val="1400"/>
              <a:buAutoNum type="arabicPeriod"/>
            </a:pPr>
            <a:r>
              <a:rPr lang="en" sz="1400"/>
              <a:t>Run the network on x to obtain predictions y_pred. </a:t>
            </a:r>
            <a:endParaRPr sz="1400"/>
          </a:p>
          <a:p>
            <a:pPr indent="-317500" lvl="0" marL="457200" rtl="0" algn="l">
              <a:spcBef>
                <a:spcPts val="0"/>
              </a:spcBef>
              <a:spcAft>
                <a:spcPts val="0"/>
              </a:spcAft>
              <a:buSzPts val="1400"/>
              <a:buAutoNum type="arabicPeriod"/>
            </a:pPr>
            <a:r>
              <a:rPr lang="en" sz="1400"/>
              <a:t>Compute the loss of the network on the batch, a measure of the mismatch between y_pred and y.</a:t>
            </a:r>
            <a:endParaRPr sz="1400"/>
          </a:p>
          <a:p>
            <a:pPr indent="-317500" lvl="0" marL="457200" rtl="0" algn="l">
              <a:spcBef>
                <a:spcPts val="0"/>
              </a:spcBef>
              <a:spcAft>
                <a:spcPts val="0"/>
              </a:spcAft>
              <a:buSzPts val="1400"/>
              <a:buAutoNum type="arabicPeriod"/>
            </a:pPr>
            <a:r>
              <a:rPr lang="en" sz="1400"/>
              <a:t>Compute the gradient of the loss with regard to the network’s parameters (a backward pass).</a:t>
            </a:r>
            <a:endParaRPr sz="1400"/>
          </a:p>
          <a:p>
            <a:pPr indent="-317500" lvl="0" marL="457200" rtl="0" algn="l">
              <a:spcBef>
                <a:spcPts val="0"/>
              </a:spcBef>
              <a:spcAft>
                <a:spcPts val="0"/>
              </a:spcAft>
              <a:buSzPts val="1400"/>
              <a:buAutoNum type="arabicPeriod"/>
            </a:pPr>
            <a:r>
              <a:rPr lang="en" sz="1400"/>
              <a:t>Move the parameters a little in the opposite direction from the gradient—for example, W=W - (step * gradient)—thus reducing the loss on the batch a bit</a:t>
            </a:r>
            <a:endParaRPr sz="1400"/>
          </a:p>
          <a:p>
            <a:pPr indent="-317500" lvl="0" marL="457200" rtl="0" algn="l">
              <a:spcBef>
                <a:spcPts val="0"/>
              </a:spcBef>
              <a:spcAft>
                <a:spcPts val="0"/>
              </a:spcAft>
              <a:buSzPts val="1400"/>
              <a:buAutoNum type="arabicPeriod"/>
            </a:pPr>
            <a:r>
              <a:rPr lang="en" sz="1400"/>
              <a:t>This is a mini-batch SGD</a:t>
            </a:r>
            <a:endParaRPr sz="1400"/>
          </a:p>
        </p:txBody>
      </p:sp>
      <p:pic>
        <p:nvPicPr>
          <p:cNvPr id="235" name="Google Shape;235;p39"/>
          <p:cNvPicPr preferRelativeResize="0"/>
          <p:nvPr/>
        </p:nvPicPr>
        <p:blipFill>
          <a:blip r:embed="rId3">
            <a:alphaModFix/>
          </a:blip>
          <a:stretch>
            <a:fillRect/>
          </a:stretch>
        </p:blipFill>
        <p:spPr>
          <a:xfrm>
            <a:off x="5691475" y="1441250"/>
            <a:ext cx="2778922" cy="3527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Backpropagation Algorithm</a:t>
            </a:r>
            <a:endParaRPr/>
          </a:p>
        </p:txBody>
      </p:sp>
      <p:sp>
        <p:nvSpPr>
          <p:cNvPr id="241" name="Google Shape;241;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 the “chain rule,” which indicates that a chain of functions can be differentiated using the following identity, called the chain rule: f(g(x)) = f'(g(x)) * g'(x). Applying the chain rule to the computation of the gradient values of a neural network gives rise to an algorithm called Backpropagation (also sometimes called reverse-mode differentiation). </a:t>
            </a:r>
            <a:endParaRPr/>
          </a:p>
          <a:p>
            <a:pPr indent="0" lvl="0" marL="0" rtl="0" algn="l">
              <a:spcBef>
                <a:spcPts val="1600"/>
              </a:spcBef>
              <a:spcAft>
                <a:spcPts val="1600"/>
              </a:spcAft>
              <a:buNone/>
            </a:pPr>
            <a:r>
              <a:rPr lang="en"/>
              <a:t>Backpropagation starts with the final loss value and works backward from the top layers to the bottom layers, applying the chain rule to compute the contribution that each parameter had in the loss value.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Example</a:t>
            </a:r>
            <a:endParaRPr/>
          </a:p>
        </p:txBody>
      </p:sp>
      <p:sp>
        <p:nvSpPr>
          <p:cNvPr id="247" name="Google Shape;247;p4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Classify Handwritten Digits</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Keras library</a:t>
            </a:r>
            <a:endParaRPr/>
          </a:p>
          <a:p>
            <a:pPr indent="-342900" lvl="0" marL="457200" rtl="0" algn="l">
              <a:spcBef>
                <a:spcPts val="0"/>
              </a:spcBef>
              <a:spcAft>
                <a:spcPts val="0"/>
              </a:spcAft>
              <a:buSzPts val="1800"/>
              <a:buChar char="●"/>
            </a:pPr>
            <a:r>
              <a:rPr lang="en"/>
              <a:t>MNIST dataset</a:t>
            </a:r>
            <a:endParaRPr/>
          </a:p>
          <a:p>
            <a:pPr indent="-342900" lvl="0" marL="457200" rtl="0" algn="l">
              <a:spcBef>
                <a:spcPts val="0"/>
              </a:spcBef>
              <a:spcAft>
                <a:spcPts val="0"/>
              </a:spcAft>
              <a:buSzPts val="1800"/>
              <a:buChar char="●"/>
            </a:pPr>
            <a:r>
              <a:rPr lang="en"/>
              <a:t>Classify grayscale images of handwritten digits (28 pixels x 28 pixels) into 10 categories (0 to 9)</a:t>
            </a:r>
            <a:endParaRPr/>
          </a:p>
          <a:p>
            <a:pPr indent="-342900" lvl="0" marL="457200" rtl="0" algn="l">
              <a:spcBef>
                <a:spcPts val="0"/>
              </a:spcBef>
              <a:spcAft>
                <a:spcPts val="0"/>
              </a:spcAft>
              <a:buSzPts val="1800"/>
              <a:buChar char="●"/>
            </a:pPr>
            <a:r>
              <a:rPr lang="en"/>
              <a:t>60,000 training samples, 10,000 test samples</a:t>
            </a:r>
            <a:endParaRPr/>
          </a:p>
          <a:p>
            <a:pPr indent="-342900" lvl="0" marL="457200" rtl="0" algn="l">
              <a:spcBef>
                <a:spcPts val="0"/>
              </a:spcBef>
              <a:spcAft>
                <a:spcPts val="0"/>
              </a:spcAft>
              <a:buSzPts val="1800"/>
              <a:buChar char="●"/>
            </a:pPr>
            <a:r>
              <a:rPr lang="en"/>
              <a:t>In ML, a category is called a </a:t>
            </a:r>
            <a:r>
              <a:rPr i="1" lang="en"/>
              <a:t>class</a:t>
            </a:r>
            <a:r>
              <a:rPr lang="en"/>
              <a:t>. Data points are </a:t>
            </a:r>
            <a:r>
              <a:rPr i="1" lang="en"/>
              <a:t>samples</a:t>
            </a:r>
            <a:r>
              <a:rPr lang="en"/>
              <a:t>. Class associated with a specific sample is called </a:t>
            </a:r>
            <a:r>
              <a:rPr i="1" lang="en"/>
              <a:t>label</a:t>
            </a:r>
            <a:r>
              <a:rPr lang="en"/>
              <a:t>.</a:t>
            </a:r>
            <a:endParaRPr/>
          </a:p>
        </p:txBody>
      </p:sp>
      <p:pic>
        <p:nvPicPr>
          <p:cNvPr id="76" name="Google Shape;76;p15"/>
          <p:cNvPicPr preferRelativeResize="0"/>
          <p:nvPr/>
        </p:nvPicPr>
        <p:blipFill>
          <a:blip r:embed="rId3">
            <a:alphaModFix/>
          </a:blip>
          <a:stretch>
            <a:fillRect/>
          </a:stretch>
        </p:blipFill>
        <p:spPr>
          <a:xfrm>
            <a:off x="466000" y="3505200"/>
            <a:ext cx="7200900" cy="1276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53" name="Google Shape;253;p4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Learning means finding a combination of model parameters that minimizes a loss function for a given set of training data samples and their corresponding targets.</a:t>
            </a:r>
            <a:endParaRPr/>
          </a:p>
          <a:p>
            <a:pPr indent="-342900" lvl="0" marL="457200" rtl="0" algn="l">
              <a:spcBef>
                <a:spcPts val="0"/>
              </a:spcBef>
              <a:spcAft>
                <a:spcPts val="0"/>
              </a:spcAft>
              <a:buSzPts val="1800"/>
              <a:buChar char="●"/>
            </a:pPr>
            <a:r>
              <a:rPr lang="en"/>
              <a:t>Learning happens by drawing random batches of data samples and their targets, and computing the gradient of the network parameters with respect to the loss on the batch. </a:t>
            </a:r>
            <a:endParaRPr/>
          </a:p>
          <a:p>
            <a:pPr indent="-342900" lvl="0" marL="457200" rtl="0" algn="l">
              <a:spcBef>
                <a:spcPts val="0"/>
              </a:spcBef>
              <a:spcAft>
                <a:spcPts val="0"/>
              </a:spcAft>
              <a:buSzPts val="1800"/>
              <a:buChar char="●"/>
            </a:pPr>
            <a:r>
              <a:rPr lang="en"/>
              <a:t>The entire learning process is made possible by the fact that neural networks are chains of differentiable tensor operations, and thus it’s possible to apply the chain rule of derivation to find the gradient function mapping the current parameters and current batch of data to a gradient value.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(cont.)</a:t>
            </a:r>
            <a:endParaRPr/>
          </a:p>
        </p:txBody>
      </p:sp>
      <p:sp>
        <p:nvSpPr>
          <p:cNvPr id="259" name="Google Shape;259;p4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Two key concepts you’ll see frequently in future chapters are loss and optimizers. These are the two things you need to define before you begin feeding data into a network:</a:t>
            </a:r>
            <a:endParaRPr/>
          </a:p>
          <a:p>
            <a:pPr indent="-317500" lvl="1" marL="914400" rtl="0" algn="l">
              <a:spcBef>
                <a:spcPts val="0"/>
              </a:spcBef>
              <a:spcAft>
                <a:spcPts val="0"/>
              </a:spcAft>
              <a:buSzPts val="1400"/>
              <a:buChar char="○"/>
            </a:pPr>
            <a:r>
              <a:rPr lang="en"/>
              <a:t>The loss is the quantity you’ll attempt to minimize during training, so it should represent a measure of success for the task you’re trying to solve.</a:t>
            </a:r>
            <a:endParaRPr/>
          </a:p>
          <a:p>
            <a:pPr indent="-317500" lvl="1" marL="914400" rtl="0" algn="l">
              <a:spcBef>
                <a:spcPts val="0"/>
              </a:spcBef>
              <a:spcAft>
                <a:spcPts val="0"/>
              </a:spcAft>
              <a:buSzPts val="1400"/>
              <a:buChar char="○"/>
            </a:pPr>
            <a:r>
              <a:rPr lang="en"/>
              <a:t>The optimizer specifies the exact way in which the gradient of the loss will be used to update parameters: for instance, it could be the RMSProp optimizer, SGD with momentum, and so on.</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Installing Keras</a:t>
            </a:r>
            <a:endParaRPr/>
          </a:p>
        </p:txBody>
      </p:sp>
      <p:sp>
        <p:nvSpPr>
          <p:cNvPr id="265" name="Google Shape;265;p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install.packages("keras") - Installs the Keras R package</a:t>
            </a:r>
            <a:endParaRPr/>
          </a:p>
          <a:p>
            <a:pPr indent="-342900" lvl="0" marL="457200" rtl="0" algn="l">
              <a:spcBef>
                <a:spcPts val="0"/>
              </a:spcBef>
              <a:spcAft>
                <a:spcPts val="0"/>
              </a:spcAft>
              <a:buSzPts val="1800"/>
              <a:buAutoNum type="arabicPeriod"/>
            </a:pPr>
            <a:r>
              <a:rPr lang="en"/>
              <a:t>library(keras) </a:t>
            </a:r>
            <a:endParaRPr/>
          </a:p>
          <a:p>
            <a:pPr indent="-342900" lvl="0" marL="457200" rtl="0" algn="l">
              <a:spcBef>
                <a:spcPts val="0"/>
              </a:spcBef>
              <a:spcAft>
                <a:spcPts val="0"/>
              </a:spcAft>
              <a:buSzPts val="1800"/>
              <a:buAutoNum type="arabicPeriod"/>
            </a:pPr>
            <a:r>
              <a:rPr lang="en"/>
              <a:t>install_keras() - Installs the core Keras library and TensorFlow</a:t>
            </a:r>
            <a:endParaRPr/>
          </a:p>
          <a:p>
            <a:pPr indent="0" lvl="0" marL="0" rtl="0" algn="l">
              <a:spcBef>
                <a:spcPts val="1600"/>
              </a:spcBef>
              <a:spcAft>
                <a:spcPts val="0"/>
              </a:spcAft>
              <a:buNone/>
            </a:pPr>
            <a:r>
              <a:rPr lang="en"/>
              <a:t>You might have to install </a:t>
            </a:r>
            <a:r>
              <a:rPr lang="en" u="sng">
                <a:solidFill>
                  <a:schemeClr val="hlink"/>
                </a:solidFill>
                <a:hlinkClick r:id="rId3"/>
              </a:rPr>
              <a:t>Anaconda</a:t>
            </a:r>
            <a:r>
              <a:rPr lang="en"/>
              <a:t>. I had luck with the 2.7 version in Windows, rather than the 3.x version.</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400" u="sng">
                <a:solidFill>
                  <a:schemeClr val="hlink"/>
                </a:solidFill>
                <a:hlinkClick r:id="rId3"/>
              </a:rPr>
              <a:t>https://github.com/jjallaire/deep-learning-with-r-notebooks.git</a:t>
            </a:r>
            <a:endParaRPr sz="1400"/>
          </a:p>
          <a:p>
            <a:pPr indent="-317500" lvl="0" marL="457200" rtl="0" algn="l">
              <a:spcBef>
                <a:spcPts val="1600"/>
              </a:spcBef>
              <a:spcAft>
                <a:spcPts val="1600"/>
              </a:spcAft>
              <a:buSzPts val="1400"/>
              <a:buChar char="●"/>
            </a:pPr>
            <a:r>
              <a:rPr lang="en" sz="1400"/>
              <a:t>Open 2.1: A first look</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MNIST Example</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Load training and test data</a:t>
            </a:r>
            <a:endParaRPr/>
          </a:p>
          <a:p>
            <a:pPr indent="-342900" lvl="0" marL="457200" rtl="0" algn="l">
              <a:spcBef>
                <a:spcPts val="0"/>
              </a:spcBef>
              <a:spcAft>
                <a:spcPts val="0"/>
              </a:spcAft>
              <a:buSzPts val="1800"/>
              <a:buAutoNum type="arabicPeriod"/>
            </a:pPr>
            <a:r>
              <a:rPr lang="en"/>
              <a:t>Build network</a:t>
            </a:r>
            <a:endParaRPr/>
          </a:p>
          <a:p>
            <a:pPr indent="-342900" lvl="0" marL="457200" rtl="0" algn="l">
              <a:spcBef>
                <a:spcPts val="0"/>
              </a:spcBef>
              <a:spcAft>
                <a:spcPts val="0"/>
              </a:spcAft>
              <a:buSzPts val="1800"/>
              <a:buAutoNum type="arabicPeriod"/>
            </a:pPr>
            <a:r>
              <a:rPr lang="en"/>
              <a:t>Compile</a:t>
            </a:r>
            <a:endParaRPr/>
          </a:p>
          <a:p>
            <a:pPr indent="-317500" lvl="1" marL="914400" rtl="0" algn="l">
              <a:spcBef>
                <a:spcPts val="0"/>
              </a:spcBef>
              <a:spcAft>
                <a:spcPts val="0"/>
              </a:spcAft>
              <a:buSzPts val="1400"/>
              <a:buAutoNum type="alphaLcPeriod"/>
            </a:pPr>
            <a:r>
              <a:rPr lang="en"/>
              <a:t>Loss function</a:t>
            </a:r>
            <a:endParaRPr/>
          </a:p>
          <a:p>
            <a:pPr indent="-317500" lvl="1" marL="914400" rtl="0" algn="l">
              <a:spcBef>
                <a:spcPts val="0"/>
              </a:spcBef>
              <a:spcAft>
                <a:spcPts val="0"/>
              </a:spcAft>
              <a:buSzPts val="1400"/>
              <a:buAutoNum type="alphaLcPeriod"/>
            </a:pPr>
            <a:r>
              <a:rPr lang="en"/>
              <a:t>Optimizer</a:t>
            </a:r>
            <a:endParaRPr/>
          </a:p>
          <a:p>
            <a:pPr indent="-317500" lvl="1" marL="914400" rtl="0" algn="l">
              <a:spcBef>
                <a:spcPts val="0"/>
              </a:spcBef>
              <a:spcAft>
                <a:spcPts val="0"/>
              </a:spcAft>
              <a:buSzPts val="1400"/>
              <a:buAutoNum type="alphaLcPeriod"/>
            </a:pPr>
            <a:r>
              <a:rPr lang="en"/>
              <a:t>Metrics to monitor during training and testing</a:t>
            </a:r>
            <a:endParaRPr/>
          </a:p>
          <a:p>
            <a:pPr indent="-342900" lvl="0" marL="457200" rtl="0" algn="l">
              <a:spcBef>
                <a:spcPts val="0"/>
              </a:spcBef>
              <a:spcAft>
                <a:spcPts val="0"/>
              </a:spcAft>
              <a:buSzPts val="1800"/>
              <a:buAutoNum type="arabicPeriod"/>
            </a:pPr>
            <a:r>
              <a:rPr lang="en"/>
              <a:t>Preprocess data before training</a:t>
            </a:r>
            <a:endParaRPr/>
          </a:p>
          <a:p>
            <a:pPr indent="-317500" lvl="1" marL="914400" rtl="0" algn="l">
              <a:spcBef>
                <a:spcPts val="0"/>
              </a:spcBef>
              <a:spcAft>
                <a:spcPts val="0"/>
              </a:spcAft>
              <a:buSzPts val="1400"/>
              <a:buAutoNum type="alphaLcPeriod"/>
            </a:pPr>
            <a:r>
              <a:rPr lang="en"/>
              <a:t>Array_reshape, rather than dim</a:t>
            </a:r>
            <a:endParaRPr/>
          </a:p>
          <a:p>
            <a:pPr indent="-317500" lvl="1" marL="914400" rtl="0" algn="l">
              <a:spcBef>
                <a:spcPts val="0"/>
              </a:spcBef>
              <a:spcAft>
                <a:spcPts val="0"/>
              </a:spcAft>
              <a:buSzPts val="1400"/>
              <a:buAutoNum type="alphaLcPeriod"/>
            </a:pPr>
            <a:r>
              <a:rPr lang="en"/>
              <a:t>Categorically encode labels</a:t>
            </a:r>
            <a:endParaRPr/>
          </a:p>
          <a:p>
            <a:pPr indent="-342900" lvl="0" marL="457200" rtl="0" algn="l">
              <a:spcBef>
                <a:spcPts val="0"/>
              </a:spcBef>
              <a:spcAft>
                <a:spcPts val="0"/>
              </a:spcAft>
              <a:buSzPts val="1800"/>
              <a:buAutoNum type="arabicPeriod"/>
            </a:pPr>
            <a:r>
              <a:rPr lang="en"/>
              <a:t>Train</a:t>
            </a:r>
            <a:endParaRPr/>
          </a:p>
          <a:p>
            <a:pPr indent="-342900" lvl="0" marL="457200" rtl="0" algn="l">
              <a:spcBef>
                <a:spcPts val="0"/>
              </a:spcBef>
              <a:spcAft>
                <a:spcPts val="0"/>
              </a:spcAft>
              <a:buSzPts val="1800"/>
              <a:buAutoNum type="arabicPeriod"/>
            </a:pPr>
            <a:r>
              <a:rPr lang="en"/>
              <a:t>Test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Representation - Tensors</a:t>
            </a:r>
            <a:endParaRPr/>
          </a:p>
        </p:txBody>
      </p:sp>
      <p:sp>
        <p:nvSpPr>
          <p:cNvPr id="94" name="Google Shape;94;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Tensors </a:t>
            </a:r>
            <a:r>
              <a:rPr lang="en"/>
              <a:t>are a generalization of vectors and matrices to an arbitrary number of dimensions (note that in the context of tensors, a dimension is often called an </a:t>
            </a:r>
            <a:r>
              <a:rPr i="1" lang="en"/>
              <a:t>axis</a:t>
            </a:r>
            <a:r>
              <a:rPr lang="en"/>
              <a:t>). </a:t>
            </a:r>
            <a:endParaRPr/>
          </a:p>
          <a:p>
            <a:pPr indent="0" lvl="0" marL="0" rtl="0" algn="l">
              <a:spcBef>
                <a:spcPts val="1600"/>
              </a:spcBef>
              <a:spcAft>
                <a:spcPts val="0"/>
              </a:spcAft>
              <a:buClr>
                <a:schemeClr val="dk1"/>
              </a:buClr>
              <a:buSzPts val="1100"/>
              <a:buFont typeface="Arial"/>
              <a:buNone/>
            </a:pPr>
            <a:r>
              <a:rPr lang="en"/>
              <a:t>In R, vectors are used to create and manipulate 1D tensors, and matrices are used for 2D tensors. For higher-level dimensions, array objects (which support any number of dimensions) are used.</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Scalars (0D tensors)</a:t>
            </a:r>
            <a:endParaRPr/>
          </a:p>
        </p:txBody>
      </p:sp>
      <p:sp>
        <p:nvSpPr>
          <p:cNvPr id="100" name="Google Shape;100;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tensor that contains only one number is called a </a:t>
            </a:r>
            <a:r>
              <a:rPr i="1" lang="en"/>
              <a:t>scalar </a:t>
            </a:r>
            <a:r>
              <a:rPr lang="en"/>
              <a:t>(or scalar tensor, or zero-dimensional tensor, or 0D tensor)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Vectors (1D tensor)</a:t>
            </a:r>
            <a:endParaRPr/>
          </a:p>
        </p:txBody>
      </p:sp>
      <p:sp>
        <p:nvSpPr>
          <p:cNvPr id="106" name="Google Shape;106;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one-dimensional array of numbers is called a vector, or 1D tensor. A 1D tensor is said to have exactly one axis.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This is a 5-dimensional vector, not a 5D tensor. Dimensionality can refer to the number of entries along a specific axis, or the number of axes in a tensor (5D tensor). In the latter case, we say it is a tensor of rank 5.</a:t>
            </a:r>
            <a:endParaRPr/>
          </a:p>
          <a:p>
            <a:pPr indent="0" lvl="0" marL="0" rtl="0" algn="l">
              <a:spcBef>
                <a:spcPts val="1600"/>
              </a:spcBef>
              <a:spcAft>
                <a:spcPts val="1600"/>
              </a:spcAft>
              <a:buNone/>
            </a:pPr>
            <a:r>
              <a:t/>
            </a:r>
            <a:endParaRPr/>
          </a:p>
        </p:txBody>
      </p:sp>
      <p:pic>
        <p:nvPicPr>
          <p:cNvPr id="107" name="Google Shape;107;p20"/>
          <p:cNvPicPr preferRelativeResize="0"/>
          <p:nvPr/>
        </p:nvPicPr>
        <p:blipFill>
          <a:blip r:embed="rId3">
            <a:alphaModFix/>
          </a:blip>
          <a:stretch>
            <a:fillRect/>
          </a:stretch>
        </p:blipFill>
        <p:spPr>
          <a:xfrm>
            <a:off x="361588" y="2102125"/>
            <a:ext cx="3343275"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Matrices (2D tensor)</a:t>
            </a:r>
            <a:endParaRPr/>
          </a:p>
        </p:txBody>
      </p:sp>
      <p:sp>
        <p:nvSpPr>
          <p:cNvPr id="113" name="Google Shape;113;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two-dimensional array of numbers is a matrix, or 2D tensor. A matrix has two axes (often referred to as rows and columns)</a:t>
            </a:r>
            <a:endParaRPr/>
          </a:p>
        </p:txBody>
      </p:sp>
      <p:pic>
        <p:nvPicPr>
          <p:cNvPr id="114" name="Google Shape;114;p21"/>
          <p:cNvPicPr preferRelativeResize="0"/>
          <p:nvPr/>
        </p:nvPicPr>
        <p:blipFill>
          <a:blip r:embed="rId3">
            <a:alphaModFix/>
          </a:blip>
          <a:stretch>
            <a:fillRect/>
          </a:stretch>
        </p:blipFill>
        <p:spPr>
          <a:xfrm>
            <a:off x="311700" y="2060350"/>
            <a:ext cx="5562600" cy="220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