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regular.fntdata"/><Relationship Id="rId25" Type="http://schemas.openxmlformats.org/officeDocument/2006/relationships/slide" Target="slides/slide21.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916b85a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916b85a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916b85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916b85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f916b85a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f916b85a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f916b85a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f916b85a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f916b85a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f916b85a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f916b85a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f916b85a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f916b85a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f916b85a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916b85a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f916b85a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f916b85a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f916b85a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916b85a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916b85a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fa21d5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fa21d5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f916b85a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f916b85a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f916b85a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f916b85a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f916b85a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f916b85a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f916b85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f916b85a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f916b85a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f916b85a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916b85a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916b85a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f916b85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f916b85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916b85a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916b85a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f916b85a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f916b85a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0"/>
            <a:ext cx="35010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Fundamentals of Machine Learning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Lecture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Preprocessing, Feature Engineering, Feature Learning</a:t>
            </a:r>
            <a:endParaRPr sz="3600"/>
          </a:p>
        </p:txBody>
      </p:sp>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preprocessing aims to make the data more amenable to neural networks</a:t>
            </a:r>
            <a:endParaRPr/>
          </a:p>
          <a:p>
            <a:pPr indent="-342900" lvl="0" marL="457200" rtl="0" algn="l">
              <a:spcBef>
                <a:spcPts val="1600"/>
              </a:spcBef>
              <a:spcAft>
                <a:spcPts val="0"/>
              </a:spcAft>
              <a:buSzPts val="1800"/>
              <a:buChar char="●"/>
            </a:pPr>
            <a:r>
              <a:rPr lang="en"/>
              <a:t>Vectorization</a:t>
            </a:r>
            <a:endParaRPr/>
          </a:p>
          <a:p>
            <a:pPr indent="-342900" lvl="0" marL="457200" rtl="0" algn="l">
              <a:spcBef>
                <a:spcPts val="0"/>
              </a:spcBef>
              <a:spcAft>
                <a:spcPts val="0"/>
              </a:spcAft>
              <a:buSzPts val="1800"/>
              <a:buChar char="●"/>
            </a:pPr>
            <a:r>
              <a:rPr lang="en"/>
              <a:t>Normalization</a:t>
            </a:r>
            <a:endParaRPr/>
          </a:p>
          <a:p>
            <a:pPr indent="-342900" lvl="0" marL="457200" rtl="0" algn="l">
              <a:spcBef>
                <a:spcPts val="0"/>
              </a:spcBef>
              <a:spcAft>
                <a:spcPts val="0"/>
              </a:spcAft>
              <a:buSzPts val="1800"/>
              <a:buChar char="●"/>
            </a:pPr>
            <a:r>
              <a:rPr lang="en"/>
              <a:t>Missing values</a:t>
            </a:r>
            <a:endParaRPr/>
          </a:p>
          <a:p>
            <a:pPr indent="-342900" lvl="0" marL="457200" rtl="0" algn="l">
              <a:spcBef>
                <a:spcPts val="0"/>
              </a:spcBef>
              <a:spcAft>
                <a:spcPts val="0"/>
              </a:spcAft>
              <a:buSzPts val="1800"/>
              <a:buChar char="●"/>
            </a:pPr>
            <a:r>
              <a:rPr lang="en"/>
              <a:t>Feature extraction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Vectorization</a:t>
            </a:r>
            <a:endParaRPr/>
          </a:p>
        </p:txBody>
      </p:sp>
      <p:sp>
        <p:nvSpPr>
          <p:cNvPr id="130" name="Google Shape;130;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 inputs and targets in a neural network must be tensors of floating-point data (or, in specific cases, tensors of integers).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36" name="Google Shape;136;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Normalize each feature independently to have a mean of 0 and a standard deviation of 1</a:t>
            </a:r>
            <a:endParaRPr/>
          </a:p>
          <a:p>
            <a:pPr indent="0" lvl="0" marL="0" rtl="0" algn="l">
              <a:spcBef>
                <a:spcPts val="1600"/>
              </a:spcBef>
              <a:spcAft>
                <a:spcPts val="0"/>
              </a:spcAft>
              <a:buNone/>
            </a:pPr>
            <a:r>
              <a:rPr lang="en"/>
              <a:t>Use the scale function in R.</a:t>
            </a:r>
            <a:endParaRPr/>
          </a:p>
          <a:p>
            <a:pPr indent="0" lvl="0" marL="0" rtl="0" algn="l">
              <a:spcBef>
                <a:spcPts val="1600"/>
              </a:spcBef>
              <a:spcAft>
                <a:spcPts val="1600"/>
              </a:spcAft>
              <a:buNone/>
            </a:pPr>
            <a:r>
              <a:rPr lang="en"/>
              <a:t>What should you do with the test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Data</a:t>
            </a:r>
            <a:endParaRPr/>
          </a:p>
        </p:txBody>
      </p:sp>
      <p:sp>
        <p:nvSpPr>
          <p:cNvPr id="142" name="Google Shape;142;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NN, it is safe to enter 0 as missing values, unless 0 has meaning. The network will learn that 0 indicates missing.</a:t>
            </a:r>
            <a:endParaRPr/>
          </a:p>
          <a:p>
            <a:pPr indent="-342900" lvl="0" marL="457200" rtl="0" algn="l">
              <a:spcBef>
                <a:spcPts val="0"/>
              </a:spcBef>
              <a:spcAft>
                <a:spcPts val="0"/>
              </a:spcAft>
              <a:buSzPts val="1800"/>
              <a:buChar char="●"/>
            </a:pPr>
            <a:r>
              <a:rPr lang="en"/>
              <a:t>Remember that test data and training data should both have missing values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48" name="Google Shape;148;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using one’s own knowledge about the data and the algorithm to ensure that the algorithm works better by applying hardcoded transformation to the data before it goes into the model.</a:t>
            </a:r>
            <a:endParaRPr/>
          </a:p>
          <a:p>
            <a:pPr indent="0" lvl="0" marL="0" rtl="0" algn="l">
              <a:spcBef>
                <a:spcPts val="1600"/>
              </a:spcBef>
              <a:spcAft>
                <a:spcPts val="0"/>
              </a:spcAft>
              <a:buNone/>
            </a:pPr>
            <a:r>
              <a:rPr lang="en"/>
              <a:t>Note: Modern deep learning removes the need for most feature engineering, Does this mean you don’t have to worry about feature engineering as long as you’re using deep neural networks? No, for two reasons:</a:t>
            </a:r>
            <a:endParaRPr/>
          </a:p>
          <a:p>
            <a:pPr indent="-342900" lvl="0" marL="457200" rtl="0" algn="l">
              <a:spcBef>
                <a:spcPts val="1600"/>
              </a:spcBef>
              <a:spcAft>
                <a:spcPts val="0"/>
              </a:spcAft>
              <a:buSzPts val="1800"/>
              <a:buAutoNum type="arabicPeriod"/>
            </a:pPr>
            <a:r>
              <a:rPr lang="en"/>
              <a:t>Good features still allow you to solve problems more elegantly while using fewer resources. </a:t>
            </a:r>
            <a:endParaRPr/>
          </a:p>
          <a:p>
            <a:pPr indent="-342900" lvl="0" marL="457200" rtl="0" algn="l">
              <a:spcBef>
                <a:spcPts val="0"/>
              </a:spcBef>
              <a:spcAft>
                <a:spcPts val="0"/>
              </a:spcAft>
              <a:buSzPts val="1800"/>
              <a:buAutoNum type="arabicPeriod"/>
            </a:pPr>
            <a:r>
              <a:rPr lang="en"/>
              <a:t>Good features let you solve a problem with far less data.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Overfitting and Underfitting</a:t>
            </a:r>
            <a:endParaRPr/>
          </a:p>
        </p:txBody>
      </p:sp>
      <p:sp>
        <p:nvSpPr>
          <p:cNvPr id="154" name="Google Shape;154;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fundamental issue in machine learning is the tension between </a:t>
            </a:r>
            <a:r>
              <a:rPr i="1" lang="en"/>
              <a:t>optimization</a:t>
            </a:r>
            <a:r>
              <a:rPr lang="en"/>
              <a:t> and </a:t>
            </a:r>
            <a:r>
              <a:rPr i="1" lang="en"/>
              <a:t>generalization</a:t>
            </a:r>
            <a:r>
              <a:rPr lang="en"/>
              <a:t>. Learning to deal with overfitting is essential to mastering machine learning.</a:t>
            </a:r>
            <a:endParaRPr/>
          </a:p>
          <a:p>
            <a:pPr indent="0" lvl="0" marL="0" rtl="0" algn="l">
              <a:spcBef>
                <a:spcPts val="1600"/>
              </a:spcBef>
              <a:spcAft>
                <a:spcPts val="1600"/>
              </a:spcAft>
              <a:buNone/>
            </a:pPr>
            <a:r>
              <a:rPr i="1" lang="en"/>
              <a:t>R</a:t>
            </a:r>
            <a:r>
              <a:rPr i="1" lang="en"/>
              <a:t>egularization</a:t>
            </a:r>
            <a:r>
              <a:rPr lang="en"/>
              <a:t> is the process of </a:t>
            </a:r>
            <a:r>
              <a:rPr lang="en"/>
              <a:t>modulating the quantity of information that a model is allowed to store or to add constraints on what information it’s allowed to store. If a network can only afford to memorize a small number of patterns, the optimization process will force it to focus on the most prominent patterns, which have a better chance of generalizing well.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160" name="Google Shape;160;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Reducing networks size: The more capacity the network has, the more quickly it can model the training data, but the more susceptible it is to overfitting.</a:t>
            </a:r>
            <a:endParaRPr/>
          </a:p>
          <a:p>
            <a:pPr indent="-342900" lvl="0" marL="457200" rtl="0" algn="l">
              <a:spcBef>
                <a:spcPts val="0"/>
              </a:spcBef>
              <a:spcAft>
                <a:spcPts val="0"/>
              </a:spcAft>
              <a:buSzPts val="1800"/>
              <a:buChar char="●"/>
            </a:pPr>
            <a:r>
              <a:rPr lang="en"/>
              <a:t>Weight Regularization: Occam’s razor</a:t>
            </a:r>
            <a:endParaRPr/>
          </a:p>
          <a:p>
            <a:pPr indent="-317500" lvl="1" marL="914400" rtl="0" algn="l">
              <a:spcBef>
                <a:spcPts val="0"/>
              </a:spcBef>
              <a:spcAft>
                <a:spcPts val="0"/>
              </a:spcAft>
              <a:buSzPts val="1400"/>
              <a:buChar char="○"/>
            </a:pPr>
            <a:r>
              <a:rPr lang="en"/>
              <a:t>L1: The cost added to the loss function  is proportional to the absolute value of the weight coefficients</a:t>
            </a:r>
            <a:endParaRPr/>
          </a:p>
          <a:p>
            <a:pPr indent="-317500" lvl="1" marL="914400" rtl="0" algn="l">
              <a:spcBef>
                <a:spcPts val="0"/>
              </a:spcBef>
              <a:spcAft>
                <a:spcPts val="0"/>
              </a:spcAft>
              <a:buSzPts val="1400"/>
              <a:buChar char="○"/>
            </a:pPr>
            <a:r>
              <a:rPr lang="en"/>
              <a:t>L2: The cost added to the loss function is proportional to the square of value of the weights coefficients</a:t>
            </a:r>
            <a:endParaRPr/>
          </a:p>
        </p:txBody>
      </p:sp>
      <p:pic>
        <p:nvPicPr>
          <p:cNvPr id="161" name="Google Shape;161;p29"/>
          <p:cNvPicPr preferRelativeResize="0"/>
          <p:nvPr/>
        </p:nvPicPr>
        <p:blipFill>
          <a:blip r:embed="rId3">
            <a:alphaModFix/>
          </a:blip>
          <a:stretch>
            <a:fillRect/>
          </a:stretch>
        </p:blipFill>
        <p:spPr>
          <a:xfrm>
            <a:off x="311688" y="3518563"/>
            <a:ext cx="6257925" cy="145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67" name="Google Shape;167;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Dropout is one of the most effective and most commonly used regularization techniques for neural networks. </a:t>
            </a:r>
            <a:endParaRPr/>
          </a:p>
          <a:p>
            <a:pPr indent="-342900" lvl="0" marL="457200" rtl="0" algn="l">
              <a:spcBef>
                <a:spcPts val="0"/>
              </a:spcBef>
              <a:spcAft>
                <a:spcPts val="0"/>
              </a:spcAft>
              <a:buSzPts val="1800"/>
              <a:buChar char="●"/>
            </a:pPr>
            <a:r>
              <a:rPr lang="en"/>
              <a:t>The </a:t>
            </a:r>
            <a:r>
              <a:rPr i="1" lang="en"/>
              <a:t>dropout rate</a:t>
            </a:r>
            <a:r>
              <a:rPr lang="en"/>
              <a:t> is the fraction of the features that are zeroed out</a:t>
            </a:r>
            <a:endParaRPr/>
          </a:p>
          <a:p>
            <a:pPr indent="-342900" lvl="0" marL="457200" rtl="0" algn="l">
              <a:spcBef>
                <a:spcPts val="0"/>
              </a:spcBef>
              <a:spcAft>
                <a:spcPts val="0"/>
              </a:spcAft>
              <a:buSzPts val="1800"/>
              <a:buChar char="●"/>
            </a:pPr>
            <a:r>
              <a:rPr lang="en"/>
              <a:t>At test time, no units are dropped out; instead, the layer’s output values are scaled down by a factor equal to the dropout rate, to balance for the fact that more units are active than at training time.</a:t>
            </a:r>
            <a:endParaRPr/>
          </a:p>
          <a:p>
            <a:pPr indent="0" lvl="0" marL="0" rtl="0" algn="l">
              <a:spcBef>
                <a:spcPts val="1600"/>
              </a:spcBef>
              <a:spcAft>
                <a:spcPts val="0"/>
              </a:spcAft>
              <a:buNone/>
            </a:pPr>
            <a:r>
              <a:rPr lang="en" sz="1400">
                <a:latin typeface="Courier New"/>
                <a:ea typeface="Courier New"/>
                <a:cs typeface="Courier New"/>
                <a:sym typeface="Courier New"/>
              </a:rPr>
              <a:t>layer_output &lt;- layer_output * sample(0:1, length(layer_output),                                      replace = TRUE)</a:t>
            </a:r>
            <a:endParaRPr/>
          </a:p>
          <a:p>
            <a:pPr indent="0" lvl="0" marL="0" rtl="0" algn="l">
              <a:spcBef>
                <a:spcPts val="1600"/>
              </a:spcBef>
              <a:spcAft>
                <a:spcPts val="0"/>
              </a:spcAft>
              <a:buNone/>
            </a:pPr>
            <a:r>
              <a:rPr lang="en">
                <a:latin typeface="Courier New"/>
                <a:ea typeface="Courier New"/>
                <a:cs typeface="Courier New"/>
                <a:sym typeface="Courier New"/>
              </a:rPr>
              <a:t>layer_output &lt;- layer_output * 0.5 (at test time)</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31"/>
          <p:cNvPicPr preferRelativeResize="0"/>
          <p:nvPr/>
        </p:nvPicPr>
        <p:blipFill>
          <a:blip r:embed="rId3">
            <a:alphaModFix/>
          </a:blip>
          <a:stretch>
            <a:fillRect/>
          </a:stretch>
        </p:blipFill>
        <p:spPr>
          <a:xfrm>
            <a:off x="209550" y="106950"/>
            <a:ext cx="6229350" cy="1162050"/>
          </a:xfrm>
          <a:prstGeom prst="rect">
            <a:avLst/>
          </a:prstGeom>
          <a:noFill/>
          <a:ln>
            <a:noFill/>
          </a:ln>
        </p:spPr>
      </p:pic>
      <p:pic>
        <p:nvPicPr>
          <p:cNvPr id="173" name="Google Shape;173;p31"/>
          <p:cNvPicPr preferRelativeResize="0"/>
          <p:nvPr/>
        </p:nvPicPr>
        <p:blipFill>
          <a:blip r:embed="rId4">
            <a:alphaModFix/>
          </a:blip>
          <a:stretch>
            <a:fillRect/>
          </a:stretch>
        </p:blipFill>
        <p:spPr>
          <a:xfrm>
            <a:off x="209550" y="1269000"/>
            <a:ext cx="6343650" cy="1666875"/>
          </a:xfrm>
          <a:prstGeom prst="rect">
            <a:avLst/>
          </a:prstGeom>
          <a:noFill/>
          <a:ln>
            <a:noFill/>
          </a:ln>
        </p:spPr>
      </p:pic>
      <p:pic>
        <p:nvPicPr>
          <p:cNvPr id="174" name="Google Shape;174;p31"/>
          <p:cNvPicPr preferRelativeResize="0"/>
          <p:nvPr/>
        </p:nvPicPr>
        <p:blipFill>
          <a:blip r:embed="rId5">
            <a:alphaModFix/>
          </a:blip>
          <a:stretch>
            <a:fillRect/>
          </a:stretch>
        </p:blipFill>
        <p:spPr>
          <a:xfrm>
            <a:off x="152400" y="3088275"/>
            <a:ext cx="6543675" cy="150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Aside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Groups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Workflow</a:t>
            </a:r>
            <a:endParaRPr/>
          </a:p>
        </p:txBody>
      </p:sp>
      <p:sp>
        <p:nvSpPr>
          <p:cNvPr id="180" name="Google Shape;180;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Define the problem and dataset: What will your input data be? What are you trying to predict? What type of problem? You can only learn to predict something if you have available training data.</a:t>
            </a:r>
            <a:endParaRPr/>
          </a:p>
          <a:p>
            <a:pPr indent="-317500" lvl="1" marL="914400" rtl="0" algn="l">
              <a:spcBef>
                <a:spcPts val="0"/>
              </a:spcBef>
              <a:spcAft>
                <a:spcPts val="0"/>
              </a:spcAft>
              <a:buSzPts val="1400"/>
              <a:buAutoNum type="alphaLcPeriod"/>
            </a:pPr>
            <a:r>
              <a:rPr lang="en"/>
              <a:t>Beware: non-stationary problems</a:t>
            </a:r>
            <a:endParaRPr/>
          </a:p>
          <a:p>
            <a:pPr indent="-342900" lvl="0" marL="457200" rtl="0" algn="l">
              <a:spcBef>
                <a:spcPts val="0"/>
              </a:spcBef>
              <a:spcAft>
                <a:spcPts val="0"/>
              </a:spcAft>
              <a:buSzPts val="1800"/>
              <a:buAutoNum type="arabicPeriod"/>
            </a:pPr>
            <a:r>
              <a:rPr lang="en"/>
              <a:t>Choose a measure of success</a:t>
            </a:r>
            <a:endParaRPr/>
          </a:p>
          <a:p>
            <a:pPr indent="-342900" lvl="0" marL="457200" rtl="0" algn="l">
              <a:spcBef>
                <a:spcPts val="0"/>
              </a:spcBef>
              <a:spcAft>
                <a:spcPts val="0"/>
              </a:spcAft>
              <a:buSzPts val="1800"/>
              <a:buAutoNum type="arabicPeriod"/>
            </a:pPr>
            <a:r>
              <a:rPr lang="en"/>
              <a:t>Decide on an evaluation protocol</a:t>
            </a:r>
            <a:endParaRPr/>
          </a:p>
          <a:p>
            <a:pPr indent="-342900" lvl="0" marL="457200" rtl="0" algn="l">
              <a:spcBef>
                <a:spcPts val="0"/>
              </a:spcBef>
              <a:spcAft>
                <a:spcPts val="0"/>
              </a:spcAft>
              <a:buSzPts val="1800"/>
              <a:buAutoNum type="arabicPeriod"/>
            </a:pPr>
            <a:r>
              <a:rPr lang="en"/>
              <a:t>Prepare your data</a:t>
            </a:r>
            <a:endParaRPr/>
          </a:p>
          <a:p>
            <a:pPr indent="-342900" lvl="0" marL="457200" rtl="0" algn="l">
              <a:spcBef>
                <a:spcPts val="0"/>
              </a:spcBef>
              <a:spcAft>
                <a:spcPts val="0"/>
              </a:spcAft>
              <a:buSzPts val="1800"/>
              <a:buAutoNum type="arabicPeriod"/>
            </a:pPr>
            <a:r>
              <a:rPr lang="en"/>
              <a:t>Develop a model that does better than baseline</a:t>
            </a:r>
            <a:endParaRPr/>
          </a:p>
          <a:p>
            <a:pPr indent="-342900" lvl="0" marL="457200" rtl="0" algn="l">
              <a:spcBef>
                <a:spcPts val="0"/>
              </a:spcBef>
              <a:spcAft>
                <a:spcPts val="0"/>
              </a:spcAft>
              <a:buSzPts val="1800"/>
              <a:buAutoNum type="arabicPeriod"/>
            </a:pPr>
            <a:r>
              <a:rPr lang="en"/>
              <a:t>Scaling up: Developing a model that overfits</a:t>
            </a:r>
            <a:endParaRPr/>
          </a:p>
          <a:p>
            <a:pPr indent="-342900" lvl="0" marL="457200" rtl="0" algn="l">
              <a:spcBef>
                <a:spcPts val="0"/>
              </a:spcBef>
              <a:spcAft>
                <a:spcPts val="0"/>
              </a:spcAft>
              <a:buSzPts val="1800"/>
              <a:buAutoNum type="arabicPeriod"/>
            </a:pPr>
            <a:r>
              <a:rPr lang="en"/>
              <a:t>Regularize your model and tune hyperparameters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Activation and Loss Functions</a:t>
            </a:r>
            <a:endParaRPr/>
          </a:p>
        </p:txBody>
      </p:sp>
      <p:pic>
        <p:nvPicPr>
          <p:cNvPr id="186" name="Google Shape;186;p33"/>
          <p:cNvPicPr preferRelativeResize="0"/>
          <p:nvPr/>
        </p:nvPicPr>
        <p:blipFill>
          <a:blip r:embed="rId3">
            <a:alphaModFix/>
          </a:blip>
          <a:stretch>
            <a:fillRect/>
          </a:stretch>
        </p:blipFill>
        <p:spPr>
          <a:xfrm>
            <a:off x="311705" y="1315875"/>
            <a:ext cx="8832301" cy="28688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Forms of machine learning beyond classification and regression</a:t>
            </a:r>
            <a:endParaRPr/>
          </a:p>
          <a:p>
            <a:pPr indent="-342900" lvl="0" marL="457200" rtl="0" algn="l">
              <a:spcBef>
                <a:spcPts val="1600"/>
              </a:spcBef>
              <a:spcAft>
                <a:spcPts val="0"/>
              </a:spcAft>
              <a:buSzPts val="1800"/>
              <a:buAutoNum type="arabicPeriod"/>
            </a:pPr>
            <a:r>
              <a:rPr lang="en"/>
              <a:t> Formal evaluation procedures for machine-learning models</a:t>
            </a:r>
            <a:endParaRPr/>
          </a:p>
          <a:p>
            <a:pPr indent="-342900" lvl="0" marL="457200" rtl="0" algn="l">
              <a:spcBef>
                <a:spcPts val="1600"/>
              </a:spcBef>
              <a:spcAft>
                <a:spcPts val="0"/>
              </a:spcAft>
              <a:buSzPts val="1800"/>
              <a:buAutoNum type="arabicPeriod"/>
            </a:pPr>
            <a:r>
              <a:rPr lang="en"/>
              <a:t> Preparing data for deep learning</a:t>
            </a:r>
            <a:endParaRPr/>
          </a:p>
          <a:p>
            <a:pPr indent="-342900" lvl="0" marL="457200" rtl="0" algn="l">
              <a:spcBef>
                <a:spcPts val="1600"/>
              </a:spcBef>
              <a:spcAft>
                <a:spcPts val="0"/>
              </a:spcAft>
              <a:buSzPts val="1800"/>
              <a:buAutoNum type="arabicPeriod"/>
            </a:pPr>
            <a:r>
              <a:rPr lang="en"/>
              <a:t> Feature engineering</a:t>
            </a:r>
            <a:endParaRPr/>
          </a:p>
          <a:p>
            <a:pPr indent="-342900" lvl="0" marL="457200" rtl="0" algn="l">
              <a:spcBef>
                <a:spcPts val="1600"/>
              </a:spcBef>
              <a:spcAft>
                <a:spcPts val="0"/>
              </a:spcAft>
              <a:buSzPts val="1800"/>
              <a:buAutoNum type="arabicPeriod"/>
            </a:pPr>
            <a:r>
              <a:rPr lang="en"/>
              <a:t> Tackling overfitting</a:t>
            </a:r>
            <a:endParaRPr/>
          </a:p>
          <a:p>
            <a:pPr indent="-342900" lvl="0" marL="457200" rtl="0" algn="l">
              <a:spcBef>
                <a:spcPts val="1600"/>
              </a:spcBef>
              <a:spcAft>
                <a:spcPts val="1600"/>
              </a:spcAft>
              <a:buSzPts val="1800"/>
              <a:buAutoNum type="arabicPeriod"/>
            </a:pPr>
            <a:r>
              <a:rPr lang="en"/>
              <a:t> The universal workflow for approaching machine- learning problems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Branches of Machine Learning</a:t>
            </a:r>
            <a:endParaRPr/>
          </a:p>
        </p:txBody>
      </p:sp>
      <p:sp>
        <p:nvSpPr>
          <p:cNvPr id="81" name="Google Shape;81;p16"/>
          <p:cNvSpPr txBox="1"/>
          <p:nvPr>
            <p:ph idx="1" type="body"/>
          </p:nvPr>
        </p:nvSpPr>
        <p:spPr>
          <a:xfrm>
            <a:off x="311700" y="75667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Supervised Learning: Input data to known targets</a:t>
            </a:r>
            <a:endParaRPr/>
          </a:p>
          <a:p>
            <a:pPr indent="-317500" lvl="1" marL="914400" rtl="0" algn="l">
              <a:spcBef>
                <a:spcPts val="0"/>
              </a:spcBef>
              <a:spcAft>
                <a:spcPts val="0"/>
              </a:spcAft>
              <a:buSzPts val="1400"/>
              <a:buAutoNum type="alphaLcPeriod"/>
            </a:pPr>
            <a:r>
              <a:rPr lang="en"/>
              <a:t>Classification</a:t>
            </a:r>
            <a:endParaRPr/>
          </a:p>
          <a:p>
            <a:pPr indent="-317500" lvl="1" marL="914400" rtl="0" algn="l">
              <a:spcBef>
                <a:spcPts val="0"/>
              </a:spcBef>
              <a:spcAft>
                <a:spcPts val="0"/>
              </a:spcAft>
              <a:buSzPts val="1400"/>
              <a:buAutoNum type="alphaLcPeriod"/>
            </a:pPr>
            <a:r>
              <a:rPr lang="en"/>
              <a:t>Regression</a:t>
            </a:r>
            <a:endParaRPr/>
          </a:p>
          <a:p>
            <a:pPr indent="-317500" lvl="1" marL="914400" rtl="0" algn="l">
              <a:spcBef>
                <a:spcPts val="0"/>
              </a:spcBef>
              <a:spcAft>
                <a:spcPts val="0"/>
              </a:spcAft>
              <a:buSzPts val="1400"/>
              <a:buAutoNum type="alphaLcPeriod"/>
            </a:pPr>
            <a:r>
              <a:rPr lang="en"/>
              <a:t>Sequence generation</a:t>
            </a:r>
            <a:endParaRPr/>
          </a:p>
          <a:p>
            <a:pPr indent="-317500" lvl="1" marL="914400" rtl="0" algn="l">
              <a:spcBef>
                <a:spcPts val="0"/>
              </a:spcBef>
              <a:spcAft>
                <a:spcPts val="0"/>
              </a:spcAft>
              <a:buSzPts val="1400"/>
              <a:buAutoNum type="alphaLcPeriod"/>
            </a:pPr>
            <a:r>
              <a:rPr lang="en"/>
              <a:t>Syntax tree prediction</a:t>
            </a:r>
            <a:endParaRPr/>
          </a:p>
          <a:p>
            <a:pPr indent="-317500" lvl="1" marL="914400" rtl="0" algn="l">
              <a:spcBef>
                <a:spcPts val="0"/>
              </a:spcBef>
              <a:spcAft>
                <a:spcPts val="0"/>
              </a:spcAft>
              <a:buSzPts val="1400"/>
              <a:buAutoNum type="alphaLcPeriod"/>
            </a:pPr>
            <a:r>
              <a:rPr lang="en"/>
              <a:t>Object detection</a:t>
            </a:r>
            <a:endParaRPr/>
          </a:p>
          <a:p>
            <a:pPr indent="-317500" lvl="1" marL="914400" rtl="0" algn="l">
              <a:spcBef>
                <a:spcPts val="0"/>
              </a:spcBef>
              <a:spcAft>
                <a:spcPts val="0"/>
              </a:spcAft>
              <a:buSzPts val="1400"/>
              <a:buAutoNum type="alphaLcPeriod"/>
            </a:pPr>
            <a:r>
              <a:rPr lang="en"/>
              <a:t>Image segmentation</a:t>
            </a:r>
            <a:endParaRPr/>
          </a:p>
          <a:p>
            <a:pPr indent="-342900" lvl="0" marL="457200" rtl="0" algn="l">
              <a:spcBef>
                <a:spcPts val="0"/>
              </a:spcBef>
              <a:spcAft>
                <a:spcPts val="0"/>
              </a:spcAft>
              <a:buSzPts val="1800"/>
              <a:buAutoNum type="arabicPeriod"/>
            </a:pPr>
            <a:r>
              <a:rPr lang="en"/>
              <a:t>Unsupervised Learning: No targets</a:t>
            </a:r>
            <a:endParaRPr/>
          </a:p>
          <a:p>
            <a:pPr indent="-317500" lvl="1" marL="914400" rtl="0" algn="l">
              <a:spcBef>
                <a:spcPts val="0"/>
              </a:spcBef>
              <a:spcAft>
                <a:spcPts val="0"/>
              </a:spcAft>
              <a:buSzPts val="1400"/>
              <a:buAutoNum type="alphaLcPeriod"/>
            </a:pPr>
            <a:r>
              <a:rPr lang="en"/>
              <a:t>Dimensionality reduction</a:t>
            </a:r>
            <a:endParaRPr/>
          </a:p>
          <a:p>
            <a:pPr indent="-317500" lvl="1" marL="914400" rtl="0" algn="l">
              <a:spcBef>
                <a:spcPts val="0"/>
              </a:spcBef>
              <a:spcAft>
                <a:spcPts val="0"/>
              </a:spcAft>
              <a:buSzPts val="1400"/>
              <a:buAutoNum type="alphaLcPeriod"/>
            </a:pPr>
            <a:r>
              <a:rPr lang="en"/>
              <a:t>Clustering</a:t>
            </a:r>
            <a:endParaRPr/>
          </a:p>
          <a:p>
            <a:pPr indent="-342900" lvl="0" marL="457200" rtl="0" algn="l">
              <a:spcBef>
                <a:spcPts val="0"/>
              </a:spcBef>
              <a:spcAft>
                <a:spcPts val="0"/>
              </a:spcAft>
              <a:buSzPts val="1800"/>
              <a:buAutoNum type="arabicPeriod"/>
            </a:pPr>
            <a:r>
              <a:rPr lang="en"/>
              <a:t>Self-supervised Learning: No human annotated labels</a:t>
            </a:r>
            <a:endParaRPr/>
          </a:p>
          <a:p>
            <a:pPr indent="-317500" lvl="1" marL="914400" rtl="0" algn="l">
              <a:spcBef>
                <a:spcPts val="0"/>
              </a:spcBef>
              <a:spcAft>
                <a:spcPts val="0"/>
              </a:spcAft>
              <a:buSzPts val="1400"/>
              <a:buAutoNum type="alphaLcPeriod"/>
            </a:pPr>
            <a:r>
              <a:rPr lang="en"/>
              <a:t>Autoencoders</a:t>
            </a:r>
            <a:endParaRPr/>
          </a:p>
          <a:p>
            <a:pPr indent="-317500" lvl="1" marL="914400" rtl="0" algn="l">
              <a:spcBef>
                <a:spcPts val="0"/>
              </a:spcBef>
              <a:spcAft>
                <a:spcPts val="0"/>
              </a:spcAft>
              <a:buSzPts val="1400"/>
              <a:buAutoNum type="alphaLcPeriod"/>
            </a:pPr>
            <a:r>
              <a:rPr lang="en"/>
              <a:t>Next frame, next word…</a:t>
            </a:r>
            <a:endParaRPr/>
          </a:p>
          <a:p>
            <a:pPr indent="-342900" lvl="0" marL="457200" rtl="0" algn="l">
              <a:spcBef>
                <a:spcPts val="0"/>
              </a:spcBef>
              <a:spcAft>
                <a:spcPts val="0"/>
              </a:spcAft>
              <a:buSzPts val="1800"/>
              <a:buAutoNum type="arabicPeriod"/>
            </a:pPr>
            <a:r>
              <a:rPr lang="en"/>
              <a:t>Reinforcement Learning: Agent receives information about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Evaluating ML Models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Training</a:t>
            </a:r>
            <a:endParaRPr/>
          </a:p>
          <a:p>
            <a:pPr indent="-342900" lvl="0" marL="457200" rtl="0" algn="l">
              <a:spcBef>
                <a:spcPts val="0"/>
              </a:spcBef>
              <a:spcAft>
                <a:spcPts val="0"/>
              </a:spcAft>
              <a:buSzPts val="1800"/>
              <a:buAutoNum type="arabicPeriod"/>
            </a:pPr>
            <a:r>
              <a:rPr lang="en"/>
              <a:t>Validation</a:t>
            </a:r>
            <a:endParaRPr/>
          </a:p>
          <a:p>
            <a:pPr indent="-317500" lvl="1" marL="914400" rtl="0" algn="l">
              <a:spcBef>
                <a:spcPts val="0"/>
              </a:spcBef>
              <a:spcAft>
                <a:spcPts val="0"/>
              </a:spcAft>
              <a:buSzPts val="1400"/>
              <a:buAutoNum type="alphaLcPeriod"/>
            </a:pPr>
            <a:r>
              <a:rPr lang="en"/>
              <a:t>Hyperparameters: Choosing layers and nodes</a:t>
            </a:r>
            <a:endParaRPr/>
          </a:p>
          <a:p>
            <a:pPr indent="-317500" lvl="1" marL="914400" rtl="0" algn="l">
              <a:spcBef>
                <a:spcPts val="0"/>
              </a:spcBef>
              <a:spcAft>
                <a:spcPts val="0"/>
              </a:spcAft>
              <a:buSzPts val="1400"/>
              <a:buAutoNum type="alphaLcPeriod"/>
            </a:pPr>
            <a:r>
              <a:rPr lang="en"/>
              <a:t>Overfitting</a:t>
            </a:r>
            <a:endParaRPr/>
          </a:p>
          <a:p>
            <a:pPr indent="-317500" lvl="1" marL="914400" rtl="0" algn="l">
              <a:spcBef>
                <a:spcPts val="0"/>
              </a:spcBef>
              <a:spcAft>
                <a:spcPts val="0"/>
              </a:spcAft>
              <a:buSzPts val="1400"/>
              <a:buAutoNum type="alphaLcPeriod"/>
            </a:pPr>
            <a:r>
              <a:rPr lang="en"/>
              <a:t>Information leak</a:t>
            </a:r>
            <a:endParaRPr/>
          </a:p>
          <a:p>
            <a:pPr indent="-342900" lvl="0" marL="457200" rtl="0" algn="l">
              <a:spcBef>
                <a:spcPts val="0"/>
              </a:spcBef>
              <a:spcAft>
                <a:spcPts val="0"/>
              </a:spcAft>
              <a:buSzPts val="1800"/>
              <a:buAutoNum type="arabicPeriod"/>
            </a:pPr>
            <a:r>
              <a:rPr lang="en"/>
              <a:t>Test</a:t>
            </a:r>
            <a:endParaRPr/>
          </a:p>
          <a:p>
            <a:pPr indent="0" lvl="0" marL="0" rtl="0" algn="l">
              <a:spcBef>
                <a:spcPts val="1600"/>
              </a:spcBef>
              <a:spcAft>
                <a:spcPts val="0"/>
              </a:spcAft>
              <a:buNone/>
            </a:pPr>
            <a:r>
              <a:rPr lang="en"/>
              <a:t>Approaches</a:t>
            </a:r>
            <a:endParaRPr/>
          </a:p>
          <a:p>
            <a:pPr indent="-342900" lvl="0" marL="457200" rtl="0" algn="l">
              <a:spcBef>
                <a:spcPts val="1600"/>
              </a:spcBef>
              <a:spcAft>
                <a:spcPts val="0"/>
              </a:spcAft>
              <a:buSzPts val="1800"/>
              <a:buAutoNum type="arabicPeriod"/>
            </a:pPr>
            <a:r>
              <a:rPr lang="en"/>
              <a:t>Hold-out sample</a:t>
            </a:r>
            <a:endParaRPr/>
          </a:p>
          <a:p>
            <a:pPr indent="-342900" lvl="0" marL="457200" rtl="0" algn="l">
              <a:spcBef>
                <a:spcPts val="0"/>
              </a:spcBef>
              <a:spcAft>
                <a:spcPts val="0"/>
              </a:spcAft>
              <a:buSzPts val="1800"/>
              <a:buAutoNum type="arabicPeriod"/>
            </a:pPr>
            <a:r>
              <a:rPr lang="en"/>
              <a:t>K-Fold cross-validation</a:t>
            </a:r>
            <a:endParaRPr/>
          </a:p>
          <a:p>
            <a:pPr indent="-342900" lvl="0" marL="457200" rtl="0" algn="l">
              <a:spcBef>
                <a:spcPts val="0"/>
              </a:spcBef>
              <a:spcAft>
                <a:spcPts val="0"/>
              </a:spcAft>
              <a:buSzPts val="1800"/>
              <a:buAutoNum type="arabicPeriod"/>
            </a:pPr>
            <a:r>
              <a:rPr lang="en"/>
              <a:t>Iterated K-fold crossvalidation with shuffling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Hold-Out Validation</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311702" y="1304050"/>
            <a:ext cx="7313820" cy="327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K-Fold Crossvalidation</a:t>
            </a:r>
            <a:endParaRPr/>
          </a:p>
        </p:txBody>
      </p:sp>
      <p:pic>
        <p:nvPicPr>
          <p:cNvPr id="100" name="Google Shape;100;p19"/>
          <p:cNvPicPr preferRelativeResize="0"/>
          <p:nvPr/>
        </p:nvPicPr>
        <p:blipFill>
          <a:blip r:embed="rId3">
            <a:alphaModFix/>
          </a:blip>
          <a:stretch>
            <a:fillRect/>
          </a:stretch>
        </p:blipFill>
        <p:spPr>
          <a:xfrm>
            <a:off x="152400" y="1299625"/>
            <a:ext cx="6146259" cy="36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Iterated K-Fold with Shuffling</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consists of applying K-fold validation multiple times, shuffling the data every time before splitting it K ways. Note that you end up with </a:t>
            </a:r>
            <a:r>
              <a:rPr i="1" lang="en"/>
              <a:t>P x K</a:t>
            </a:r>
            <a:r>
              <a:rPr lang="en"/>
              <a:t> models, where </a:t>
            </a:r>
            <a:r>
              <a:rPr i="1" lang="en"/>
              <a:t>P</a:t>
            </a:r>
            <a:r>
              <a:rPr lang="en"/>
              <a:t> is the number of iterations you use.</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Things to Remember</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representativeness</a:t>
            </a:r>
            <a:endParaRPr/>
          </a:p>
          <a:p>
            <a:pPr indent="-342900" lvl="0" marL="457200" rtl="0" algn="l">
              <a:spcBef>
                <a:spcPts val="0"/>
              </a:spcBef>
              <a:spcAft>
                <a:spcPts val="0"/>
              </a:spcAft>
              <a:buSzPts val="1800"/>
              <a:buChar char="●"/>
            </a:pPr>
            <a:r>
              <a:rPr lang="en"/>
              <a:t>Time</a:t>
            </a:r>
            <a:endParaRPr/>
          </a:p>
          <a:p>
            <a:pPr indent="-342900" lvl="0" marL="457200" rtl="0" algn="l">
              <a:spcBef>
                <a:spcPts val="0"/>
              </a:spcBef>
              <a:spcAft>
                <a:spcPts val="0"/>
              </a:spcAft>
              <a:buSzPts val="1800"/>
              <a:buChar char="●"/>
            </a:pPr>
            <a:r>
              <a:rPr lang="en"/>
              <a:t>Redundancy of data: Training and validation should be disjoint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