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Economica"/>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83354E-2589-4826-B1ED-28C9E9D3E6DF}">
  <a:tblStyle styleId="{F383354E-2589-4826-B1ED-28C9E9D3E6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conomica-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Economica-italic.fntdata"/><Relationship Id="rId63" Type="http://schemas.openxmlformats.org/officeDocument/2006/relationships/font" Target="fonts/Economica-bold.fntdata"/><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Economica-boldItalic.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053a5d6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053a5d6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53a5d6c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53a5d6c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53a5d6c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053a5d6c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53a5d6c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53a5d6c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53a5d6c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53a5d6c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53a5d6c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53a5d6c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53a5d6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53a5d6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53a5d6c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53a5d6c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53a5d6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53a5d6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53a5d6c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53a5d6c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053a5d6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53a5d6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53a5d6c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53a5d6c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53a5d6c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53a5d6c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053a5d6c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053a5d6c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29f79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29f79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029f79f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029f79f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29f79f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29f79f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029f79f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029f79f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053a5d6c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053a5d6c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053a5d6c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053a5d6c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feab8e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feab8e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d34628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34628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feab8e6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feab8e6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feab8e6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feab8e6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feab8e6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feab8e6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feab8e6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feab8e6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feab8e6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feab8e6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feab8e6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feab8e6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feab8e6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feab8e6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eab8e6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feab8e6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feab8e6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feab8e6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feab8e6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feab8e6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d34628f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d34628f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feab8e67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feab8e67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1cecdcd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1cecdcd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1cecdcd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1cecdcd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1cecdcd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1cecdcd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1cecdcde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1cecdcde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1cecdcd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1cecdcd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1cecdcde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1cecdcde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1cecdcd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1cecdcd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1cecdcde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1cecdcde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1cecdcde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1cecdcd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34628f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34628f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1cecdcde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1cecdcde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1cecdcde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1cecdcde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1cecdcd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1cecdcd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1cecdcde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1cecdcde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1cecdcde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1cecdcde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1cecdcd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1cecdcd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53a5d6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53a5d6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53a5d6c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53a5d6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53a5d6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53a5d6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53a5d6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53a5d6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hyperlink" Target="https://cs231n.github.io/convolutional-networ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kaggle.com/c/dogs-vs-cats/dat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s231n.stanford.edu/" TargetMode="External"/><Relationship Id="rId4" Type="http://schemas.openxmlformats.org/officeDocument/2006/relationships/hyperlink" Target="http://cs231n.stanford.edu/"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tensorflow.rstudio.com/tools/cloudml/articles/getting_starte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Learning for Computer Vision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Convolution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and Evaluation</a:t>
            </a:r>
            <a:endParaRPr/>
          </a:p>
        </p:txBody>
      </p:sp>
      <p:sp>
        <p:nvSpPr>
          <p:cNvPr id="121" name="Google Shape;121;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Look at example 5.1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Convolution Operation</a:t>
            </a:r>
            <a:endParaRPr/>
          </a:p>
        </p:txBody>
      </p:sp>
      <p:sp>
        <p:nvSpPr>
          <p:cNvPr id="127" name="Google Shape;127;p23"/>
          <p:cNvSpPr txBox="1"/>
          <p:nvPr>
            <p:ph idx="1" type="body"/>
          </p:nvPr>
        </p:nvSpPr>
        <p:spPr>
          <a:xfrm>
            <a:off x="311700" y="831300"/>
            <a:ext cx="5417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a:t>
            </a:r>
            <a:r>
              <a:rPr lang="en">
                <a:latin typeface="Courier New"/>
                <a:ea typeface="Courier New"/>
                <a:cs typeface="Courier New"/>
                <a:sym typeface="Courier New"/>
              </a:rPr>
              <a:t>layer_conv_2d</a:t>
            </a:r>
            <a:r>
              <a:rPr lang="en"/>
              <a:t> and </a:t>
            </a:r>
            <a:r>
              <a:rPr lang="en">
                <a:latin typeface="Courier New"/>
                <a:ea typeface="Courier New"/>
                <a:cs typeface="Courier New"/>
                <a:sym typeface="Courier New"/>
              </a:rPr>
              <a:t>layer_max_pooling_2d</a:t>
            </a:r>
            <a:r>
              <a:rPr lang="en"/>
              <a:t> do?</a:t>
            </a:r>
            <a:endParaRPr/>
          </a:p>
          <a:p>
            <a:pPr indent="0" lvl="0" marL="0" rtl="0" algn="l">
              <a:spcBef>
                <a:spcPts val="1600"/>
              </a:spcBef>
              <a:spcAft>
                <a:spcPts val="0"/>
              </a:spcAft>
              <a:buNone/>
            </a:pPr>
            <a:r>
              <a:rPr lang="en"/>
              <a:t>The fundamental difference between a densely connected layer and a convolution layer is this: dense layers learn global patterns in their input feature space (for example, for an MNIST digit, patterns involving all pixels), whereas convolution layers learn local patterns. in the case of images, patterns found in small 2D windows of the inputs. In the previous example, these windows were all 3x3.</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5858675" y="831300"/>
            <a:ext cx="2479079"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Characteristics</a:t>
            </a:r>
            <a:endParaRPr/>
          </a:p>
        </p:txBody>
      </p:sp>
      <p:sp>
        <p:nvSpPr>
          <p:cNvPr id="134" name="Google Shape;134;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patterns they learn are translation invariant</a:t>
            </a:r>
            <a:endParaRPr/>
          </a:p>
          <a:p>
            <a:pPr indent="-342900" lvl="0" marL="457200" rtl="0" algn="l">
              <a:spcBef>
                <a:spcPts val="0"/>
              </a:spcBef>
              <a:spcAft>
                <a:spcPts val="0"/>
              </a:spcAft>
              <a:buSzPts val="1800"/>
              <a:buChar char="●"/>
            </a:pPr>
            <a:r>
              <a:rPr lang="en"/>
              <a:t>They can learn spatial hierarchies of patterns</a:t>
            </a:r>
            <a:endParaRPr/>
          </a:p>
          <a:p>
            <a:pPr indent="0" lvl="0" marL="0" rtl="0" algn="l">
              <a:spcBef>
                <a:spcPts val="160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565925" y="1962850"/>
            <a:ext cx="3462000" cy="3028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Convolutions</a:t>
            </a:r>
            <a:endParaRPr/>
          </a:p>
        </p:txBody>
      </p:sp>
      <p:sp>
        <p:nvSpPr>
          <p:cNvPr id="141" name="Google Shape;141;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They </a:t>
            </a:r>
            <a:r>
              <a:rPr lang="en"/>
              <a:t>operate over 3D tensors, called feature maps, with two spatial axes (height and width) as well as a depth axis (also called the channels axis). For an RGB image, the dimension of the depth axis is 3</a:t>
            </a:r>
            <a:endParaRPr/>
          </a:p>
          <a:p>
            <a:pPr indent="-342900" lvl="0" marL="457200" rtl="0" algn="l">
              <a:spcBef>
                <a:spcPts val="0"/>
              </a:spcBef>
              <a:spcAft>
                <a:spcPts val="0"/>
              </a:spcAft>
              <a:buSzPts val="1800"/>
              <a:buChar char="●"/>
            </a:pPr>
            <a:r>
              <a:rPr lang="en"/>
              <a:t>The convolution operation extracts patches from its input feature map and applies the same transformation to all of these patches, producing an output feature map. The output feature map is still a 3D tensor. It has height and width, though the depth can be arbitrary, because the output depth is a parameter of the layer (</a:t>
            </a:r>
            <a:r>
              <a:rPr i="1" lang="en"/>
              <a:t>filter</a:t>
            </a:r>
            <a:r>
              <a:rPr lang="en"/>
              <a:t> in our code).</a:t>
            </a:r>
            <a:endParaRPr/>
          </a:p>
          <a:p>
            <a:pPr indent="-342900" lvl="0" marL="457200" rtl="0" algn="l">
              <a:spcBef>
                <a:spcPts val="0"/>
              </a:spcBef>
              <a:spcAft>
                <a:spcPts val="0"/>
              </a:spcAft>
              <a:buSzPts val="1800"/>
              <a:buChar char="●"/>
            </a:pPr>
            <a:r>
              <a:rPr i="1" lang="en"/>
              <a:t>Filters</a:t>
            </a:r>
            <a:r>
              <a:rPr lang="en"/>
              <a:t> encode specific aspects of the input data: at a high level, a single filter could encode the concept “presence of a face in the input,” for instance.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Filters</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MNIST example, </a:t>
            </a:r>
            <a:endParaRPr/>
          </a:p>
          <a:p>
            <a:pPr indent="-342900" lvl="0" marL="457200" rtl="0" algn="l">
              <a:spcBef>
                <a:spcPts val="1600"/>
              </a:spcBef>
              <a:spcAft>
                <a:spcPts val="0"/>
              </a:spcAft>
              <a:buSzPts val="1800"/>
              <a:buAutoNum type="arabicPeriod"/>
            </a:pPr>
            <a:r>
              <a:rPr lang="en"/>
              <a:t>Input feature map of size (28, 28, 1) -&gt; output feature map of size (26, 26, 32)</a:t>
            </a:r>
            <a:endParaRPr/>
          </a:p>
          <a:p>
            <a:pPr indent="-342900" lvl="0" marL="457200" rtl="0" algn="l">
              <a:spcBef>
                <a:spcPts val="0"/>
              </a:spcBef>
              <a:spcAft>
                <a:spcPts val="0"/>
              </a:spcAft>
              <a:buSzPts val="1800"/>
              <a:buAutoNum type="arabicPeriod"/>
            </a:pPr>
            <a:r>
              <a:rPr lang="en"/>
              <a:t>There are 32 filters over its input. </a:t>
            </a:r>
            <a:endParaRPr/>
          </a:p>
          <a:p>
            <a:pPr indent="-342900" lvl="0" marL="457200" rtl="0" algn="l">
              <a:spcBef>
                <a:spcPts val="0"/>
              </a:spcBef>
              <a:spcAft>
                <a:spcPts val="0"/>
              </a:spcAft>
              <a:buSzPts val="1800"/>
              <a:buAutoNum type="arabicPeriod"/>
            </a:pPr>
            <a:r>
              <a:rPr lang="en"/>
              <a:t>Each 32 output channels contain a 26x26 grid of values, which is a response map of the filter over the input, indicating the response of that filter pattern at different locations in the input. </a:t>
            </a:r>
            <a:endParaRPr/>
          </a:p>
          <a:p>
            <a:pPr indent="-342900" lvl="0" marL="457200" rtl="0" algn="l">
              <a:spcBef>
                <a:spcPts val="0"/>
              </a:spcBef>
              <a:spcAft>
                <a:spcPts val="0"/>
              </a:spcAft>
              <a:buSzPts val="1800"/>
              <a:buAutoNum type="arabicPeriod"/>
            </a:pPr>
            <a:r>
              <a:rPr lang="en"/>
              <a:t>Thus, a feature (filter) map at every depth dimension is the 2D spatial map of the response of the filter over the input.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Filters (Example)</a:t>
            </a:r>
            <a:endParaRPr/>
          </a:p>
        </p:txBody>
      </p:sp>
      <p:pic>
        <p:nvPicPr>
          <p:cNvPr id="153" name="Google Shape;153;p27"/>
          <p:cNvPicPr preferRelativeResize="0"/>
          <p:nvPr/>
        </p:nvPicPr>
        <p:blipFill>
          <a:blip r:embed="rId3">
            <a:alphaModFix/>
          </a:blip>
          <a:stretch>
            <a:fillRect/>
          </a:stretch>
        </p:blipFill>
        <p:spPr>
          <a:xfrm>
            <a:off x="152400" y="1299625"/>
            <a:ext cx="7219950" cy="24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Parameters - Convolutions</a:t>
            </a:r>
            <a:endParaRPr/>
          </a:p>
        </p:txBody>
      </p:sp>
      <p:sp>
        <p:nvSpPr>
          <p:cNvPr id="159" name="Google Shape;159;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Size of the patches extracted from the inputs —These are typically 3 x 3 or 5 x 5 (</a:t>
            </a:r>
            <a:r>
              <a:rPr lang="en">
                <a:latin typeface="Courier New"/>
                <a:ea typeface="Courier New"/>
                <a:cs typeface="Courier New"/>
                <a:sym typeface="Courier New"/>
              </a:rPr>
              <a:t>c(window_height, window_width)</a:t>
            </a:r>
            <a:r>
              <a:rPr lang="en"/>
              <a:t>)</a:t>
            </a:r>
            <a:endParaRPr/>
          </a:p>
          <a:p>
            <a:pPr indent="-342900" lvl="0" marL="457200" rtl="0" algn="l">
              <a:spcBef>
                <a:spcPts val="0"/>
              </a:spcBef>
              <a:spcAft>
                <a:spcPts val="0"/>
              </a:spcAft>
              <a:buSzPts val="1800"/>
              <a:buChar char="●"/>
            </a:pPr>
            <a:r>
              <a:rPr lang="en"/>
              <a:t>Depth of the output feature map—The number of filters computed by the convolution (</a:t>
            </a:r>
            <a:r>
              <a:rPr lang="en">
                <a:latin typeface="Courier New"/>
                <a:ea typeface="Courier New"/>
                <a:cs typeface="Courier New"/>
                <a:sym typeface="Courier New"/>
              </a:rPr>
              <a:t>output_depth</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a Convolution Work?</a:t>
            </a:r>
            <a:endParaRPr/>
          </a:p>
        </p:txBody>
      </p:sp>
      <p:sp>
        <p:nvSpPr>
          <p:cNvPr id="165" name="Google Shape;165;p29"/>
          <p:cNvSpPr txBox="1"/>
          <p:nvPr>
            <p:ph idx="1" type="body"/>
          </p:nvPr>
        </p:nvSpPr>
        <p:spPr>
          <a:xfrm>
            <a:off x="311700" y="10084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
            </a:r>
            <a:r>
              <a:rPr lang="en"/>
              <a:t>y sliding these windows of size 3 x 3 or 5 x 5 over the 3D input feature map, stopping at every possible location, and extracting the 3D patch of surrounding features (shape (window_height, window_width, input_depth)). </a:t>
            </a:r>
            <a:endParaRPr/>
          </a:p>
          <a:p>
            <a:pPr indent="-342900" lvl="0" marL="457200" rtl="0" algn="l">
              <a:spcBef>
                <a:spcPts val="0"/>
              </a:spcBef>
              <a:spcAft>
                <a:spcPts val="0"/>
              </a:spcAft>
              <a:buSzPts val="1800"/>
              <a:buChar char="●"/>
            </a:pPr>
            <a:r>
              <a:rPr lang="en"/>
              <a:t>Each such 3D patch is then transformed (via a tensor product with the same learned weight matrix, called the convolution kernel ) into a 1D vector of shape (output_depth). </a:t>
            </a:r>
            <a:endParaRPr/>
          </a:p>
          <a:p>
            <a:pPr indent="-342900" lvl="0" marL="457200" rtl="0" algn="l">
              <a:spcBef>
                <a:spcPts val="0"/>
              </a:spcBef>
              <a:spcAft>
                <a:spcPts val="0"/>
              </a:spcAft>
              <a:buSzPts val="1800"/>
              <a:buChar char="●"/>
            </a:pPr>
            <a:r>
              <a:rPr lang="en"/>
              <a:t>All of these vectors are then spatially reassembled into a 3D output map of shape (height, width, output_depth).</a:t>
            </a:r>
            <a:endParaRPr/>
          </a:p>
          <a:p>
            <a:pPr indent="-342900" lvl="0" marL="457200" rtl="0" algn="l">
              <a:spcBef>
                <a:spcPts val="0"/>
              </a:spcBef>
              <a:spcAft>
                <a:spcPts val="0"/>
              </a:spcAft>
              <a:buSzPts val="1800"/>
              <a:buChar char="●"/>
            </a:pPr>
            <a:r>
              <a:rPr lang="en"/>
              <a:t>Every spatial location in the output feature map corresponds to the same location in the input feature map</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152400" y="152400"/>
            <a:ext cx="5787619" cy="4838701"/>
          </a:xfrm>
          <a:prstGeom prst="rect">
            <a:avLst/>
          </a:prstGeom>
          <a:noFill/>
          <a:ln>
            <a:noFill/>
          </a:ln>
        </p:spPr>
      </p:pic>
      <p:sp>
        <p:nvSpPr>
          <p:cNvPr id="171" name="Google Shape;171;p30"/>
          <p:cNvSpPr txBox="1"/>
          <p:nvPr/>
        </p:nvSpPr>
        <p:spPr>
          <a:xfrm>
            <a:off x="4878500" y="223775"/>
            <a:ext cx="3939000" cy="43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Note that the output width and height may differ from the input width and height.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They may differ for two reasons: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Border effects, which can be countered by padding the input feature map</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The use of strides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Here is a good reference to read: </a:t>
            </a:r>
            <a:r>
              <a:rPr lang="en" sz="1800" u="sng">
                <a:solidFill>
                  <a:schemeClr val="hlink"/>
                </a:solidFill>
                <a:latin typeface="Open Sans"/>
                <a:ea typeface="Open Sans"/>
                <a:cs typeface="Open Sans"/>
                <a:sym typeface="Open Sans"/>
                <a:hlinkClick r:id="rId4"/>
              </a:rPr>
              <a:t>https://cs231n.github.io/convolutional-networks/</a:t>
            </a:r>
            <a:endParaRPr sz="18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Border Effects and Padding</a:t>
            </a:r>
            <a:endParaRPr/>
          </a:p>
        </p:txBody>
      </p:sp>
      <p:sp>
        <p:nvSpPr>
          <p:cNvPr id="177" name="Google Shape;177;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Consider a 5x5 feature map. In how many tiles can you center a 3x3 window?</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Understanding convolutional neural networks (convnets)</a:t>
            </a:r>
            <a:endParaRPr/>
          </a:p>
          <a:p>
            <a:pPr indent="-342900" lvl="0" marL="457200" rtl="0" algn="l">
              <a:spcBef>
                <a:spcPts val="0"/>
              </a:spcBef>
              <a:spcAft>
                <a:spcPts val="0"/>
              </a:spcAft>
              <a:buSzPts val="1800"/>
              <a:buChar char="●"/>
            </a:pPr>
            <a:r>
              <a:rPr lang="en"/>
              <a:t>Using data augmentation to mitigate overfitting</a:t>
            </a:r>
            <a:endParaRPr/>
          </a:p>
          <a:p>
            <a:pPr indent="-342900" lvl="0" marL="457200" rtl="0" algn="l">
              <a:spcBef>
                <a:spcPts val="0"/>
              </a:spcBef>
              <a:spcAft>
                <a:spcPts val="0"/>
              </a:spcAft>
              <a:buSzPts val="1800"/>
              <a:buChar char="●"/>
            </a:pPr>
            <a:r>
              <a:rPr lang="en"/>
              <a:t>Using a pretrained convnet to do feature extraction</a:t>
            </a:r>
            <a:endParaRPr/>
          </a:p>
          <a:p>
            <a:pPr indent="-342900" lvl="0" marL="457200" rtl="0" algn="l">
              <a:spcBef>
                <a:spcPts val="0"/>
              </a:spcBef>
              <a:spcAft>
                <a:spcPts val="0"/>
              </a:spcAft>
              <a:buSzPts val="1800"/>
              <a:buChar char="●"/>
            </a:pPr>
            <a:r>
              <a:rPr lang="en"/>
              <a:t>Fine-tuning a pretrained convnet</a:t>
            </a:r>
            <a:endParaRPr/>
          </a:p>
          <a:p>
            <a:pPr indent="-342900" lvl="0" marL="457200" rtl="0" algn="l">
              <a:spcBef>
                <a:spcPts val="0"/>
              </a:spcBef>
              <a:spcAft>
                <a:spcPts val="0"/>
              </a:spcAft>
              <a:buSzPts val="1800"/>
              <a:buChar char="●"/>
            </a:pPr>
            <a:r>
              <a:rPr lang="en"/>
              <a:t>Visualizing what convnets learn and how they make classification decisions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Padding</a:t>
            </a:r>
            <a:endParaRPr/>
          </a:p>
        </p:txBody>
      </p:sp>
      <p:sp>
        <p:nvSpPr>
          <p:cNvPr id="183" name="Google Shape;183;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get an output feature map with the same spatial dimensions as the input, you can use </a:t>
            </a:r>
            <a:r>
              <a:rPr i="1" lang="en"/>
              <a:t>padding</a:t>
            </a:r>
            <a:r>
              <a:rPr lang="en"/>
              <a:t>. Padding consists of adding an appropriate number of rows and columns on each side of the input feature map to make it possible to fit center convolution windows around every input tile.</a:t>
            </a:r>
            <a:endParaRPr/>
          </a:p>
          <a:p>
            <a:pPr indent="0" lvl="0" marL="0" rtl="0" algn="l">
              <a:spcBef>
                <a:spcPts val="1600"/>
              </a:spcBef>
              <a:spcAft>
                <a:spcPts val="0"/>
              </a:spcAft>
              <a:buClr>
                <a:schemeClr val="dk1"/>
              </a:buClr>
              <a:buSzPts val="1100"/>
              <a:buFont typeface="Arial"/>
              <a:buNone/>
            </a:pPr>
            <a:r>
              <a:rPr lang="en"/>
              <a:t>In layer_conv_2d layers, padding is configurable via the padding argument, which takes two values: "valid", which means no padding (only valid window locations will be used); and "same", which means “pad in such a way as to have an output with the same width and height as the input.” The padding argument defaults to "valid".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Strides</a:t>
            </a:r>
            <a:endParaRPr/>
          </a:p>
        </p:txBody>
      </p:sp>
      <p:sp>
        <p:nvSpPr>
          <p:cNvPr id="189" name="Google Shape;189;p33"/>
          <p:cNvSpPr txBox="1"/>
          <p:nvPr>
            <p:ph idx="1" type="body"/>
          </p:nvPr>
        </p:nvSpPr>
        <p:spPr>
          <a:xfrm>
            <a:off x="311700" y="1225225"/>
            <a:ext cx="3940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onvolution so far has assumed that the center tiles of the convolution windows are all contiguous, i.e., a distance of 1. It is possible to have </a:t>
            </a:r>
            <a:r>
              <a:rPr i="1" lang="en"/>
              <a:t>strided convolutions</a:t>
            </a:r>
            <a:r>
              <a:rPr lang="en"/>
              <a:t> with a distance greater than 1. </a:t>
            </a:r>
            <a:endParaRPr/>
          </a:p>
          <a:p>
            <a:pPr indent="0" lvl="0" marL="0" rtl="0" algn="l">
              <a:spcBef>
                <a:spcPts val="1600"/>
              </a:spcBef>
              <a:spcAft>
                <a:spcPts val="0"/>
              </a:spcAft>
              <a:buNone/>
            </a:pPr>
            <a:r>
              <a:rPr lang="en"/>
              <a:t>Using stride 2 means the width and height of the feature map are downsampled by a factor of 2</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5524850" y="1225225"/>
            <a:ext cx="2686050" cy="245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 Pooling</a:t>
            </a:r>
            <a:endParaRPr/>
          </a:p>
        </p:txBody>
      </p:sp>
      <p:sp>
        <p:nvSpPr>
          <p:cNvPr id="196" name="Google Shape;196;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downsample feature maps, instead of strides, we tend to use the max-pooling operation</a:t>
            </a:r>
            <a:endParaRPr/>
          </a:p>
          <a:p>
            <a:pPr indent="0" lvl="0" marL="0" rtl="0" algn="l">
              <a:spcBef>
                <a:spcPts val="1600"/>
              </a:spcBef>
              <a:spcAft>
                <a:spcPts val="0"/>
              </a:spcAft>
              <a:buNone/>
            </a:pPr>
            <a:r>
              <a:rPr lang="en"/>
              <a:t>Note that in our example, the max-pooling operation halves the feature map.</a:t>
            </a:r>
            <a:endParaRPr/>
          </a:p>
          <a:p>
            <a:pPr indent="0" lvl="0" marL="0" rtl="0" algn="l">
              <a:spcBef>
                <a:spcPts val="1600"/>
              </a:spcBef>
              <a:spcAft>
                <a:spcPts val="0"/>
              </a:spcAft>
              <a:buNone/>
            </a:pPr>
            <a:r>
              <a:rPr lang="en"/>
              <a:t>Max pooling consists of extracting windows from the input feature maps and </a:t>
            </a:r>
            <a:r>
              <a:rPr lang="en"/>
              <a:t>outputting </a:t>
            </a:r>
            <a:r>
              <a:rPr lang="en"/>
              <a:t>the max value of each channel. It’s conceptually similar to convolution,except that instead of transforming local patches via a learned linear transformation (the convolution kernel), they’re transformed via a hardcoded max tensor operation.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 Pooling Explained</a:t>
            </a:r>
            <a:endParaRPr/>
          </a:p>
        </p:txBody>
      </p:sp>
      <p:graphicFrame>
        <p:nvGraphicFramePr>
          <p:cNvPr id="202" name="Google Shape;202;p35"/>
          <p:cNvGraphicFramePr/>
          <p:nvPr/>
        </p:nvGraphicFramePr>
        <p:xfrm>
          <a:off x="952500" y="1809750"/>
          <a:ext cx="3000000" cy="3000000"/>
        </p:xfrm>
        <a:graphic>
          <a:graphicData uri="http://schemas.openxmlformats.org/drawingml/2006/table">
            <a:tbl>
              <a:tblPr>
                <a:noFill/>
                <a:tableStyleId>{F383354E-2589-4826-B1ED-28C9E9D3E6DF}</a:tableStyleId>
              </a:tblPr>
              <a:tblGrid>
                <a:gridCol w="689775"/>
                <a:gridCol w="689775"/>
                <a:gridCol w="689775"/>
                <a:gridCol w="689775"/>
              </a:tblGrid>
              <a:tr h="396200">
                <a:tc>
                  <a:txBody>
                    <a:bodyPr/>
                    <a:lstStyle/>
                    <a:p>
                      <a:pPr indent="0" lvl="0" marL="0" rtl="0" algn="ctr">
                        <a:lnSpc>
                          <a:spcPct val="115000"/>
                        </a:lnSpc>
                        <a:spcBef>
                          <a:spcPts val="0"/>
                        </a:spcBef>
                        <a:spcAft>
                          <a:spcPts val="0"/>
                        </a:spcAft>
                        <a:buNone/>
                      </a:pPr>
                      <a:r>
                        <a:rPr lang="en" sz="1800"/>
                        <a:t>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800"/>
                        <a:t>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800"/>
                        <a:t>9</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96200">
                <a:tc>
                  <a:txBody>
                    <a:bodyPr/>
                    <a:lstStyle/>
                    <a:p>
                      <a:pPr indent="0" lvl="0" marL="0" rtl="0" algn="ctr">
                        <a:lnSpc>
                          <a:spcPct val="115000"/>
                        </a:lnSpc>
                        <a:spcBef>
                          <a:spcPts val="0"/>
                        </a:spcBef>
                        <a:spcAft>
                          <a:spcPts val="0"/>
                        </a:spcAft>
                        <a:buNone/>
                      </a:pPr>
                      <a:r>
                        <a:rPr lang="en" sz="1800"/>
                        <a:t>10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800"/>
                        <a:t>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0000"/>
                    </a:solidFill>
                  </a:tcPr>
                </a:tc>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800"/>
                        <a:t>4</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r>
              <a:tr h="381000">
                <a:tc>
                  <a:txBody>
                    <a:bodyPr/>
                    <a:lstStyle/>
                    <a:p>
                      <a:pPr indent="0" lvl="0" marL="0" rtl="0" algn="ctr">
                        <a:lnSpc>
                          <a:spcPct val="115000"/>
                        </a:lnSpc>
                        <a:spcBef>
                          <a:spcPts val="0"/>
                        </a:spcBef>
                        <a:spcAft>
                          <a:spcPts val="0"/>
                        </a:spcAft>
                        <a:buNone/>
                      </a:pPr>
                      <a:r>
                        <a:rPr lang="en" sz="1800"/>
                        <a:t>9</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lang="en" sz="1800"/>
                        <a:t>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lang="en" sz="1800"/>
                        <a:t>2</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00FF"/>
                    </a:solidFill>
                  </a:tcPr>
                </a:tc>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00FF"/>
                    </a:solidFill>
                  </a:tcPr>
                </a:tc>
              </a:tr>
              <a:tr h="381000">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lang="en" sz="1800"/>
                        <a:t>10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00FF"/>
                    </a:solidFill>
                  </a:tcPr>
                </a:tc>
                <a:tc>
                  <a:txBody>
                    <a:bodyPr/>
                    <a:lstStyle/>
                    <a:p>
                      <a:pPr indent="0" lvl="0" marL="0" rtl="0" algn="ctr">
                        <a:lnSpc>
                          <a:spcPct val="115000"/>
                        </a:lnSpc>
                        <a:spcBef>
                          <a:spcPts val="0"/>
                        </a:spcBef>
                        <a:spcAft>
                          <a:spcPts val="0"/>
                        </a:spcAft>
                        <a:buNone/>
                      </a:pPr>
                      <a:r>
                        <a:rPr lang="en" sz="1800"/>
                        <a:t>10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00FF"/>
                    </a:solidFill>
                  </a:tcPr>
                </a:tc>
              </a:tr>
            </a:tbl>
          </a:graphicData>
        </a:graphic>
      </p:graphicFrame>
      <p:graphicFrame>
        <p:nvGraphicFramePr>
          <p:cNvPr id="203" name="Google Shape;203;p35"/>
          <p:cNvGraphicFramePr/>
          <p:nvPr/>
        </p:nvGraphicFramePr>
        <p:xfrm>
          <a:off x="6238525" y="1894625"/>
          <a:ext cx="3000000" cy="3000000"/>
        </p:xfrm>
        <a:graphic>
          <a:graphicData uri="http://schemas.openxmlformats.org/drawingml/2006/table">
            <a:tbl>
              <a:tblPr>
                <a:noFill/>
                <a:tableStyleId>{F383354E-2589-4826-B1ED-28C9E9D3E6DF}</a:tableStyleId>
              </a:tblPr>
              <a:tblGrid>
                <a:gridCol w="767800"/>
                <a:gridCol w="686175"/>
              </a:tblGrid>
              <a:tr h="504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4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4" name="Google Shape;204;p35"/>
          <p:cNvSpPr txBox="1"/>
          <p:nvPr/>
        </p:nvSpPr>
        <p:spPr>
          <a:xfrm>
            <a:off x="954125" y="3673925"/>
            <a:ext cx="2127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Hyperparameters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Kernel = 2</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Stride = 2</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Padding = 0 </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Size</a:t>
            </a:r>
            <a:endParaRPr/>
          </a:p>
        </p:txBody>
      </p:sp>
      <p:sp>
        <p:nvSpPr>
          <p:cNvPr id="210" name="Google Shape;210;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size can be easily calculated for any convolution / max pooling operation using the following formula:</a:t>
            </a:r>
            <a:endParaRPr/>
          </a:p>
          <a:p>
            <a:pPr indent="0" lvl="0" marL="0" rtl="0" algn="l">
              <a:spcBef>
                <a:spcPts val="1600"/>
              </a:spcBef>
              <a:spcAft>
                <a:spcPts val="0"/>
              </a:spcAft>
              <a:buNone/>
            </a:pPr>
            <a:r>
              <a:rPr lang="en"/>
              <a:t>Where, </a:t>
            </a:r>
            <a:endParaRPr/>
          </a:p>
          <a:p>
            <a:pPr indent="-342900" lvl="0" marL="457200" rtl="0" algn="l">
              <a:spcBef>
                <a:spcPts val="1600"/>
              </a:spcBef>
              <a:spcAft>
                <a:spcPts val="0"/>
              </a:spcAft>
              <a:buSzPts val="1800"/>
              <a:buChar char="●"/>
            </a:pPr>
            <a:r>
              <a:rPr lang="en"/>
              <a:t>n = input size</a:t>
            </a:r>
            <a:endParaRPr/>
          </a:p>
          <a:p>
            <a:pPr indent="-342900" lvl="0" marL="457200" rtl="0" algn="l">
              <a:spcBef>
                <a:spcPts val="0"/>
              </a:spcBef>
              <a:spcAft>
                <a:spcPts val="0"/>
              </a:spcAft>
              <a:buSzPts val="1800"/>
              <a:buChar char="●"/>
            </a:pPr>
            <a:r>
              <a:rPr lang="en"/>
              <a:t>P = padding</a:t>
            </a:r>
            <a:endParaRPr/>
          </a:p>
          <a:p>
            <a:pPr indent="-342900" lvl="0" marL="457200" rtl="0" algn="l">
              <a:spcBef>
                <a:spcPts val="0"/>
              </a:spcBef>
              <a:spcAft>
                <a:spcPts val="0"/>
              </a:spcAft>
              <a:buSzPts val="1800"/>
              <a:buChar char="●"/>
            </a:pPr>
            <a:r>
              <a:rPr lang="en"/>
              <a:t>k = kernel </a:t>
            </a:r>
            <a:endParaRPr/>
          </a:p>
          <a:p>
            <a:pPr indent="-342900" lvl="0" marL="457200" rtl="0" algn="l">
              <a:spcBef>
                <a:spcPts val="0"/>
              </a:spcBef>
              <a:spcAft>
                <a:spcPts val="0"/>
              </a:spcAft>
              <a:buSzPts val="1800"/>
              <a:buChar char="●"/>
            </a:pPr>
            <a:r>
              <a:rPr lang="en"/>
              <a:t>s = stride</a:t>
            </a:r>
            <a:endParaRPr/>
          </a:p>
          <a:p>
            <a:pPr indent="0" lvl="0" marL="0" rtl="0" algn="l">
              <a:spcBef>
                <a:spcPts val="1600"/>
              </a:spcBef>
              <a:spcAft>
                <a:spcPts val="1600"/>
              </a:spcAft>
              <a:buNone/>
            </a:pPr>
            <a:r>
              <a:rPr lang="en"/>
              <a:t>The depth will be equal to the number of filters</a:t>
            </a:r>
            <a:endParaRPr/>
          </a:p>
        </p:txBody>
      </p:sp>
      <p:pic>
        <p:nvPicPr>
          <p:cNvPr id="211" name="Google Shape;211;p36"/>
          <p:cNvPicPr preferRelativeResize="0"/>
          <p:nvPr/>
        </p:nvPicPr>
        <p:blipFill>
          <a:blip r:embed="rId3">
            <a:alphaModFix/>
          </a:blip>
          <a:stretch>
            <a:fillRect/>
          </a:stretch>
        </p:blipFill>
        <p:spPr>
          <a:xfrm>
            <a:off x="4802375" y="1660900"/>
            <a:ext cx="2161650" cy="65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Cont.</a:t>
            </a:r>
            <a:endParaRPr/>
          </a:p>
        </p:txBody>
      </p:sp>
      <p:graphicFrame>
        <p:nvGraphicFramePr>
          <p:cNvPr id="217" name="Google Shape;217;p37"/>
          <p:cNvGraphicFramePr/>
          <p:nvPr/>
        </p:nvGraphicFramePr>
        <p:xfrm>
          <a:off x="952500" y="1619250"/>
          <a:ext cx="3000000" cy="3000000"/>
        </p:xfrm>
        <a:graphic>
          <a:graphicData uri="http://schemas.openxmlformats.org/drawingml/2006/table">
            <a:tbl>
              <a:tblPr>
                <a:noFill/>
                <a:tableStyleId>{F383354E-2589-4826-B1ED-28C9E9D3E6DF}</a:tableStyleId>
              </a:tblPr>
              <a:tblGrid>
                <a:gridCol w="605475"/>
                <a:gridCol w="605475"/>
                <a:gridCol w="605475"/>
                <a:gridCol w="605475"/>
                <a:gridCol w="605475"/>
              </a:tblGrid>
              <a:tr h="381000">
                <a:tc>
                  <a:txBody>
                    <a:bodyPr/>
                    <a:lstStyle/>
                    <a:p>
                      <a:pPr indent="0" lvl="0" marL="0" rtl="0" algn="ctr">
                        <a:lnSpc>
                          <a:spcPct val="115000"/>
                        </a:lnSpc>
                        <a:spcBef>
                          <a:spcPts val="0"/>
                        </a:spcBef>
                        <a:spcAft>
                          <a:spcPts val="0"/>
                        </a:spcAft>
                        <a:buNone/>
                      </a:pPr>
                      <a:r>
                        <a:rPr lang="en" sz="1800"/>
                        <a:t>1</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5</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8</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t>7</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t>8</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6</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9</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0</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t>2</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1</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9</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2</a:t>
                      </a:r>
                      <a:endParaRPr sz="1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218" name="Google Shape;218;p37"/>
          <p:cNvPicPr preferRelativeResize="0"/>
          <p:nvPr/>
        </p:nvPicPr>
        <p:blipFill>
          <a:blip r:embed="rId3">
            <a:alphaModFix/>
          </a:blip>
          <a:stretch>
            <a:fillRect/>
          </a:stretch>
        </p:blipFill>
        <p:spPr>
          <a:xfrm>
            <a:off x="952500" y="3800100"/>
            <a:ext cx="561975" cy="1066800"/>
          </a:xfrm>
          <a:prstGeom prst="rect">
            <a:avLst/>
          </a:prstGeom>
          <a:noFill/>
          <a:ln>
            <a:noFill/>
          </a:ln>
        </p:spPr>
      </p:pic>
      <p:graphicFrame>
        <p:nvGraphicFramePr>
          <p:cNvPr id="219" name="Google Shape;219;p37"/>
          <p:cNvGraphicFramePr/>
          <p:nvPr/>
        </p:nvGraphicFramePr>
        <p:xfrm>
          <a:off x="6112425" y="2000250"/>
          <a:ext cx="3000000" cy="3000000"/>
        </p:xfrm>
        <a:graphic>
          <a:graphicData uri="http://schemas.openxmlformats.org/drawingml/2006/table">
            <a:tbl>
              <a:tblPr>
                <a:noFill/>
                <a:tableStyleId>{F383354E-2589-4826-B1ED-28C9E9D3E6DF}</a:tableStyleId>
              </a:tblPr>
              <a:tblGrid>
                <a:gridCol w="693025"/>
                <a:gridCol w="693025"/>
                <a:gridCol w="6930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20" name="Google Shape;220;p37"/>
          <p:cNvPicPr preferRelativeResize="0"/>
          <p:nvPr/>
        </p:nvPicPr>
        <p:blipFill>
          <a:blip r:embed="rId4">
            <a:alphaModFix/>
          </a:blip>
          <a:stretch>
            <a:fillRect/>
          </a:stretch>
        </p:blipFill>
        <p:spPr>
          <a:xfrm>
            <a:off x="6071138" y="3996275"/>
            <a:ext cx="2161650" cy="65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Channels?</a:t>
            </a:r>
            <a:endParaRPr/>
          </a:p>
        </p:txBody>
      </p:sp>
      <p:sp>
        <p:nvSpPr>
          <p:cNvPr id="226" name="Google Shape;226;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Pooling applies to each channel independently</a:t>
            </a:r>
            <a:endParaRPr/>
          </a:p>
          <a:p>
            <a:pPr indent="-342900" lvl="0" marL="457200" rtl="0" algn="l">
              <a:spcBef>
                <a:spcPts val="0"/>
              </a:spcBef>
              <a:spcAft>
                <a:spcPts val="0"/>
              </a:spcAft>
              <a:buSzPts val="1800"/>
              <a:buChar char="●"/>
            </a:pPr>
            <a:r>
              <a:rPr lang="en"/>
              <a:t>Number of output channels is equal to number of input channels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Max-Pooling?</a:t>
            </a:r>
            <a:endParaRPr/>
          </a:p>
        </p:txBody>
      </p:sp>
      <p:sp>
        <p:nvSpPr>
          <p:cNvPr id="232" name="Google Shape;232;p39"/>
          <p:cNvSpPr txBox="1"/>
          <p:nvPr/>
        </p:nvSpPr>
        <p:spPr>
          <a:xfrm>
            <a:off x="505925" y="1264800"/>
            <a:ext cx="8239200" cy="13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model_no_max_pool &lt;- keras_model_sequential()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layer_conv_2d(filters = 32, kernel_size = c(3, 3), activation = "relu",</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input_shape = c(28, 28, 1))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layer_conv_2d(filters = 64, kernel_size = c(3, 3), activation = "relu") %&gt;%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layer_conv_2d(filters = 64, kernel_size = c(3, 3), activation = "relu")</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pic>
        <p:nvPicPr>
          <p:cNvPr id="233" name="Google Shape;233;p39"/>
          <p:cNvPicPr preferRelativeResize="0"/>
          <p:nvPr/>
        </p:nvPicPr>
        <p:blipFill>
          <a:blip r:embed="rId3">
            <a:alphaModFix/>
          </a:blip>
          <a:stretch>
            <a:fillRect/>
          </a:stretch>
        </p:blipFill>
        <p:spPr>
          <a:xfrm>
            <a:off x="116250" y="2495150"/>
            <a:ext cx="6051125" cy="2529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Wrong?</a:t>
            </a:r>
            <a:endParaRPr/>
          </a:p>
        </p:txBody>
      </p:sp>
      <p:sp>
        <p:nvSpPr>
          <p:cNvPr id="239" name="Google Shape;239;p40"/>
          <p:cNvSpPr txBox="1"/>
          <p:nvPr>
            <p:ph idx="1" type="body"/>
          </p:nvPr>
        </p:nvSpPr>
        <p:spPr>
          <a:xfrm>
            <a:off x="311700" y="102265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isn’t conducive to learning a spatial hierarchy of features. </a:t>
            </a:r>
            <a:endParaRPr/>
          </a:p>
          <a:p>
            <a:pPr indent="-342900" lvl="0" marL="457200" rtl="0" algn="l">
              <a:spcBef>
                <a:spcPts val="0"/>
              </a:spcBef>
              <a:spcAft>
                <a:spcPts val="0"/>
              </a:spcAft>
              <a:buSzPts val="1800"/>
              <a:buChar char="●"/>
            </a:pPr>
            <a:r>
              <a:rPr lang="en"/>
              <a:t>We need the features from the last convolution layer to contain information about the totality of the input.</a:t>
            </a:r>
            <a:endParaRPr/>
          </a:p>
          <a:p>
            <a:pPr indent="-342900" lvl="0" marL="457200" rtl="0" algn="l">
              <a:spcBef>
                <a:spcPts val="0"/>
              </a:spcBef>
              <a:spcAft>
                <a:spcPts val="0"/>
              </a:spcAft>
              <a:buSzPts val="1800"/>
              <a:buChar char="●"/>
            </a:pPr>
            <a:r>
              <a:rPr lang="en"/>
              <a:t>The final feature map has 22 x 22 x 64 = 30,976 total coefficients per sample. This is huge. If you were to flatten it to stick a dense layer of size 512 on top, that layer would have 15.8 million parameters.</a:t>
            </a:r>
            <a:endParaRPr/>
          </a:p>
          <a:p>
            <a:pPr indent="0" lvl="0" marL="0" rtl="0" algn="l">
              <a:spcBef>
                <a:spcPts val="1600"/>
              </a:spcBef>
              <a:spcAft>
                <a:spcPts val="0"/>
              </a:spcAft>
              <a:buClr>
                <a:srgbClr val="000000"/>
              </a:buClr>
              <a:buSzPts val="1100"/>
              <a:buFont typeface="Arial"/>
              <a:buNone/>
            </a:pPr>
            <a:r>
              <a:rPr lang="en"/>
              <a:t>In short, the reason to use downsampling is to reduce the number of feature-map coefficients to process, as well as to induce spatial-filter hierarchies by making successive convolution layers look at increasingly large windows (in terms of the fraction of the original input they cover).</a:t>
            </a:r>
            <a:endParaRPr/>
          </a:p>
          <a:p>
            <a:pPr indent="0" lvl="0" marL="0" rtl="0" algn="l">
              <a:spcBef>
                <a:spcPts val="1600"/>
              </a:spcBef>
              <a:spcAft>
                <a:spcPts val="0"/>
              </a:spcAft>
              <a:buClr>
                <a:srgbClr val="000000"/>
              </a:buClr>
              <a:buSzPts val="1100"/>
              <a:buFont typeface="Arial"/>
              <a:buNone/>
            </a:pPr>
            <a:r>
              <a:rPr lang="en"/>
              <a:t>Question: Why don’t we use average pooling, for example?</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a Convnet from Scratch</a:t>
            </a:r>
            <a:endParaRPr/>
          </a:p>
        </p:txBody>
      </p:sp>
      <p:sp>
        <p:nvSpPr>
          <p:cNvPr id="245" name="Google Shape;245;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4000 pictures of cats and dogs</a:t>
            </a:r>
            <a:endParaRPr/>
          </a:p>
          <a:p>
            <a:pPr indent="-317500" lvl="1" marL="914400" rtl="0" algn="l">
              <a:spcBef>
                <a:spcPts val="0"/>
              </a:spcBef>
              <a:spcAft>
                <a:spcPts val="0"/>
              </a:spcAft>
              <a:buSzPts val="1400"/>
              <a:buChar char="○"/>
            </a:pPr>
            <a:r>
              <a:rPr lang="en"/>
              <a:t>2000 cats, 2000 dogs</a:t>
            </a:r>
            <a:endParaRPr/>
          </a:p>
          <a:p>
            <a:pPr indent="-342900" lvl="0" marL="457200" rtl="0" algn="l">
              <a:spcBef>
                <a:spcPts val="0"/>
              </a:spcBef>
              <a:spcAft>
                <a:spcPts val="0"/>
              </a:spcAft>
              <a:buSzPts val="1800"/>
              <a:buChar char="●"/>
            </a:pPr>
            <a:r>
              <a:rPr lang="en"/>
              <a:t>2000 pictures for training</a:t>
            </a:r>
            <a:endParaRPr/>
          </a:p>
          <a:p>
            <a:pPr indent="-342900" lvl="0" marL="457200" rtl="0" algn="l">
              <a:spcBef>
                <a:spcPts val="0"/>
              </a:spcBef>
              <a:spcAft>
                <a:spcPts val="0"/>
              </a:spcAft>
              <a:buSzPts val="1800"/>
              <a:buChar char="●"/>
            </a:pPr>
            <a:r>
              <a:rPr lang="en"/>
              <a:t>1000 pictures for validation</a:t>
            </a:r>
            <a:endParaRPr/>
          </a:p>
          <a:p>
            <a:pPr indent="-342900" lvl="0" marL="457200" rtl="0" algn="l">
              <a:spcBef>
                <a:spcPts val="0"/>
              </a:spcBef>
              <a:spcAft>
                <a:spcPts val="0"/>
              </a:spcAft>
              <a:buSzPts val="1800"/>
              <a:buChar char="●"/>
            </a:pPr>
            <a:r>
              <a:rPr lang="en"/>
              <a:t>1000 pictures for 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75" name="Google Shape;75;p15"/>
          <p:cNvPicPr preferRelativeResize="0"/>
          <p:nvPr/>
        </p:nvPicPr>
        <p:blipFill>
          <a:blip r:embed="rId3">
            <a:alphaModFix/>
          </a:blip>
          <a:stretch>
            <a:fillRect/>
          </a:stretch>
        </p:blipFill>
        <p:spPr>
          <a:xfrm>
            <a:off x="152400" y="1299625"/>
            <a:ext cx="7600950" cy="1714500"/>
          </a:xfrm>
          <a:prstGeom prst="rect">
            <a:avLst/>
          </a:prstGeom>
          <a:noFill/>
          <a:ln>
            <a:noFill/>
          </a:ln>
        </p:spPr>
      </p:pic>
      <p:sp>
        <p:nvSpPr>
          <p:cNvPr id="76" name="Google Shape;76;p15"/>
          <p:cNvSpPr txBox="1"/>
          <p:nvPr/>
        </p:nvSpPr>
        <p:spPr>
          <a:xfrm>
            <a:off x="569325" y="4534925"/>
            <a:ext cx="42798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Ref: https://cs231n.github.io/convolutional-networks/#pool</a:t>
            </a:r>
            <a:endParaRPr sz="9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251" name="Google Shape;251;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 convnet without regularization (baseline performance)</a:t>
            </a:r>
            <a:endParaRPr/>
          </a:p>
          <a:p>
            <a:pPr indent="-342900" lvl="0" marL="457200" rtl="0" algn="l">
              <a:spcBef>
                <a:spcPts val="0"/>
              </a:spcBef>
              <a:spcAft>
                <a:spcPts val="0"/>
              </a:spcAft>
              <a:buSzPts val="1800"/>
              <a:buChar char="●"/>
            </a:pPr>
            <a:r>
              <a:rPr lang="en"/>
              <a:t>Data augmentation (to prevent overfitting)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Issue of Samples</a:t>
            </a:r>
            <a:endParaRPr/>
          </a:p>
        </p:txBody>
      </p:sp>
      <p:sp>
        <p:nvSpPr>
          <p:cNvPr id="257" name="Google Shape;257;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63" name="Google Shape;263;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Part of kaggle competition </a:t>
            </a:r>
            <a:endParaRPr/>
          </a:p>
          <a:p>
            <a:pPr indent="-342900" lvl="0" marL="457200" rtl="0" algn="l">
              <a:spcBef>
                <a:spcPts val="0"/>
              </a:spcBef>
              <a:spcAft>
                <a:spcPts val="0"/>
              </a:spcAft>
              <a:buSzPts val="1800"/>
              <a:buChar char="●"/>
            </a:pPr>
            <a:r>
              <a:rPr lang="en" u="sng">
                <a:solidFill>
                  <a:schemeClr val="hlink"/>
                </a:solidFill>
                <a:hlinkClick r:id="rId3"/>
              </a:rPr>
              <a:t>https://www.kaggle.com/c/dogs-vs-cats/data</a:t>
            </a:r>
            <a:endParaRPr/>
          </a:p>
          <a:p>
            <a:pPr indent="-342900" lvl="0" marL="457200" rtl="0" algn="l">
              <a:spcBef>
                <a:spcPts val="0"/>
              </a:spcBef>
              <a:spcAft>
                <a:spcPts val="0"/>
              </a:spcAft>
              <a:buSzPts val="1800"/>
              <a:buChar char="●"/>
            </a:pPr>
            <a:r>
              <a:rPr lang="en"/>
              <a:t>The pictures are medium-resolution color JPEGs</a:t>
            </a:r>
            <a:endParaRPr/>
          </a:p>
          <a:p>
            <a:pPr indent="-342900" lvl="0" marL="457200" rtl="0" algn="l">
              <a:spcBef>
                <a:spcPts val="0"/>
              </a:spcBef>
              <a:spcAft>
                <a:spcPts val="0"/>
              </a:spcAft>
              <a:buSzPts val="1800"/>
              <a:buChar char="●"/>
            </a:pPr>
            <a:r>
              <a:rPr lang="en"/>
              <a:t>The best entries achieved up to 95% accuracy</a:t>
            </a:r>
            <a:endParaRPr/>
          </a:p>
          <a:p>
            <a:pPr indent="-342900" lvl="0" marL="457200" rtl="0" algn="l">
              <a:spcBef>
                <a:spcPts val="0"/>
              </a:spcBef>
              <a:spcAft>
                <a:spcPts val="0"/>
              </a:spcAft>
              <a:buSzPts val="1800"/>
              <a:buChar char="●"/>
            </a:pPr>
            <a:r>
              <a:rPr lang="en"/>
              <a:t>This dataset contains 25,000 images of dogs and cats (12,500 from each class) </a:t>
            </a:r>
            <a:endParaRPr/>
          </a:p>
          <a:p>
            <a:pPr indent="-342900" lvl="0" marL="457200" rtl="0" algn="l">
              <a:spcBef>
                <a:spcPts val="0"/>
              </a:spcBef>
              <a:spcAft>
                <a:spcPts val="0"/>
              </a:spcAft>
              <a:buSzPts val="1800"/>
              <a:buChar char="●"/>
            </a:pPr>
            <a:r>
              <a:rPr lang="en"/>
              <a:t>We will create a new dataset containing three subsets: a training set with 1,000 samples of each class, a validation set with 500 samples of each class, and a test set with 500 samples of each class</a:t>
            </a:r>
            <a:endParaRPr/>
          </a:p>
          <a:p>
            <a:pPr indent="-342900" lvl="0" marL="457200" rtl="0" algn="l">
              <a:spcBef>
                <a:spcPts val="0"/>
              </a:spcBef>
              <a:spcAft>
                <a:spcPts val="0"/>
              </a:spcAft>
              <a:buSzPts val="1800"/>
              <a:buChar char="●"/>
            </a:pPr>
            <a:r>
              <a:rPr lang="en"/>
              <a:t>See program 5.2 for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the Network</a:t>
            </a:r>
            <a:endParaRPr/>
          </a:p>
        </p:txBody>
      </p:sp>
      <p:sp>
        <p:nvSpPr>
          <p:cNvPr id="269" name="Google Shape;269;p45"/>
          <p:cNvSpPr txBox="1"/>
          <p:nvPr>
            <p:ph idx="1" type="body"/>
          </p:nvPr>
        </p:nvSpPr>
        <p:spPr>
          <a:xfrm>
            <a:off x="311700" y="104515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convnet will be a stack of alternated </a:t>
            </a:r>
            <a:r>
              <a:rPr lang="en">
                <a:latin typeface="Courier New"/>
                <a:ea typeface="Courier New"/>
                <a:cs typeface="Courier New"/>
                <a:sym typeface="Courier New"/>
              </a:rPr>
              <a:t>layer_conv_2d (with relu activation)</a:t>
            </a:r>
            <a:r>
              <a:rPr lang="en"/>
              <a:t> and </a:t>
            </a:r>
            <a:r>
              <a:rPr lang="en">
                <a:latin typeface="Courier New"/>
                <a:ea typeface="Courier New"/>
                <a:cs typeface="Courier New"/>
                <a:sym typeface="Courier New"/>
              </a:rPr>
              <a:t>layer_max_pooling_2d</a:t>
            </a:r>
            <a:r>
              <a:rPr lang="en"/>
              <a:t> stages</a:t>
            </a:r>
            <a:endParaRPr/>
          </a:p>
          <a:p>
            <a:pPr indent="-342900" lvl="0" marL="457200" rtl="0" algn="l">
              <a:spcBef>
                <a:spcPts val="0"/>
              </a:spcBef>
              <a:spcAft>
                <a:spcPts val="0"/>
              </a:spcAft>
              <a:buSzPts val="1800"/>
              <a:buChar char="●"/>
            </a:pPr>
            <a:r>
              <a:rPr lang="en"/>
              <a:t>As we are dealing with bigger images and a more complex problem (compared to MNIST), we will have one more </a:t>
            </a:r>
            <a:r>
              <a:rPr lang="en">
                <a:latin typeface="Courier New"/>
                <a:ea typeface="Courier New"/>
                <a:cs typeface="Courier New"/>
                <a:sym typeface="Courier New"/>
              </a:rPr>
              <a:t>layer_conv_2d + layer_max_pooling_2d stage</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This serves both to augment the capacity of the network and to further reduce the size of the feature maps so they aren’t overly large when you reach </a:t>
            </a:r>
            <a:r>
              <a:rPr lang="en">
                <a:latin typeface="Courier New"/>
                <a:ea typeface="Courier New"/>
                <a:cs typeface="Courier New"/>
                <a:sym typeface="Courier New"/>
              </a:rPr>
              <a:t>layer_flatten</a:t>
            </a:r>
            <a:r>
              <a:rPr lang="en"/>
              <a:t>.</a:t>
            </a:r>
            <a:endParaRPr/>
          </a:p>
          <a:p>
            <a:pPr indent="-342900" lvl="0" marL="457200" rtl="0" algn="l">
              <a:spcBef>
                <a:spcPts val="0"/>
              </a:spcBef>
              <a:spcAft>
                <a:spcPts val="0"/>
              </a:spcAft>
              <a:buSzPts val="1800"/>
              <a:buChar char="●"/>
            </a:pPr>
            <a:r>
              <a:rPr lang="en"/>
              <a:t>The depth of the feature maps progressively increases in the network</a:t>
            </a:r>
            <a:endParaRPr/>
          </a:p>
          <a:p>
            <a:pPr indent="-342900" lvl="0" marL="457200" rtl="0" algn="l">
              <a:spcBef>
                <a:spcPts val="0"/>
              </a:spcBef>
              <a:spcAft>
                <a:spcPts val="0"/>
              </a:spcAft>
              <a:buSzPts val="1800"/>
              <a:buChar char="●"/>
            </a:pPr>
            <a:r>
              <a:rPr lang="en"/>
              <a:t>(from 32 to 128), whereas the size of the feature maps decreases (from 148 x 148 to 7 x 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6"/>
          <p:cNvPicPr preferRelativeResize="0"/>
          <p:nvPr/>
        </p:nvPicPr>
        <p:blipFill>
          <a:blip r:embed="rId3">
            <a:alphaModFix/>
          </a:blip>
          <a:stretch>
            <a:fillRect/>
          </a:stretch>
        </p:blipFill>
        <p:spPr>
          <a:xfrm>
            <a:off x="152400" y="152400"/>
            <a:ext cx="5181337" cy="4838700"/>
          </a:xfrm>
          <a:prstGeom prst="rect">
            <a:avLst/>
          </a:prstGeom>
          <a:noFill/>
          <a:ln>
            <a:noFill/>
          </a:ln>
        </p:spPr>
      </p:pic>
      <p:sp>
        <p:nvSpPr>
          <p:cNvPr id="275" name="Google Shape;275;p46"/>
          <p:cNvSpPr txBox="1"/>
          <p:nvPr/>
        </p:nvSpPr>
        <p:spPr>
          <a:xfrm>
            <a:off x="5469900" y="67525"/>
            <a:ext cx="3522900" cy="48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model &lt;- keras_model_sequential()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32, kernel_size = c(3, 3), activation = "relu",</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input_shape = c(150, 150, 3))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64, kernel_size = c(3, 3),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128, kernel_size = c(3, 3),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128, kernel_size = c(3, 3),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layer_flatten()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layer_dense(units = 512,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layer_dense(units = 1, activation = "sigmoid")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281" name="Google Shape;281;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model %&gt;% compile(</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latin typeface="Courier New"/>
                <a:ea typeface="Courier New"/>
                <a:cs typeface="Courier New"/>
                <a:sym typeface="Courier New"/>
              </a:rPr>
              <a:t>loss = "binary_crossentropy",</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latin typeface="Courier New"/>
                <a:ea typeface="Courier New"/>
                <a:cs typeface="Courier New"/>
                <a:sym typeface="Courier New"/>
              </a:rPr>
              <a:t>optimizer = optimizer_rmsprop(lr = 1e-4),</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latin typeface="Courier New"/>
                <a:ea typeface="Courier New"/>
                <a:cs typeface="Courier New"/>
                <a:sym typeface="Courier New"/>
              </a:rPr>
              <a:t>metrics = c("acc")</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87" name="Google Shape;287;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Read the picture files.</a:t>
            </a:r>
            <a:endParaRPr/>
          </a:p>
          <a:p>
            <a:pPr indent="-342900" lvl="0" marL="457200" rtl="0" algn="l">
              <a:spcBef>
                <a:spcPts val="0"/>
              </a:spcBef>
              <a:spcAft>
                <a:spcPts val="0"/>
              </a:spcAft>
              <a:buSzPts val="1800"/>
              <a:buAutoNum type="arabicPeriod"/>
            </a:pPr>
            <a:r>
              <a:rPr lang="en"/>
              <a:t>Decode the JPEG content to RGB grids of pixels.</a:t>
            </a:r>
            <a:endParaRPr/>
          </a:p>
          <a:p>
            <a:pPr indent="-342900" lvl="0" marL="457200" rtl="0" algn="l">
              <a:spcBef>
                <a:spcPts val="0"/>
              </a:spcBef>
              <a:spcAft>
                <a:spcPts val="0"/>
              </a:spcAft>
              <a:buSzPts val="1800"/>
              <a:buAutoNum type="arabicPeriod"/>
            </a:pPr>
            <a:r>
              <a:rPr lang="en"/>
              <a:t>Convert these into floating-point tensors.</a:t>
            </a:r>
            <a:endParaRPr/>
          </a:p>
          <a:p>
            <a:pPr indent="-342900" lvl="0" marL="457200" rtl="0" algn="l">
              <a:spcBef>
                <a:spcPts val="0"/>
              </a:spcBef>
              <a:spcAft>
                <a:spcPts val="0"/>
              </a:spcAft>
              <a:buSzPts val="1800"/>
              <a:buAutoNum type="arabicPeriod"/>
            </a:pPr>
            <a:r>
              <a:rPr lang="en"/>
              <a:t>Rescale the pixel values (between 0 and 255) to the [0, 1] interval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image_data_generator()</a:t>
            </a:r>
            <a:endParaRPr/>
          </a:p>
        </p:txBody>
      </p:sp>
      <p:pic>
        <p:nvPicPr>
          <p:cNvPr id="293" name="Google Shape;293;p49"/>
          <p:cNvPicPr preferRelativeResize="0"/>
          <p:nvPr/>
        </p:nvPicPr>
        <p:blipFill>
          <a:blip r:embed="rId3">
            <a:alphaModFix/>
          </a:blip>
          <a:stretch>
            <a:fillRect/>
          </a:stretch>
        </p:blipFill>
        <p:spPr>
          <a:xfrm>
            <a:off x="152400" y="1299625"/>
            <a:ext cx="6249022" cy="3691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Fitting the Model</a:t>
            </a:r>
            <a:endParaRPr/>
          </a:p>
        </p:txBody>
      </p:sp>
      <p:sp>
        <p:nvSpPr>
          <p:cNvPr id="299" name="Google Shape;299;p50"/>
          <p:cNvSpPr txBox="1"/>
          <p:nvPr>
            <p:ph idx="1" type="body"/>
          </p:nvPr>
        </p:nvSpPr>
        <p:spPr>
          <a:xfrm>
            <a:off x="311700" y="741275"/>
            <a:ext cx="8520600" cy="25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t>
            </a:r>
            <a:r>
              <a:rPr lang="en"/>
              <a:t>fit the model to the data using the generator by using fit_generator</a:t>
            </a:r>
            <a:endParaRPr/>
          </a:p>
          <a:p>
            <a:pPr indent="-342900" lvl="0" marL="457200" rtl="0" algn="l">
              <a:spcBef>
                <a:spcPts val="0"/>
              </a:spcBef>
              <a:spcAft>
                <a:spcPts val="0"/>
              </a:spcAft>
              <a:buSzPts val="1800"/>
              <a:buChar char="●"/>
            </a:pPr>
            <a:r>
              <a:rPr lang="en"/>
              <a:t>It expects as its first argument a generator that will yield batches of inputs and targets indefinitely, like this one does.</a:t>
            </a:r>
            <a:endParaRPr/>
          </a:p>
          <a:p>
            <a:pPr indent="-342900" lvl="0" marL="457200" rtl="0" algn="l">
              <a:spcBef>
                <a:spcPts val="0"/>
              </a:spcBef>
              <a:spcAft>
                <a:spcPts val="0"/>
              </a:spcAft>
              <a:buSzPts val="1800"/>
              <a:buChar char="●"/>
            </a:pPr>
            <a:r>
              <a:rPr lang="en"/>
              <a:t>The fitting process needs to know how many samples to draw from the generator before declaring an epoch over</a:t>
            </a:r>
            <a:endParaRPr/>
          </a:p>
          <a:p>
            <a:pPr indent="-342900" lvl="0" marL="457200" rtl="0" algn="l">
              <a:spcBef>
                <a:spcPts val="0"/>
              </a:spcBef>
              <a:spcAft>
                <a:spcPts val="0"/>
              </a:spcAft>
              <a:buSzPts val="1800"/>
              <a:buChar char="●"/>
            </a:pPr>
            <a:r>
              <a:rPr lang="en"/>
              <a:t>This is the role of the </a:t>
            </a:r>
            <a:r>
              <a:rPr lang="en">
                <a:latin typeface="Courier New"/>
                <a:ea typeface="Courier New"/>
                <a:cs typeface="Courier New"/>
                <a:sym typeface="Courier New"/>
              </a:rPr>
              <a:t>steps_per_epoch</a:t>
            </a:r>
            <a:r>
              <a:rPr lang="en"/>
              <a:t> argument</a:t>
            </a:r>
            <a:endParaRPr/>
          </a:p>
          <a:p>
            <a:pPr indent="-317500" lvl="1" marL="914400" rtl="0" algn="l">
              <a:spcBef>
                <a:spcPts val="0"/>
              </a:spcBef>
              <a:spcAft>
                <a:spcPts val="0"/>
              </a:spcAft>
              <a:buSzPts val="1400"/>
              <a:buChar char="○"/>
            </a:pPr>
            <a:r>
              <a:rPr lang="en"/>
              <a:t>Batches are 20 samples, so it will take 100 batches until you see your target of 2,000 samples</a:t>
            </a:r>
            <a:endParaRPr/>
          </a:p>
          <a:p>
            <a:pPr indent="0" lvl="0" marL="0" rtl="0" algn="l">
              <a:spcBef>
                <a:spcPts val="1600"/>
              </a:spcBef>
              <a:spcAft>
                <a:spcPts val="1600"/>
              </a:spcAft>
              <a:buNone/>
            </a:pPr>
            <a:r>
              <a:t/>
            </a:r>
            <a:endParaRPr/>
          </a:p>
        </p:txBody>
      </p:sp>
      <p:pic>
        <p:nvPicPr>
          <p:cNvPr id="300" name="Google Shape;300;p50"/>
          <p:cNvPicPr preferRelativeResize="0"/>
          <p:nvPr/>
        </p:nvPicPr>
        <p:blipFill>
          <a:blip r:embed="rId3">
            <a:alphaModFix/>
          </a:blip>
          <a:stretch>
            <a:fillRect/>
          </a:stretch>
        </p:blipFill>
        <p:spPr>
          <a:xfrm>
            <a:off x="311700" y="3263975"/>
            <a:ext cx="4078796" cy="1574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306" name="Google Shape;306;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regularization and dropout, one technique to prevent overfitting, specific to computer vision and universally applied is </a:t>
            </a:r>
            <a:r>
              <a:rPr i="1" lang="en"/>
              <a:t>data augmentation</a:t>
            </a:r>
            <a:r>
              <a:rPr lang="en"/>
              <a:t>. </a:t>
            </a:r>
            <a:endParaRPr/>
          </a:p>
          <a:p>
            <a:pPr indent="-342900" lvl="0" marL="457200" rtl="0" algn="l">
              <a:spcBef>
                <a:spcPts val="1600"/>
              </a:spcBef>
              <a:spcAft>
                <a:spcPts val="0"/>
              </a:spcAft>
              <a:buSzPts val="1800"/>
              <a:buChar char="●"/>
            </a:pPr>
            <a:r>
              <a:rPr lang="en"/>
              <a:t>Overfitting is really a sampling problem</a:t>
            </a:r>
            <a:endParaRPr/>
          </a:p>
          <a:p>
            <a:pPr indent="-342900" lvl="0" marL="457200" rtl="0" algn="l">
              <a:spcBef>
                <a:spcPts val="0"/>
              </a:spcBef>
              <a:spcAft>
                <a:spcPts val="0"/>
              </a:spcAft>
              <a:buSzPts val="1800"/>
              <a:buChar char="●"/>
            </a:pPr>
            <a:r>
              <a:rPr lang="en"/>
              <a:t>Data augmentation takes the approach of generating more training data from existing training samples, by augmenting the samples via a number of random transformations that yield believable-looking images</a:t>
            </a:r>
            <a:endParaRPr/>
          </a:p>
          <a:p>
            <a:pPr indent="-342900" lvl="0" marL="457200" rtl="0" algn="l">
              <a:spcBef>
                <a:spcPts val="0"/>
              </a:spcBef>
              <a:spcAft>
                <a:spcPts val="0"/>
              </a:spcAft>
              <a:buSzPts val="1800"/>
              <a:buChar char="●"/>
            </a:pPr>
            <a:r>
              <a:rPr lang="en"/>
              <a:t>The goal is that at training time, your model will never see the exact same picture twice. This helps expose the model to more aspects of the data and generalize better.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Convnets</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ConvNet is made up of Layers. Every Layer has a simple API: It transforms an input 3D volume to an output 3D volume with some differentiable function that may or may not have parameters.</a:t>
            </a:r>
            <a:endParaRPr/>
          </a:p>
          <a:p>
            <a:pPr indent="-342900" lvl="0" marL="457200" rtl="0" algn="l">
              <a:spcBef>
                <a:spcPts val="1600"/>
              </a:spcBef>
              <a:spcAft>
                <a:spcPts val="0"/>
              </a:spcAft>
              <a:buSzPts val="1800"/>
              <a:buChar char="●"/>
            </a:pPr>
            <a:r>
              <a:rPr lang="en"/>
              <a:t>Convolution layer</a:t>
            </a:r>
            <a:endParaRPr/>
          </a:p>
          <a:p>
            <a:pPr indent="-342900" lvl="0" marL="457200" rtl="0" algn="l">
              <a:spcBef>
                <a:spcPts val="0"/>
              </a:spcBef>
              <a:spcAft>
                <a:spcPts val="0"/>
              </a:spcAft>
              <a:buSzPts val="1800"/>
              <a:buChar char="●"/>
            </a:pPr>
            <a:r>
              <a:rPr lang="en"/>
              <a:t>Pooling layer</a:t>
            </a:r>
            <a:endParaRPr/>
          </a:p>
          <a:p>
            <a:pPr indent="-342900" lvl="0" marL="457200" rtl="0" algn="l">
              <a:spcBef>
                <a:spcPts val="0"/>
              </a:spcBef>
              <a:spcAft>
                <a:spcPts val="0"/>
              </a:spcAft>
              <a:buSzPts val="1800"/>
              <a:buChar char="●"/>
            </a:pPr>
            <a:r>
              <a:rPr lang="en"/>
              <a:t>Fully-connected layer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315925"/>
            <a:ext cx="8527800" cy="9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
            </a:r>
            <a:r>
              <a:rPr lang="en"/>
              <a:t>ata augmentation configuration via image_data_generator</a:t>
            </a:r>
            <a:endParaRPr/>
          </a:p>
        </p:txBody>
      </p:sp>
      <p:sp>
        <p:nvSpPr>
          <p:cNvPr id="312" name="Google Shape;312;p52"/>
          <p:cNvSpPr txBox="1"/>
          <p:nvPr/>
        </p:nvSpPr>
        <p:spPr>
          <a:xfrm>
            <a:off x="318250" y="1242250"/>
            <a:ext cx="6108600" cy="3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datagen &lt;- image_data_generator(</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rescale = 1/255,</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rotation_range = 40,</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width_shift_range = 0.2,</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height_shift_range = 0.2,</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shear_range = 0.2,</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zoom_range = 0.2,</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horizontal_flip = TRUE,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fill_mode = "nearest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a Pretrained Convnet</a:t>
            </a:r>
            <a:endParaRPr/>
          </a:p>
        </p:txBody>
      </p:sp>
      <p:sp>
        <p:nvSpPr>
          <p:cNvPr id="318" name="Google Shape;318;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pretrained network is a saved network that was previously trained on a large dataset, typically on a large-scale image-classification task.</a:t>
            </a:r>
            <a:endParaRPr/>
          </a:p>
          <a:p>
            <a:pPr indent="-342900" lvl="0" marL="457200" rtl="0" algn="l">
              <a:spcBef>
                <a:spcPts val="1600"/>
              </a:spcBef>
              <a:spcAft>
                <a:spcPts val="0"/>
              </a:spcAft>
              <a:buSzPts val="1800"/>
              <a:buChar char="●"/>
            </a:pPr>
            <a:r>
              <a:rPr lang="en"/>
              <a:t>Spatial hierarchy of features learned by the pretrained network can effectively act as a generic model of the visual world,</a:t>
            </a:r>
            <a:endParaRPr/>
          </a:p>
          <a:p>
            <a:pPr indent="-342900" lvl="0" marL="457200" rtl="0" algn="l">
              <a:spcBef>
                <a:spcPts val="0"/>
              </a:spcBef>
              <a:spcAft>
                <a:spcPts val="0"/>
              </a:spcAft>
              <a:buSzPts val="1800"/>
              <a:buChar char="●"/>
            </a:pPr>
            <a:r>
              <a:rPr lang="en"/>
              <a:t>Portability of learned features across different problems is a key advantage of deep learning compared to many older, shallow-learning approaches, and it makes deep learning very effective for small-data problems.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24" name="Google Shape;324;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
            </a:r>
            <a:r>
              <a:rPr lang="en"/>
              <a:t>arge convnet trained on the ImageNet dataset (1.4 million labeled images and 1,000 different classes</a:t>
            </a:r>
            <a:endParaRPr/>
          </a:p>
          <a:p>
            <a:pPr indent="-342900" lvl="0" marL="457200" rtl="0" algn="l">
              <a:spcBef>
                <a:spcPts val="0"/>
              </a:spcBef>
              <a:spcAft>
                <a:spcPts val="0"/>
              </a:spcAft>
              <a:buSzPts val="1800"/>
              <a:buChar char="●"/>
            </a:pPr>
            <a:r>
              <a:rPr lang="en"/>
              <a:t>ImageNet contains many animal classes, including different species of cats and dogs</a:t>
            </a:r>
            <a:endParaRPr/>
          </a:p>
          <a:p>
            <a:pPr indent="-342900" lvl="0" marL="457200" rtl="0" algn="l">
              <a:spcBef>
                <a:spcPts val="0"/>
              </a:spcBef>
              <a:spcAft>
                <a:spcPts val="0"/>
              </a:spcAft>
              <a:buSzPts val="1800"/>
              <a:buChar char="●"/>
            </a:pPr>
            <a:r>
              <a:rPr lang="en"/>
              <a:t>We will use the VGG16 architecture</a:t>
            </a:r>
            <a:endParaRPr/>
          </a:p>
          <a:p>
            <a:pPr indent="-342900" lvl="0" marL="457200" rtl="0" algn="l">
              <a:spcBef>
                <a:spcPts val="0"/>
              </a:spcBef>
              <a:spcAft>
                <a:spcPts val="0"/>
              </a:spcAft>
              <a:buSzPts val="1800"/>
              <a:buChar char="●"/>
            </a:pPr>
            <a:r>
              <a:rPr lang="en"/>
              <a:t>Many such models: Xception, Inception V3, ResNet50, VGG16, VGG19, MobileNet</a:t>
            </a:r>
            <a:endParaRPr/>
          </a:p>
          <a:p>
            <a:pPr indent="-342900" lvl="0" marL="457200" rtl="0" algn="l">
              <a:spcBef>
                <a:spcPts val="0"/>
              </a:spcBef>
              <a:spcAft>
                <a:spcPts val="0"/>
              </a:spcAft>
              <a:buSzPts val="1800"/>
              <a:buChar char="●"/>
            </a:pPr>
            <a:r>
              <a:rPr lang="en"/>
              <a:t>There are two ways to use a pretrained network: </a:t>
            </a:r>
            <a:r>
              <a:rPr i="1" lang="en"/>
              <a:t>feature extraction</a:t>
            </a:r>
            <a:r>
              <a:rPr lang="en"/>
              <a:t> and </a:t>
            </a:r>
            <a:r>
              <a:rPr i="1" lang="en"/>
              <a:t>fine-tuning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330" name="Google Shape;330;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 consists of using the representations learned by a previous network to extract interesting features from new samples. These features are then run through a new classifier, which is trained from scratch.</a:t>
            </a:r>
            <a:endParaRPr/>
          </a:p>
          <a:p>
            <a:pPr indent="0" lvl="0" marL="0" rtl="0" algn="l">
              <a:spcBef>
                <a:spcPts val="1600"/>
              </a:spcBef>
              <a:spcAft>
                <a:spcPts val="0"/>
              </a:spcAft>
              <a:buNone/>
            </a:pPr>
            <a:r>
              <a:rPr lang="en"/>
              <a:t>Convnets used for image classification comprise two parts:</a:t>
            </a:r>
            <a:endParaRPr/>
          </a:p>
          <a:p>
            <a:pPr indent="-342900" lvl="0" marL="457200" rtl="0" algn="l">
              <a:spcBef>
                <a:spcPts val="1600"/>
              </a:spcBef>
              <a:spcAft>
                <a:spcPts val="0"/>
              </a:spcAft>
              <a:buSzPts val="1800"/>
              <a:buChar char="●"/>
            </a:pPr>
            <a:r>
              <a:rPr lang="en"/>
              <a:t>Convolution base: pooling and convolution layers</a:t>
            </a:r>
            <a:endParaRPr/>
          </a:p>
          <a:p>
            <a:pPr indent="-317500" lvl="1" marL="914400" rtl="0" algn="l">
              <a:spcBef>
                <a:spcPts val="0"/>
              </a:spcBef>
              <a:spcAft>
                <a:spcPts val="0"/>
              </a:spcAft>
              <a:buSzPts val="1400"/>
              <a:buChar char="○"/>
            </a:pPr>
            <a:r>
              <a:rPr lang="en"/>
              <a:t>Presence maps of generic concepts</a:t>
            </a:r>
            <a:endParaRPr/>
          </a:p>
          <a:p>
            <a:pPr indent="-342900" lvl="0" marL="457200" rtl="0" algn="l">
              <a:spcBef>
                <a:spcPts val="0"/>
              </a:spcBef>
              <a:spcAft>
                <a:spcPts val="0"/>
              </a:spcAft>
              <a:buSzPts val="1800"/>
              <a:buChar char="●"/>
            </a:pPr>
            <a:r>
              <a:rPr lang="en"/>
              <a:t>Densely connected classifier</a:t>
            </a:r>
            <a:endParaRPr/>
          </a:p>
          <a:p>
            <a:pPr indent="-317500" lvl="1" marL="914400" rtl="0" algn="l">
              <a:spcBef>
                <a:spcPts val="0"/>
              </a:spcBef>
              <a:spcAft>
                <a:spcPts val="0"/>
              </a:spcAft>
              <a:buSzPts val="1400"/>
              <a:buChar char="○"/>
            </a:pPr>
            <a:r>
              <a:rPr lang="en"/>
              <a:t>Specific to the problem</a:t>
            </a:r>
            <a:endParaRPr/>
          </a:p>
          <a:p>
            <a:pPr indent="-317500" lvl="1" marL="914400" rtl="0" algn="l">
              <a:spcBef>
                <a:spcPts val="0"/>
              </a:spcBef>
              <a:spcAft>
                <a:spcPts val="0"/>
              </a:spcAft>
              <a:buSzPts val="1400"/>
              <a:buChar char="○"/>
            </a:pPr>
            <a:r>
              <a:rPr lang="en"/>
              <a:t>Don’t contain spatial information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336" name="Google Shape;336;p56"/>
          <p:cNvPicPr preferRelativeResize="0"/>
          <p:nvPr/>
        </p:nvPicPr>
        <p:blipFill>
          <a:blip r:embed="rId3">
            <a:alphaModFix/>
          </a:blip>
          <a:stretch>
            <a:fillRect/>
          </a:stretch>
        </p:blipFill>
        <p:spPr>
          <a:xfrm>
            <a:off x="152400" y="1299625"/>
            <a:ext cx="4705350" cy="3552825"/>
          </a:xfrm>
          <a:prstGeom prst="rect">
            <a:avLst/>
          </a:prstGeom>
          <a:noFill/>
          <a:ln>
            <a:noFill/>
          </a:ln>
        </p:spPr>
      </p:pic>
      <p:sp>
        <p:nvSpPr>
          <p:cNvPr id="337" name="Google Shape;337;p56"/>
          <p:cNvSpPr txBox="1"/>
          <p:nvPr/>
        </p:nvSpPr>
        <p:spPr>
          <a:xfrm>
            <a:off x="5450750" y="1217600"/>
            <a:ext cx="3381600" cy="349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Layers that come earlier in the model extract local, highly generic feature maps (such as visual edges, colors, and textures)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Layers that are higher up extract more-abstract concepts (such as “cat ear” or “dog eye”).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VGG16 Model</a:t>
            </a:r>
            <a:endParaRPr/>
          </a:p>
        </p:txBody>
      </p:sp>
      <p:sp>
        <p:nvSpPr>
          <p:cNvPr id="343" name="Google Shape;343;p57"/>
          <p:cNvSpPr txBox="1"/>
          <p:nvPr/>
        </p:nvSpPr>
        <p:spPr>
          <a:xfrm>
            <a:off x="477925" y="1281075"/>
            <a:ext cx="3675600" cy="19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library(keras)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conv_base &lt;- application_vgg16(</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weights = "imagenet",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include_top = FALSE,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input_shape = c(150, 150, 3)</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344" name="Google Shape;344;p57"/>
          <p:cNvPicPr preferRelativeResize="0"/>
          <p:nvPr/>
        </p:nvPicPr>
        <p:blipFill>
          <a:blip r:embed="rId3">
            <a:alphaModFix/>
          </a:blip>
          <a:stretch>
            <a:fillRect/>
          </a:stretch>
        </p:blipFill>
        <p:spPr>
          <a:xfrm>
            <a:off x="4073875" y="537200"/>
            <a:ext cx="4685674" cy="1975246"/>
          </a:xfrm>
          <a:prstGeom prst="rect">
            <a:avLst/>
          </a:prstGeom>
          <a:noFill/>
          <a:ln>
            <a:noFill/>
          </a:ln>
        </p:spPr>
      </p:pic>
      <p:pic>
        <p:nvPicPr>
          <p:cNvPr id="345" name="Google Shape;345;p57"/>
          <p:cNvPicPr preferRelativeResize="0"/>
          <p:nvPr/>
        </p:nvPicPr>
        <p:blipFill>
          <a:blip r:embed="rId4">
            <a:alphaModFix/>
          </a:blip>
          <a:stretch>
            <a:fillRect/>
          </a:stretch>
        </p:blipFill>
        <p:spPr>
          <a:xfrm>
            <a:off x="4192413" y="2876550"/>
            <a:ext cx="4972050" cy="1495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Proceed</a:t>
            </a:r>
            <a:endParaRPr/>
          </a:p>
        </p:txBody>
      </p:sp>
      <p:sp>
        <p:nvSpPr>
          <p:cNvPr id="351" name="Google Shape;351;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Running the convolutional base over your dataset, recording its output to an array on disk, and then using this data as input to a standalone, densely connected classifier</a:t>
            </a:r>
            <a:endParaRPr/>
          </a:p>
          <a:p>
            <a:pPr indent="-317500" lvl="1" marL="914400" rtl="0" algn="l">
              <a:spcBef>
                <a:spcPts val="0"/>
              </a:spcBef>
              <a:spcAft>
                <a:spcPts val="0"/>
              </a:spcAft>
              <a:buSzPts val="1400"/>
              <a:buAutoNum type="alphaLcPeriod"/>
            </a:pPr>
            <a:r>
              <a:rPr lang="en"/>
              <a:t>Fast, and cheap to run</a:t>
            </a:r>
            <a:endParaRPr/>
          </a:p>
          <a:p>
            <a:pPr indent="-317500" lvl="1" marL="914400" rtl="0" algn="l">
              <a:spcBef>
                <a:spcPts val="0"/>
              </a:spcBef>
              <a:spcAft>
                <a:spcPts val="0"/>
              </a:spcAft>
              <a:buSzPts val="1400"/>
              <a:buAutoNum type="alphaLcPeriod"/>
            </a:pPr>
            <a:r>
              <a:rPr lang="en"/>
              <a:t>Will not use data augmentation</a:t>
            </a:r>
            <a:endParaRPr/>
          </a:p>
          <a:p>
            <a:pPr indent="-342900" lvl="0" marL="457200" rtl="0" algn="l">
              <a:spcBef>
                <a:spcPts val="0"/>
              </a:spcBef>
              <a:spcAft>
                <a:spcPts val="0"/>
              </a:spcAft>
              <a:buSzPts val="1800"/>
              <a:buAutoNum type="arabicPeriod"/>
            </a:pPr>
            <a:r>
              <a:rPr lang="en"/>
              <a:t>Extending the model you have (conv_base) by adding dense layers on top, and running the whole thing end to end on the input data.</a:t>
            </a:r>
            <a:endParaRPr/>
          </a:p>
          <a:p>
            <a:pPr indent="-317500" lvl="1" marL="914400" rtl="0" algn="l">
              <a:spcBef>
                <a:spcPts val="0"/>
              </a:spcBef>
              <a:spcAft>
                <a:spcPts val="0"/>
              </a:spcAft>
              <a:buSzPts val="1400"/>
              <a:buAutoNum type="alphaLcPeriod"/>
            </a:pPr>
            <a:r>
              <a:rPr lang="en"/>
              <a:t>Allows data augmentation</a:t>
            </a:r>
            <a:endParaRPr/>
          </a:p>
          <a:p>
            <a:pPr indent="-317500" lvl="1" marL="914400" rtl="0" algn="l">
              <a:spcBef>
                <a:spcPts val="0"/>
              </a:spcBef>
              <a:spcAft>
                <a:spcPts val="0"/>
              </a:spcAft>
              <a:buSzPts val="1400"/>
              <a:buAutoNum type="alphaLcPeriod"/>
            </a:pPr>
            <a:r>
              <a:rPr lang="en"/>
              <a:t>Expensive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Fast Feature Extraction With Data Augmentation</a:t>
            </a:r>
            <a:endParaRPr sz="3200"/>
          </a:p>
        </p:txBody>
      </p:sp>
      <p:sp>
        <p:nvSpPr>
          <p:cNvPr id="357" name="Google Shape;357;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Listing 5.3</a:t>
            </a:r>
            <a:endParaRPr/>
          </a:p>
          <a:p>
            <a:pPr indent="-342900" lvl="0" marL="457200" rtl="0" algn="l">
              <a:spcBef>
                <a:spcPts val="0"/>
              </a:spcBef>
              <a:spcAft>
                <a:spcPts val="0"/>
              </a:spcAft>
              <a:buSzPts val="1800"/>
              <a:buChar char="●"/>
            </a:pPr>
            <a:r>
              <a:rPr lang="en"/>
              <a:t>Training is very fast, because you only have to deal with two dense layers</a:t>
            </a:r>
            <a:endParaRPr/>
          </a:p>
          <a:p>
            <a:pPr indent="-342900" lvl="0" marL="457200" rtl="0" algn="l">
              <a:spcBef>
                <a:spcPts val="0"/>
              </a:spcBef>
              <a:spcAft>
                <a:spcPts val="0"/>
              </a:spcAft>
              <a:buSzPts val="1800"/>
              <a:buChar char="●"/>
            </a:pPr>
            <a:r>
              <a:rPr lang="en"/>
              <a:t>You reach a validation accuracy of about 90%</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Extraction with Data Augmentation</a:t>
            </a:r>
            <a:endParaRPr/>
          </a:p>
        </p:txBody>
      </p:sp>
      <p:sp>
        <p:nvSpPr>
          <p:cNvPr id="363" name="Google Shape;363;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Much slower and expensive</a:t>
            </a:r>
            <a:endParaRPr/>
          </a:p>
          <a:p>
            <a:pPr indent="-342900" lvl="0" marL="457200" rtl="0" algn="l">
              <a:spcBef>
                <a:spcPts val="0"/>
              </a:spcBef>
              <a:spcAft>
                <a:spcPts val="0"/>
              </a:spcAft>
              <a:buSzPts val="1800"/>
              <a:buChar char="●"/>
            </a:pPr>
            <a:r>
              <a:rPr lang="en"/>
              <a:t>Intractable on a CPU</a:t>
            </a:r>
            <a:endParaRPr/>
          </a:p>
          <a:p>
            <a:pPr indent="-342900" lvl="0" marL="457200" rtl="0" algn="l">
              <a:spcBef>
                <a:spcPts val="0"/>
              </a:spcBef>
              <a:spcAft>
                <a:spcPts val="0"/>
              </a:spcAft>
              <a:buSzPts val="1800"/>
              <a:buChar char="●"/>
            </a:pPr>
            <a:r>
              <a:rPr lang="en"/>
              <a:t>Because models behave just like layers, you can add a model (like conv_base) to a sequential model just like you would add a layer.</a:t>
            </a:r>
            <a:endParaRPr/>
          </a:p>
          <a:p>
            <a:pPr indent="0" lvl="0" marL="0" rtl="0" algn="l">
              <a:spcBef>
                <a:spcPts val="1600"/>
              </a:spcBef>
              <a:spcAft>
                <a:spcPts val="1600"/>
              </a:spcAft>
              <a:buNone/>
            </a:pPr>
            <a:r>
              <a:t/>
            </a:r>
            <a:endParaRPr/>
          </a:p>
        </p:txBody>
      </p:sp>
      <p:sp>
        <p:nvSpPr>
          <p:cNvPr id="364" name="Google Shape;364;p60"/>
          <p:cNvSpPr txBox="1"/>
          <p:nvPr/>
        </p:nvSpPr>
        <p:spPr>
          <a:xfrm>
            <a:off x="51325" y="2802725"/>
            <a:ext cx="4239900" cy="1314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model &lt;- keras_model_sequential()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conv_base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layer_flatten()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layer_dense(units = 256,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layer_dense(units = 1, activation = "sigmoid")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65" name="Google Shape;365;p60"/>
          <p:cNvPicPr preferRelativeResize="0"/>
          <p:nvPr/>
        </p:nvPicPr>
        <p:blipFill>
          <a:blip r:embed="rId3">
            <a:alphaModFix/>
          </a:blip>
          <a:stretch>
            <a:fillRect/>
          </a:stretch>
        </p:blipFill>
        <p:spPr>
          <a:xfrm>
            <a:off x="4383775" y="2771875"/>
            <a:ext cx="4760225" cy="2066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Freeze</a:t>
            </a:r>
            <a:endParaRPr/>
          </a:p>
        </p:txBody>
      </p:sp>
      <p:sp>
        <p:nvSpPr>
          <p:cNvPr id="371" name="Google Shape;371;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you compile and train the model, it’s very important to </a:t>
            </a:r>
            <a:r>
              <a:rPr i="1" lang="en"/>
              <a:t>freeze</a:t>
            </a:r>
            <a:r>
              <a:rPr lang="en"/>
              <a:t> the convolutional base. </a:t>
            </a:r>
            <a:endParaRPr/>
          </a:p>
          <a:p>
            <a:pPr indent="-342900" lvl="0" marL="457200" rtl="0" algn="l">
              <a:spcBef>
                <a:spcPts val="0"/>
              </a:spcBef>
              <a:spcAft>
                <a:spcPts val="0"/>
              </a:spcAft>
              <a:buSzPts val="1800"/>
              <a:buChar char="●"/>
            </a:pPr>
            <a:r>
              <a:rPr lang="en"/>
              <a:t>In Keras, you freeze a network using the </a:t>
            </a:r>
            <a:r>
              <a:rPr i="1" lang="en"/>
              <a:t>freeze_weights()</a:t>
            </a:r>
            <a:endParaRPr/>
          </a:p>
          <a:p>
            <a:pPr indent="-342900" lvl="0" marL="457200" rtl="0" algn="l">
              <a:spcBef>
                <a:spcPts val="0"/>
              </a:spcBef>
              <a:spcAft>
                <a:spcPts val="0"/>
              </a:spcAft>
              <a:buSzPts val="1800"/>
              <a:buChar char="●"/>
            </a:pPr>
            <a:r>
              <a:rPr lang="en"/>
              <a:t>freeze_weights(conv_base)</a:t>
            </a:r>
            <a:endParaRPr/>
          </a:p>
          <a:p>
            <a:pPr indent="-342900" lvl="0" marL="457200" rtl="0" algn="l">
              <a:spcBef>
                <a:spcPts val="0"/>
              </a:spcBef>
              <a:spcAft>
                <a:spcPts val="0"/>
              </a:spcAft>
              <a:buSzPts val="1800"/>
              <a:buChar char="●"/>
            </a:pPr>
            <a:r>
              <a:rPr lang="en"/>
              <a:t>Note that in order for these changes to take effect, you must first</a:t>
            </a:r>
            <a:endParaRPr/>
          </a:p>
          <a:p>
            <a:pPr indent="-342900" lvl="0" marL="457200" rtl="0" algn="l">
              <a:spcBef>
                <a:spcPts val="0"/>
              </a:spcBef>
              <a:spcAft>
                <a:spcPts val="0"/>
              </a:spcAft>
              <a:buSzPts val="1800"/>
              <a:buChar char="●"/>
            </a:pPr>
            <a:r>
              <a:rPr lang="en"/>
              <a:t>compile the model. If you ever modify weight trainability after compilation, you should then recompile the model, or these changes will be ignored</a:t>
            </a:r>
            <a:endParaRPr/>
          </a:p>
          <a:p>
            <a:pPr indent="-342900" lvl="0" marL="457200" rtl="0" algn="l">
              <a:spcBef>
                <a:spcPts val="0"/>
              </a:spcBef>
              <a:spcAft>
                <a:spcPts val="0"/>
              </a:spcAft>
              <a:buSzPts val="1800"/>
              <a:buChar char="●"/>
            </a:pPr>
            <a:r>
              <a:rPr lang="en"/>
              <a:t>Note that the validation data shouldn’t be augmented!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Live Example</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latin typeface="Arial"/>
                <a:ea typeface="Arial"/>
                <a:cs typeface="Arial"/>
                <a:sym typeface="Arial"/>
                <a:hlinkClick r:id="rId4"/>
              </a:rPr>
              <a:t>http://cs231n.stanford.edu/</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Fine Tuning</a:t>
            </a:r>
            <a:endParaRPr/>
          </a:p>
        </p:txBody>
      </p:sp>
      <p:sp>
        <p:nvSpPr>
          <p:cNvPr id="377" name="Google Shape;377;p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Fine-tuning consists of unfreezing a few of the top layers of a frozen model base used for feature extraction, and jointly training both the newly added part of the model (in this case, the fully connected classifier) and these top layers.</a:t>
            </a:r>
            <a:endParaRPr/>
          </a:p>
          <a:p>
            <a:pPr indent="0" lvl="0" marL="0" rtl="0" algn="l">
              <a:spcBef>
                <a:spcPts val="1600"/>
              </a:spcBef>
              <a:spcAft>
                <a:spcPts val="0"/>
              </a:spcAft>
              <a:buNone/>
            </a:pPr>
            <a:r>
              <a:rPr lang="en"/>
              <a:t>This is called fine-tuning because it slightly adjusts the more abstract representations of the model being reused, in order to make them more relevant for the problem at hand.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63"/>
          <p:cNvPicPr preferRelativeResize="0"/>
          <p:nvPr/>
        </p:nvPicPr>
        <p:blipFill>
          <a:blip r:embed="rId3">
            <a:alphaModFix/>
          </a:blip>
          <a:stretch>
            <a:fillRect/>
          </a:stretch>
        </p:blipFill>
        <p:spPr>
          <a:xfrm>
            <a:off x="152400" y="152400"/>
            <a:ext cx="2133600" cy="4810125"/>
          </a:xfrm>
          <a:prstGeom prst="rect">
            <a:avLst/>
          </a:prstGeom>
          <a:noFill/>
          <a:ln>
            <a:noFill/>
          </a:ln>
        </p:spPr>
      </p:pic>
      <p:sp>
        <p:nvSpPr>
          <p:cNvPr id="383" name="Google Shape;383;p63"/>
          <p:cNvSpPr txBox="1"/>
          <p:nvPr/>
        </p:nvSpPr>
        <p:spPr>
          <a:xfrm>
            <a:off x="3583025" y="293668"/>
            <a:ext cx="5010000" cy="20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Thus, the steps for fine-tuning a network are as follows: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Add your custom network on top of an already-trained base network.</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Freeze the base network.</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Train the part you added.</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Unfreeze some layers in the base network.</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Jointly train both these layers and the part you added.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84" name="Google Shape;384;p63"/>
          <p:cNvSpPr txBox="1"/>
          <p:nvPr/>
        </p:nvSpPr>
        <p:spPr>
          <a:xfrm>
            <a:off x="3849925" y="2422875"/>
            <a:ext cx="46302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You'll fine-tune all of the layers from  Block3_conv1 on. Why not fine-tune more layers?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390" name="Google Shape;390;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a:t>
            </a:r>
            <a:r>
              <a:rPr lang="en"/>
              <a:t>nfreeze_weights(conv_base, from = "block3_conv1")</a:t>
            </a:r>
            <a:endParaRPr/>
          </a:p>
          <a:p>
            <a:pPr indent="-342900" lvl="0" marL="457200" rtl="0" algn="l">
              <a:spcBef>
                <a:spcPts val="0"/>
              </a:spcBef>
              <a:spcAft>
                <a:spcPts val="0"/>
              </a:spcAft>
              <a:buSzPts val="1800"/>
              <a:buChar char="●"/>
            </a:pPr>
            <a:r>
              <a:rPr lang="en"/>
              <a:t>Use RMSProp optimizer using  a very low learning rate.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798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396" name="Google Shape;396;p65"/>
          <p:cNvSpPr txBox="1"/>
          <p:nvPr>
            <p:ph idx="1" type="body"/>
          </p:nvPr>
        </p:nvSpPr>
        <p:spPr>
          <a:xfrm>
            <a:off x="311700" y="8043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Convnets are the best type of machine-learning models for computer-vision tasks. </a:t>
            </a:r>
            <a:endParaRPr/>
          </a:p>
          <a:p>
            <a:pPr indent="-342900" lvl="0" marL="457200" rtl="0" algn="l">
              <a:spcBef>
                <a:spcPts val="0"/>
              </a:spcBef>
              <a:spcAft>
                <a:spcPts val="0"/>
              </a:spcAft>
              <a:buSzPts val="1800"/>
              <a:buChar char="●"/>
            </a:pPr>
            <a:r>
              <a:rPr lang="en"/>
              <a:t>It’s possible to train one from scratch even on a very small dataset, with decent results.</a:t>
            </a:r>
            <a:endParaRPr/>
          </a:p>
          <a:p>
            <a:pPr indent="-342900" lvl="0" marL="457200" rtl="0" algn="l">
              <a:spcBef>
                <a:spcPts val="0"/>
              </a:spcBef>
              <a:spcAft>
                <a:spcPts val="0"/>
              </a:spcAft>
              <a:buSzPts val="1800"/>
              <a:buChar char="●"/>
            </a:pPr>
            <a:r>
              <a:rPr lang="en"/>
              <a:t>On a small dataset, overfitting will be the main issue. Data augmentation is a powerful way to fight overfitting when you’re working with image data.</a:t>
            </a:r>
            <a:endParaRPr/>
          </a:p>
          <a:p>
            <a:pPr indent="-342900" lvl="0" marL="457200" rtl="0" algn="l">
              <a:spcBef>
                <a:spcPts val="0"/>
              </a:spcBef>
              <a:spcAft>
                <a:spcPts val="0"/>
              </a:spcAft>
              <a:buSzPts val="1800"/>
              <a:buChar char="●"/>
            </a:pPr>
            <a:r>
              <a:rPr lang="en"/>
              <a:t>It’s easy to reuse an existing convnet on a new dataset via feature extraction. This is a valuable technique for working with small image datasets.</a:t>
            </a:r>
            <a:endParaRPr/>
          </a:p>
          <a:p>
            <a:pPr indent="-342900" lvl="0" marL="457200" rtl="0" algn="l">
              <a:spcBef>
                <a:spcPts val="0"/>
              </a:spcBef>
              <a:spcAft>
                <a:spcPts val="0"/>
              </a:spcAft>
              <a:buSzPts val="1800"/>
              <a:buChar char="●"/>
            </a:pPr>
            <a:r>
              <a:rPr lang="en"/>
              <a:t>As a complement to feature extraction, you can use fine-tuning, which adapts to a new problem some of the representations previously learned by an existing model. This pushes performance a bit further.</a:t>
            </a:r>
            <a:endParaRPr/>
          </a:p>
          <a:p>
            <a:pPr indent="0" lvl="0" marL="45720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Visualizing what Convnets Learn</a:t>
            </a:r>
            <a:endParaRPr/>
          </a:p>
        </p:txBody>
      </p:sp>
      <p:sp>
        <p:nvSpPr>
          <p:cNvPr id="402" name="Google Shape;402;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representations learned by convnets are highly amenable to visualization, in large part because they’re representations of visual concepts</a:t>
            </a:r>
            <a:endParaRPr/>
          </a:p>
          <a:p>
            <a:pPr indent="-342900" lvl="0" marL="457200" rtl="0" algn="l">
              <a:spcBef>
                <a:spcPts val="0"/>
              </a:spcBef>
              <a:spcAft>
                <a:spcPts val="0"/>
              </a:spcAft>
              <a:buSzPts val="1800"/>
              <a:buChar char="●"/>
            </a:pPr>
            <a:r>
              <a:rPr lang="en"/>
              <a:t>A wide array of techniques have been developed for visualizing and interpreting these representations</a:t>
            </a:r>
            <a:endParaRPr/>
          </a:p>
          <a:p>
            <a:pPr indent="-317500" lvl="1" marL="914400" rtl="0" algn="l">
              <a:spcBef>
                <a:spcPts val="0"/>
              </a:spcBef>
              <a:spcAft>
                <a:spcPts val="0"/>
              </a:spcAft>
              <a:buSzPts val="1400"/>
              <a:buChar char="○"/>
            </a:pPr>
            <a:r>
              <a:rPr lang="en"/>
              <a:t>Visualizing intermediate convnet outputs (intermediate activations)</a:t>
            </a:r>
            <a:endParaRPr/>
          </a:p>
          <a:p>
            <a:pPr indent="-317500" lvl="1" marL="914400" rtl="0" algn="l">
              <a:spcBef>
                <a:spcPts val="0"/>
              </a:spcBef>
              <a:spcAft>
                <a:spcPts val="0"/>
              </a:spcAft>
              <a:buSzPts val="1400"/>
              <a:buChar char="○"/>
            </a:pPr>
            <a:r>
              <a:rPr lang="en"/>
              <a:t>Visualizing convnets filters</a:t>
            </a:r>
            <a:endParaRPr/>
          </a:p>
          <a:p>
            <a:pPr indent="-317500" lvl="1" marL="914400" rtl="0" algn="l">
              <a:spcBef>
                <a:spcPts val="0"/>
              </a:spcBef>
              <a:spcAft>
                <a:spcPts val="0"/>
              </a:spcAft>
              <a:buSzPts val="1400"/>
              <a:buChar char="○"/>
            </a:pPr>
            <a:r>
              <a:rPr lang="en"/>
              <a:t>Visualizing heatmaps of class activation in an image</a:t>
            </a:r>
            <a:endParaRPr/>
          </a:p>
          <a:p>
            <a:pPr indent="-342900" lvl="0" marL="457200" rtl="0" algn="l">
              <a:spcBef>
                <a:spcPts val="0"/>
              </a:spcBef>
              <a:spcAft>
                <a:spcPts val="0"/>
              </a:spcAft>
              <a:buSzPts val="1800"/>
              <a:buChar char="●"/>
            </a:pPr>
            <a:r>
              <a:rPr lang="en"/>
              <a:t>Look at listing 5.4</a:t>
            </a:r>
            <a:endParaRPr/>
          </a:p>
          <a:p>
            <a:pPr indent="0" lvl="0" marL="0" rtl="0" algn="l">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CloudML and RStudio</a:t>
            </a:r>
            <a:endParaRPr/>
          </a:p>
        </p:txBody>
      </p:sp>
      <p:sp>
        <p:nvSpPr>
          <p:cNvPr id="408" name="Google Shape;408;p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https://tensorflow.rstudio.com/tools/cloudml/articles/getting_started.html</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Basic Convnet</a:t>
            </a:r>
            <a:endParaRPr/>
          </a:p>
        </p:txBody>
      </p:sp>
      <p:sp>
        <p:nvSpPr>
          <p:cNvPr id="94" name="Google Shape;94;p18"/>
          <p:cNvSpPr txBox="1"/>
          <p:nvPr>
            <p:ph idx="1" type="body"/>
          </p:nvPr>
        </p:nvSpPr>
        <p:spPr>
          <a:xfrm>
            <a:off x="311700" y="3207700"/>
            <a:ext cx="8520600" cy="13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 convnet takes as input tensors of shape (image_height, image_width, image_channels) (not including the batch dimension)</a:t>
            </a:r>
            <a:endParaRPr/>
          </a:p>
          <a:p>
            <a:pPr indent="-342900" lvl="0" marL="457200" rtl="0" algn="l">
              <a:spcBef>
                <a:spcPts val="0"/>
              </a:spcBef>
              <a:spcAft>
                <a:spcPts val="0"/>
              </a:spcAft>
              <a:buSzPts val="1800"/>
              <a:buChar char="●"/>
            </a:pPr>
            <a:r>
              <a:rPr lang="en"/>
              <a:t>Example MNIST</a:t>
            </a:r>
            <a:endParaRPr/>
          </a:p>
          <a:p>
            <a:pPr indent="-342900" lvl="0" marL="457200" rtl="0" algn="l">
              <a:spcBef>
                <a:spcPts val="0"/>
              </a:spcBef>
              <a:spcAft>
                <a:spcPts val="0"/>
              </a:spcAft>
              <a:buSzPts val="1800"/>
              <a:buChar char="●"/>
            </a:pPr>
            <a:r>
              <a:rPr lang="en"/>
              <a:t>Model listing 5.1</a:t>
            </a:r>
            <a:endParaRPr/>
          </a:p>
          <a:p>
            <a:pPr indent="0" lvl="0" marL="0" rtl="0" algn="l">
              <a:spcBef>
                <a:spcPts val="1600"/>
              </a:spcBef>
              <a:spcAft>
                <a:spcPts val="1600"/>
              </a:spcAft>
              <a:buNone/>
            </a:pPr>
            <a:r>
              <a:t/>
            </a:r>
            <a:endParaRPr/>
          </a:p>
        </p:txBody>
      </p:sp>
      <p:sp>
        <p:nvSpPr>
          <p:cNvPr id="95" name="Google Shape;95;p18"/>
          <p:cNvSpPr txBox="1"/>
          <p:nvPr/>
        </p:nvSpPr>
        <p:spPr>
          <a:xfrm>
            <a:off x="315150" y="1249300"/>
            <a:ext cx="8520600" cy="1958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library(keras)</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model &lt;- keras_model_sequential()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32, kernel_size = c(3, 3), activation = "relu", input_shape = c(28, 28, 1))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64, kernel_size = c(3, 3), activation = "relu")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layer_max_pooling_2d(pool_size = c(2, 2)) %&gt;%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layer_conv_2d(filters = 64, kernel_size = c(3, 3), activation = "relu")</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101" name="Google Shape;101;p19"/>
          <p:cNvPicPr preferRelativeResize="0"/>
          <p:nvPr/>
        </p:nvPicPr>
        <p:blipFill>
          <a:blip r:embed="rId3">
            <a:alphaModFix/>
          </a:blip>
          <a:stretch>
            <a:fillRect/>
          </a:stretch>
        </p:blipFill>
        <p:spPr>
          <a:xfrm>
            <a:off x="152400" y="1299625"/>
            <a:ext cx="5915025" cy="3390900"/>
          </a:xfrm>
          <a:prstGeom prst="rect">
            <a:avLst/>
          </a:prstGeom>
          <a:noFill/>
          <a:ln>
            <a:noFill/>
          </a:ln>
        </p:spPr>
      </p:pic>
      <p:sp>
        <p:nvSpPr>
          <p:cNvPr id="102" name="Google Shape;102;p19"/>
          <p:cNvSpPr txBox="1"/>
          <p:nvPr/>
        </p:nvSpPr>
        <p:spPr>
          <a:xfrm>
            <a:off x="6235225" y="1357100"/>
            <a:ext cx="2701200" cy="339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Outputs are 3D tensors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Width and Height dimensions shrink</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Number of channels is controlled by the first argument, </a:t>
            </a:r>
            <a:r>
              <a:rPr i="1" lang="en">
                <a:latin typeface="Open Sans"/>
                <a:ea typeface="Open Sans"/>
                <a:cs typeface="Open Sans"/>
                <a:sym typeface="Open Sans"/>
              </a:rPr>
              <a:t>filters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Layer</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is to feed the last output tensor (of shape (3, 3, 64)) into a densely connected classifier network: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09" name="Google Shape;109;p20"/>
          <p:cNvSpPr txBox="1"/>
          <p:nvPr/>
        </p:nvSpPr>
        <p:spPr>
          <a:xfrm>
            <a:off x="311700" y="2059650"/>
            <a:ext cx="6178800" cy="1339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model &lt;- model %&gt;%</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layer_flatten() %&gt;%</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layer_dense(units = 64, activation = "relu") %&gt;%</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layer_dense(units = 10, activation = "softmax")</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Model</a:t>
            </a:r>
            <a:endParaRPr/>
          </a:p>
        </p:txBody>
      </p:sp>
      <p:pic>
        <p:nvPicPr>
          <p:cNvPr id="115" name="Google Shape;115;p21"/>
          <p:cNvPicPr preferRelativeResize="0"/>
          <p:nvPr/>
        </p:nvPicPr>
        <p:blipFill>
          <a:blip r:embed="rId3">
            <a:alphaModFix/>
          </a:blip>
          <a:stretch>
            <a:fillRect/>
          </a:stretch>
        </p:blipFill>
        <p:spPr>
          <a:xfrm>
            <a:off x="152400" y="1147225"/>
            <a:ext cx="5407525" cy="392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