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6" r:id="rId2"/>
    <p:sldId id="453" r:id="rId3"/>
    <p:sldId id="464" r:id="rId4"/>
    <p:sldId id="467" r:id="rId5"/>
    <p:sldId id="466" r:id="rId6"/>
    <p:sldId id="465" r:id="rId7"/>
    <p:sldId id="468" r:id="rId8"/>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723"/>
    <a:srgbClr val="70AD47"/>
    <a:srgbClr val="FFFF99"/>
    <a:srgbClr val="E5F0E0"/>
    <a:srgbClr val="AED19E"/>
    <a:srgbClr val="DC2C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10"/>
    <p:restoredTop sz="82555" autoAdjust="0"/>
  </p:normalViewPr>
  <p:slideViewPr>
    <p:cSldViewPr snapToGrid="0" snapToObjects="1">
      <p:cViewPr varScale="1">
        <p:scale>
          <a:sx n="96" d="100"/>
          <a:sy n="96" d="100"/>
        </p:scale>
        <p:origin x="126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040870-534C-46E9-ADCD-2F266799DA52}" type="datetimeFigureOut">
              <a:rPr lang="en-US" smtClean="0"/>
              <a:t>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6AC3C-2068-4A88-982F-9859BB4885A0}" type="slidenum">
              <a:rPr lang="en-US" smtClean="0"/>
              <a:t>‹#›</a:t>
            </a:fld>
            <a:endParaRPr lang="en-US"/>
          </a:p>
        </p:txBody>
      </p:sp>
    </p:spTree>
    <p:extLst>
      <p:ext uri="{BB962C8B-B14F-4D97-AF65-F5344CB8AC3E}">
        <p14:creationId xmlns:p14="http://schemas.microsoft.com/office/powerpoint/2010/main" val="1661513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Exploration and preparation of data are</a:t>
            </a:r>
            <a:r>
              <a:rPr lang="en-US" baseline="0" dirty="0" smtClean="0"/>
              <a:t> considered as key steps before building predictive models. This module starts by providing a brief description of the scope and tasks involved in the data exploration and data preparation phases. Subsequently, data </a:t>
            </a:r>
            <a:r>
              <a:rPr lang="en-US" baseline="0" dirty="0" err="1" smtClean="0"/>
              <a:t>subseting</a:t>
            </a:r>
            <a:r>
              <a:rPr lang="en-US" baseline="0" dirty="0" smtClean="0"/>
              <a:t>, data aggregation, data cleaning, data exploration and data transformation functions are introduced and discussed in this module. Moreover, implementation of these modules in R are illustrated and discussed. </a:t>
            </a:r>
          </a:p>
        </p:txBody>
      </p:sp>
      <p:sp>
        <p:nvSpPr>
          <p:cNvPr id="4" name="Slide Number Placeholder 3"/>
          <p:cNvSpPr>
            <a:spLocks noGrp="1"/>
          </p:cNvSpPr>
          <p:nvPr>
            <p:ph type="sldNum" sz="quarter" idx="10"/>
          </p:nvPr>
        </p:nvSpPr>
        <p:spPr/>
        <p:txBody>
          <a:bodyPr/>
          <a:lstStyle/>
          <a:p>
            <a:fld id="{AD06AC3C-2068-4A88-982F-9859BB4885A0}" type="slidenum">
              <a:rPr lang="en-US" smtClean="0"/>
              <a:t>1</a:t>
            </a:fld>
            <a:endParaRPr lang="en-US"/>
          </a:p>
        </p:txBody>
      </p:sp>
    </p:spTree>
    <p:extLst>
      <p:ext uri="{BB962C8B-B14F-4D97-AF65-F5344CB8AC3E}">
        <p14:creationId xmlns:p14="http://schemas.microsoft.com/office/powerpoint/2010/main" val="3504603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None/>
            </a:pPr>
            <a:r>
              <a:rPr lang="en-US" dirty="0">
                <a:solidFill>
                  <a:schemeClr val="tx2">
                    <a:lumMod val="75000"/>
                  </a:schemeClr>
                </a:solidFill>
                <a:latin typeface="Garamond" panose="02020404030301010803" pitchFamily="18" charset="0"/>
              </a:rPr>
              <a:t>Lets start with data exploration. Data exploration refers to the</a:t>
            </a:r>
            <a:r>
              <a:rPr lang="en-US" dirty="0"/>
              <a:t> preliminary exploration of the data to better understand its characteristics. Key motivations of data exploration include helping to select the right tool for preprocessing or analysis of the data and making use of humans’ abilities to recognize patterns in the data. </a:t>
            </a:r>
            <a:r>
              <a:rPr lang="en-US" altLang="en-US" sz="1200" b="0" dirty="0">
                <a:solidFill>
                  <a:schemeClr val="tx2">
                    <a:lumMod val="75000"/>
                  </a:schemeClr>
                </a:solidFill>
                <a:latin typeface="Garamond" panose="02020404030301010803" pitchFamily="18" charset="0"/>
              </a:rPr>
              <a:t>Descriptive statistics and visualization methods are very useful and frequently used during the data exploration phase. </a:t>
            </a:r>
          </a:p>
        </p:txBody>
      </p:sp>
      <p:sp>
        <p:nvSpPr>
          <p:cNvPr id="4" name="Slide Number Placeholder 3"/>
          <p:cNvSpPr>
            <a:spLocks noGrp="1"/>
          </p:cNvSpPr>
          <p:nvPr>
            <p:ph type="sldNum" sz="quarter" idx="10"/>
          </p:nvPr>
        </p:nvSpPr>
        <p:spPr/>
        <p:txBody>
          <a:bodyPr/>
          <a:lstStyle/>
          <a:p>
            <a:fld id="{AD06AC3C-2068-4A88-982F-9859BB4885A0}" type="slidenum">
              <a:rPr lang="en-US" smtClean="0"/>
              <a:t>2</a:t>
            </a:fld>
            <a:endParaRPr lang="en-US"/>
          </a:p>
        </p:txBody>
      </p:sp>
    </p:spTree>
    <p:extLst>
      <p:ext uri="{BB962C8B-B14F-4D97-AF65-F5344CB8AC3E}">
        <p14:creationId xmlns:p14="http://schemas.microsoft.com/office/powerpoint/2010/main" val="4262025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Through the data exploration phase, you should gain a good understanding of the variables in the dataset and what they represent as well as their distribution and frequency characteristics. Visualization methods can also help to detect patterns in the data.</a:t>
            </a:r>
          </a:p>
        </p:txBody>
      </p:sp>
      <p:sp>
        <p:nvSpPr>
          <p:cNvPr id="4" name="Slide Number Placeholder 3"/>
          <p:cNvSpPr>
            <a:spLocks noGrp="1"/>
          </p:cNvSpPr>
          <p:nvPr>
            <p:ph type="sldNum" sz="quarter" idx="10"/>
          </p:nvPr>
        </p:nvSpPr>
        <p:spPr/>
        <p:txBody>
          <a:bodyPr/>
          <a:lstStyle/>
          <a:p>
            <a:fld id="{AD06AC3C-2068-4A88-982F-9859BB4885A0}" type="slidenum">
              <a:rPr lang="en-US" smtClean="0"/>
              <a:t>3</a:t>
            </a:fld>
            <a:endParaRPr lang="en-US"/>
          </a:p>
        </p:txBody>
      </p:sp>
    </p:spTree>
    <p:extLst>
      <p:ext uri="{BB962C8B-B14F-4D97-AF65-F5344CB8AC3E}">
        <p14:creationId xmlns:p14="http://schemas.microsoft.com/office/powerpoint/2010/main" val="3760386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end of the data exploration phase,</a:t>
            </a:r>
            <a:r>
              <a:rPr lang="en-US" baseline="0" dirty="0"/>
              <a:t> you should have a good understanding of the data. At this point you may need to seek assistance to find additional relevant data sources if they are needed or you may need to get clarifications in regards to what different variables represent.</a:t>
            </a:r>
            <a:endParaRPr lang="en-US" dirty="0"/>
          </a:p>
        </p:txBody>
      </p:sp>
      <p:sp>
        <p:nvSpPr>
          <p:cNvPr id="4" name="Slide Number Placeholder 3"/>
          <p:cNvSpPr>
            <a:spLocks noGrp="1"/>
          </p:cNvSpPr>
          <p:nvPr>
            <p:ph type="sldNum" sz="quarter" idx="10"/>
          </p:nvPr>
        </p:nvSpPr>
        <p:spPr/>
        <p:txBody>
          <a:bodyPr/>
          <a:lstStyle/>
          <a:p>
            <a:fld id="{AD06AC3C-2068-4A88-982F-9859BB4885A0}" type="slidenum">
              <a:rPr lang="en-US" smtClean="0"/>
              <a:t>4</a:t>
            </a:fld>
            <a:endParaRPr lang="en-US"/>
          </a:p>
        </p:txBody>
      </p:sp>
    </p:spTree>
    <p:extLst>
      <p:ext uri="{BB962C8B-B14F-4D97-AF65-F5344CB8AC3E}">
        <p14:creationId xmlns:p14="http://schemas.microsoft.com/office/powerpoint/2010/main" val="107139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After completing the initial data exploration, if you are satisfied with the scope of your dataset, you will consider a set of steps to prepare the data for the modelling. Data preparation is the process of gathering, combining, structuring and organizing data so it can be used for modelling. Data preparation can be significantly affect the quality of the end result. Data exploration and preparation accounts for approximately 40%-80% of time in an analytics project.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0" dirty="0">
              <a:solidFill>
                <a:schemeClr val="tx2">
                  <a:lumMod val="75000"/>
                </a:schemeClr>
              </a:solidFill>
              <a:latin typeface="Garamond" panose="02020404030301010803" pitchFamily="18" charset="0"/>
            </a:endParaRPr>
          </a:p>
          <a:p>
            <a:endParaRPr lang="en-US" dirty="0"/>
          </a:p>
        </p:txBody>
      </p:sp>
      <p:sp>
        <p:nvSpPr>
          <p:cNvPr id="4" name="Slide Number Placeholder 3"/>
          <p:cNvSpPr>
            <a:spLocks noGrp="1"/>
          </p:cNvSpPr>
          <p:nvPr>
            <p:ph type="sldNum" sz="quarter" idx="10"/>
          </p:nvPr>
        </p:nvSpPr>
        <p:spPr/>
        <p:txBody>
          <a:bodyPr/>
          <a:lstStyle/>
          <a:p>
            <a:fld id="{AD06AC3C-2068-4A88-982F-9859BB4885A0}" type="slidenum">
              <a:rPr lang="en-US" smtClean="0"/>
              <a:t>5</a:t>
            </a:fld>
            <a:endParaRPr lang="en-US"/>
          </a:p>
        </p:txBody>
      </p:sp>
    </p:spTree>
    <p:extLst>
      <p:ext uri="{BB962C8B-B14F-4D97-AF65-F5344CB8AC3E}">
        <p14:creationId xmlns:p14="http://schemas.microsoft.com/office/powerpoint/2010/main" val="4264384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Data preparation involves various tasks including filtering rows and selecting columns of the dataset,</a:t>
            </a:r>
            <a:r>
              <a:rPr lang="en-US" sz="1200" kern="1200" baseline="0" dirty="0">
                <a:solidFill>
                  <a:schemeClr val="tx1"/>
                </a:solidFill>
                <a:effectLst/>
                <a:latin typeface="+mn-lt"/>
                <a:ea typeface="+mn-ea"/>
                <a:cs typeface="+mn-cs"/>
              </a:rPr>
              <a:t> e</a:t>
            </a:r>
            <a:r>
              <a:rPr lang="en-US" sz="1200" kern="1200" dirty="0">
                <a:solidFill>
                  <a:schemeClr val="tx1"/>
                </a:solidFill>
                <a:effectLst/>
                <a:latin typeface="+mn-lt"/>
                <a:ea typeface="+mn-ea"/>
                <a:cs typeface="+mn-cs"/>
              </a:rPr>
              <a:t>valuating the quality of the data, filling the missing values with appropriate values or removing them from the dataset,  detecting and removing invalid entries, and finally applying various transformations on the dataset.</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AD06AC3C-2068-4A88-982F-9859BB4885A0}" type="slidenum">
              <a:rPr lang="en-US" smtClean="0"/>
              <a:t>6</a:t>
            </a:fld>
            <a:endParaRPr lang="en-US"/>
          </a:p>
        </p:txBody>
      </p:sp>
    </p:spTree>
    <p:extLst>
      <p:ext uri="{BB962C8B-B14F-4D97-AF65-F5344CB8AC3E}">
        <p14:creationId xmlns:p14="http://schemas.microsoft.com/office/powerpoint/2010/main" val="1831692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a:t>
            </a:r>
            <a:r>
              <a:rPr lang="en-US" baseline="0" dirty="0"/>
              <a:t> for 10 seconds</a:t>
            </a:r>
            <a:endParaRPr lang="en-US" dirty="0"/>
          </a:p>
        </p:txBody>
      </p:sp>
      <p:sp>
        <p:nvSpPr>
          <p:cNvPr id="4" name="Slide Number Placeholder 3"/>
          <p:cNvSpPr>
            <a:spLocks noGrp="1"/>
          </p:cNvSpPr>
          <p:nvPr>
            <p:ph type="sldNum" sz="quarter" idx="10"/>
          </p:nvPr>
        </p:nvSpPr>
        <p:spPr/>
        <p:txBody>
          <a:bodyPr/>
          <a:lstStyle/>
          <a:p>
            <a:fld id="{E4311802-0732-4CE8-9F72-4698BF3C5AA9}" type="slidenum">
              <a:rPr lang="en-US" smtClean="0"/>
              <a:t>7</a:t>
            </a:fld>
            <a:endParaRPr lang="en-US"/>
          </a:p>
        </p:txBody>
      </p:sp>
    </p:spTree>
    <p:extLst>
      <p:ext uri="{BB962C8B-B14F-4D97-AF65-F5344CB8AC3E}">
        <p14:creationId xmlns:p14="http://schemas.microsoft.com/office/powerpoint/2010/main" val="27268934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3" name="Picture 12"/>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152395" y="4763159"/>
            <a:ext cx="4517081" cy="451708"/>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2367591" cy="5143500"/>
          </a:xfrm>
          <a:prstGeom prst="rect">
            <a:avLst/>
          </a:prstGeom>
        </p:spPr>
      </p:pic>
      <p:sp>
        <p:nvSpPr>
          <p:cNvPr id="2" name="Title 1"/>
          <p:cNvSpPr>
            <a:spLocks noGrp="1"/>
          </p:cNvSpPr>
          <p:nvPr>
            <p:ph type="ctrTitle"/>
          </p:nvPr>
        </p:nvSpPr>
        <p:spPr>
          <a:xfrm>
            <a:off x="725714" y="841772"/>
            <a:ext cx="7772400" cy="2509748"/>
          </a:xfrm>
        </p:spPr>
        <p:txBody>
          <a:bodyPr anchor="b">
            <a:normAutofit/>
          </a:bodyPr>
          <a:lstStyle>
            <a:lvl1pPr algn="ctr">
              <a:defRPr sz="3600" b="1" i="0">
                <a:solidFill>
                  <a:schemeClr val="bg1"/>
                </a:solidFill>
                <a:latin typeface="Arial Black" charset="0"/>
                <a:ea typeface="Arial Black" charset="0"/>
                <a:cs typeface="Arial Black" charset="0"/>
              </a:defRPr>
            </a:lvl1pPr>
          </a:lstStyle>
          <a:p>
            <a:r>
              <a:rPr lang="en-US" dirty="0"/>
              <a:t>Click to edit Master title style</a:t>
            </a:r>
          </a:p>
        </p:txBody>
      </p:sp>
      <p:sp>
        <p:nvSpPr>
          <p:cNvPr id="3" name="Subtitle 2"/>
          <p:cNvSpPr>
            <a:spLocks noGrp="1"/>
          </p:cNvSpPr>
          <p:nvPr>
            <p:ph type="subTitle" idx="1"/>
          </p:nvPr>
        </p:nvSpPr>
        <p:spPr>
          <a:xfrm>
            <a:off x="1143000" y="3565128"/>
            <a:ext cx="6858000" cy="1241822"/>
          </a:xfrm>
        </p:spPr>
        <p:txBody>
          <a:bodyPr>
            <a:normAutofit/>
          </a:bodyPr>
          <a:lstStyle>
            <a:lvl1pPr marL="0" indent="0" algn="ctr">
              <a:buNone/>
              <a:defRPr sz="2000" b="1" i="0">
                <a:solidFill>
                  <a:schemeClr val="bg1"/>
                </a:solidFill>
                <a:latin typeface="Arial" charset="0"/>
                <a:ea typeface="Arial" charset="0"/>
                <a:cs typeface="Arial"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8" name="Picture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 y="1"/>
            <a:ext cx="2346960" cy="1066800"/>
          </a:xfrm>
          <a:prstGeom prst="rect">
            <a:avLst/>
          </a:prstGeom>
        </p:spPr>
      </p:pic>
      <p:pic>
        <p:nvPicPr>
          <p:cNvPr id="10" name="Picture 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988384" y="4763159"/>
            <a:ext cx="1539796" cy="308491"/>
          </a:xfrm>
          <a:prstGeom prst="rect">
            <a:avLst/>
          </a:prstGeom>
        </p:spPr>
      </p:pic>
    </p:spTree>
    <p:extLst>
      <p:ext uri="{BB962C8B-B14F-4D97-AF65-F5344CB8AC3E}">
        <p14:creationId xmlns:p14="http://schemas.microsoft.com/office/powerpoint/2010/main" val="98415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8C3B8DE-DCD3-E844-A1CD-00ABD5C27D77}" type="datetimeFigureOut">
              <a:rPr lang="en-US" smtClean="0"/>
              <a:t>2/9/2019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B7E3A-A8BC-1542-B6A9-3881FA2AF1D4}" type="slidenum">
              <a:rPr lang="en-US" smtClean="0"/>
              <a:t>‹#›</a:t>
            </a:fld>
            <a:endParaRPr lang="en-US"/>
          </a:p>
        </p:txBody>
      </p:sp>
    </p:spTree>
    <p:extLst>
      <p:ext uri="{BB962C8B-B14F-4D97-AF65-F5344CB8AC3E}">
        <p14:creationId xmlns:p14="http://schemas.microsoft.com/office/powerpoint/2010/main" val="716555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normAutofit/>
          </a:bodyPr>
          <a:lstStyle>
            <a:lvl1pPr>
              <a:defRPr sz="4000"/>
            </a:lvl1pPr>
          </a:lstStyle>
          <a:p>
            <a:r>
              <a:rPr lang="en-US" dirty="0"/>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C3B8DE-DCD3-E844-A1CD-00ABD5C27D77}" type="datetimeFigureOut">
              <a:rPr lang="en-US" smtClean="0"/>
              <a:t>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B7E3A-A8BC-1542-B6A9-3881FA2AF1D4}" type="slidenum">
              <a:rPr lang="en-US" smtClean="0"/>
              <a:t>‹#›</a:t>
            </a:fld>
            <a:endParaRPr lang="en-US"/>
          </a:p>
        </p:txBody>
      </p:sp>
    </p:spTree>
    <p:extLst>
      <p:ext uri="{BB962C8B-B14F-4D97-AF65-F5344CB8AC3E}">
        <p14:creationId xmlns:p14="http://schemas.microsoft.com/office/powerpoint/2010/main" val="66147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lvl1pPr>
              <a:defRPr sz="1800"/>
            </a:lvl1pPr>
            <a:lvl2pPr>
              <a:defRPr sz="16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a:defRPr sz="1800"/>
            </a:lvl1pPr>
            <a:lvl2pPr>
              <a:defRPr sz="16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8C3B8DE-DCD3-E844-A1CD-00ABD5C27D77}" type="datetimeFigureOut">
              <a:rPr lang="en-US" smtClean="0"/>
              <a:t>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B7E3A-A8BC-1542-B6A9-3881FA2AF1D4}" type="slidenum">
              <a:rPr lang="en-US" smtClean="0"/>
              <a:t>‹#›</a:t>
            </a:fld>
            <a:endParaRPr lang="en-US"/>
          </a:p>
        </p:txBody>
      </p:sp>
    </p:spTree>
    <p:extLst>
      <p:ext uri="{BB962C8B-B14F-4D97-AF65-F5344CB8AC3E}">
        <p14:creationId xmlns:p14="http://schemas.microsoft.com/office/powerpoint/2010/main" val="1491751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C3B8DE-DCD3-E844-A1CD-00ABD5C27D77}" type="datetimeFigureOut">
              <a:rPr lang="en-US" smtClean="0"/>
              <a:t>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3B7E3A-A8BC-1542-B6A9-3881FA2AF1D4}" type="slidenum">
              <a:rPr lang="en-US" smtClean="0"/>
              <a:t>‹#›</a:t>
            </a:fld>
            <a:endParaRPr lang="en-US"/>
          </a:p>
        </p:txBody>
      </p:sp>
    </p:spTree>
    <p:extLst>
      <p:ext uri="{BB962C8B-B14F-4D97-AF65-F5344CB8AC3E}">
        <p14:creationId xmlns:p14="http://schemas.microsoft.com/office/powerpoint/2010/main" val="1012369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3B8DE-DCD3-E844-A1CD-00ABD5C27D77}" type="datetimeFigureOut">
              <a:rPr lang="en-US" smtClean="0"/>
              <a:t>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B7E3A-A8BC-1542-B6A9-3881FA2AF1D4}" type="slidenum">
              <a:rPr lang="en-US" smtClean="0"/>
              <a:t>‹#›</a:t>
            </a:fld>
            <a:endParaRPr lang="en-US"/>
          </a:p>
        </p:txBody>
      </p:sp>
    </p:spTree>
    <p:extLst>
      <p:ext uri="{BB962C8B-B14F-4D97-AF65-F5344CB8AC3E}">
        <p14:creationId xmlns:p14="http://schemas.microsoft.com/office/powerpoint/2010/main" val="38720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13"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4749165"/>
            <a:ext cx="9144000" cy="394335"/>
          </a:xfrm>
          <a:prstGeom prst="rect">
            <a:avLst/>
          </a:prstGeom>
        </p:spPr>
      </p:pic>
      <p:pic>
        <p:nvPicPr>
          <p:cNvPr id="9" name="Picture 8"/>
          <p:cNvPicPr>
            <a:picLocks noChangeAspect="1"/>
          </p:cNvPicPr>
          <p:nvPr userDrawn="1"/>
        </p:nvPicPr>
        <p:blipFill>
          <a:blip r:embed="rId9">
            <a:alphaModFix/>
            <a:extLst>
              <a:ext uri="{28A0092B-C50C-407E-A947-70E740481C1C}">
                <a14:useLocalDpi xmlns:a14="http://schemas.microsoft.com/office/drawing/2010/main" val="0"/>
              </a:ext>
            </a:extLst>
          </a:blip>
          <a:stretch>
            <a:fillRect/>
          </a:stretch>
        </p:blipFill>
        <p:spPr>
          <a:xfrm>
            <a:off x="-152395" y="4763159"/>
            <a:ext cx="4517081" cy="451708"/>
          </a:xfrm>
          <a:prstGeom prst="rect">
            <a:avLst/>
          </a:prstGeom>
        </p:spPr>
      </p:pic>
      <p:pic>
        <p:nvPicPr>
          <p:cNvPr id="12" name="Picture 1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0315" y="0"/>
            <a:ext cx="2367591" cy="5143500"/>
          </a:xfrm>
          <a:prstGeom prst="rect">
            <a:avLst/>
          </a:prstGeom>
        </p:spPr>
      </p:pic>
      <p:sp>
        <p:nvSpPr>
          <p:cNvPr id="2" name="Title Placeholder 1"/>
          <p:cNvSpPr>
            <a:spLocks noGrp="1"/>
          </p:cNvSpPr>
          <p:nvPr>
            <p:ph type="title"/>
          </p:nvPr>
        </p:nvSpPr>
        <p:spPr>
          <a:xfrm>
            <a:off x="1618344" y="0"/>
            <a:ext cx="6897006" cy="106562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28557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2696365" y="4767263"/>
            <a:ext cx="4511533" cy="273844"/>
          </a:xfrm>
          <a:prstGeom prst="rect">
            <a:avLst/>
          </a:prstGeom>
        </p:spPr>
        <p:txBody>
          <a:bodyPr vert="horz" lIns="91440" tIns="45720" rIns="91440" bIns="45720" rtlCol="0" anchor="ctr"/>
          <a:lstStyle>
            <a:lvl1pPr algn="ctr">
              <a:defRPr sz="900" b="1" i="0">
                <a:solidFill>
                  <a:schemeClr val="bg1"/>
                </a:solidFill>
                <a:latin typeface="Arial" charset="0"/>
                <a:ea typeface="Arial" charset="0"/>
                <a:cs typeface="Arial" charset="0"/>
              </a:defRPr>
            </a:lvl1pPr>
          </a:lstStyle>
          <a:p>
            <a:endParaRPr lang="en-US" dirty="0"/>
          </a:p>
        </p:txBody>
      </p:sp>
      <p:sp>
        <p:nvSpPr>
          <p:cNvPr id="6" name="Slide Number Placeholder 5"/>
          <p:cNvSpPr>
            <a:spLocks noGrp="1"/>
          </p:cNvSpPr>
          <p:nvPr>
            <p:ph type="sldNum" sz="quarter" idx="4"/>
          </p:nvPr>
        </p:nvSpPr>
        <p:spPr>
          <a:xfrm>
            <a:off x="145143" y="4767263"/>
            <a:ext cx="481735" cy="273844"/>
          </a:xfrm>
          <a:prstGeom prst="rect">
            <a:avLst/>
          </a:prstGeom>
        </p:spPr>
        <p:txBody>
          <a:bodyPr vert="horz" lIns="91440" tIns="45720" rIns="91440" bIns="45720" rtlCol="0" anchor="ctr"/>
          <a:lstStyle>
            <a:lvl1pPr algn="r">
              <a:defRPr sz="900" b="1" i="0">
                <a:solidFill>
                  <a:schemeClr val="bg1"/>
                </a:solidFill>
                <a:latin typeface="Arial" charset="0"/>
                <a:ea typeface="Arial" charset="0"/>
                <a:cs typeface="Arial" charset="0"/>
              </a:defRPr>
            </a:lvl1pPr>
          </a:lstStyle>
          <a:p>
            <a:fld id="{8B3B7E3A-A8BC-1542-B6A9-3881FA2AF1D4}" type="slidenum">
              <a:rPr lang="en-US" smtClean="0"/>
              <a:pPr/>
              <a:t>‹#›</a:t>
            </a:fld>
            <a:endParaRPr lang="en-US" dirty="0"/>
          </a:p>
        </p:txBody>
      </p:sp>
      <p:pic>
        <p:nvPicPr>
          <p:cNvPr id="10" name="Picture 9"/>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9131" y="-14513"/>
            <a:ext cx="1789607" cy="813458"/>
          </a:xfrm>
          <a:prstGeom prst="rect">
            <a:avLst/>
          </a:prstGeom>
        </p:spPr>
      </p:pic>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b="1" i="0">
                <a:solidFill>
                  <a:schemeClr val="bg1"/>
                </a:solidFill>
                <a:latin typeface="Arial" charset="0"/>
                <a:ea typeface="Arial" charset="0"/>
                <a:cs typeface="Arial" charset="0"/>
              </a:defRPr>
            </a:lvl1pPr>
          </a:lstStyle>
          <a:p>
            <a:fld id="{28C3B8DE-DCD3-E844-A1CD-00ABD5C27D77}" type="datetimeFigureOut">
              <a:rPr lang="en-US" smtClean="0"/>
              <a:pPr/>
              <a:t>2/9/2019</a:t>
            </a:fld>
            <a:endParaRPr lang="en-US" dirty="0"/>
          </a:p>
        </p:txBody>
      </p:sp>
      <p:pic>
        <p:nvPicPr>
          <p:cNvPr id="13" name="Picture 1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508093" y="4442028"/>
            <a:ext cx="523665" cy="444097"/>
          </a:xfrm>
          <a:prstGeom prst="rect">
            <a:avLst/>
          </a:prstGeom>
        </p:spPr>
      </p:pic>
      <p:pic>
        <p:nvPicPr>
          <p:cNvPr id="14" name="Picture 1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105017" y="4763159"/>
            <a:ext cx="1539796" cy="308491"/>
          </a:xfrm>
          <a:prstGeom prst="rect">
            <a:avLst/>
          </a:prstGeom>
        </p:spPr>
      </p:pic>
    </p:spTree>
    <p:extLst>
      <p:ext uri="{BB962C8B-B14F-4D97-AF65-F5344CB8AC3E}">
        <p14:creationId xmlns:p14="http://schemas.microsoft.com/office/powerpoint/2010/main" val="181752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Lst>
  <p:txStyles>
    <p:titleStyle>
      <a:lvl1pPr algn="l" defTabSz="685800" rtl="0" eaLnBrk="1" latinLnBrk="0" hangingPunct="1">
        <a:lnSpc>
          <a:spcPct val="90000"/>
        </a:lnSpc>
        <a:spcBef>
          <a:spcPct val="0"/>
        </a:spcBef>
        <a:buNone/>
        <a:defRPr sz="2400" b="1" i="0" kern="1200">
          <a:solidFill>
            <a:srgbClr val="002060"/>
          </a:solidFill>
          <a:latin typeface="Arial" charset="0"/>
          <a:ea typeface="Arial" charset="0"/>
          <a:cs typeface="Arial"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000" b="1" i="0" kern="1200">
          <a:solidFill>
            <a:srgbClr val="002060"/>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600" b="0" i="0" kern="1200">
          <a:solidFill>
            <a:schemeClr val="bg2">
              <a:lumMod val="50000"/>
            </a:schemeClr>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bg2">
              <a:lumMod val="50000"/>
            </a:schemeClr>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bg2">
              <a:lumMod val="50000"/>
            </a:schemeClr>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bg2">
              <a:lumMod val="50000"/>
            </a:schemeClr>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2.mp3"/><Relationship Id="rId1" Type="http://schemas.microsoft.com/office/2007/relationships/media" Target="../media/media2.mp3"/><Relationship Id="rId5" Type="http://schemas.openxmlformats.org/officeDocument/2006/relationships/image" Target="../media/image9.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9.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4.mp3"/><Relationship Id="rId1" Type="http://schemas.microsoft.com/office/2007/relationships/media" Target="../media/media4.mp3"/><Relationship Id="rId5" Type="http://schemas.openxmlformats.org/officeDocument/2006/relationships/image" Target="../media/image9.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5.mp3"/><Relationship Id="rId1" Type="http://schemas.microsoft.com/office/2007/relationships/media" Target="../media/media5.mp3"/><Relationship Id="rId5" Type="http://schemas.openxmlformats.org/officeDocument/2006/relationships/image" Target="../media/image9.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6.mp3"/><Relationship Id="rId1" Type="http://schemas.microsoft.com/office/2007/relationships/media" Target="../media/media6.mp3"/><Relationship Id="rId5" Type="http://schemas.openxmlformats.org/officeDocument/2006/relationships/image" Target="../media/image9.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758" y="1555441"/>
            <a:ext cx="8519265" cy="2509748"/>
          </a:xfrm>
        </p:spPr>
        <p:txBody>
          <a:bodyPr/>
          <a:lstStyle/>
          <a:p>
            <a:r>
              <a:rPr lang="en-US" dirty="0" smtClean="0"/>
              <a:t>Introduction to Data </a:t>
            </a:r>
            <a:r>
              <a:rPr lang="en-US" dirty="0"/>
              <a:t>Exploration </a:t>
            </a:r>
            <a:br>
              <a:rPr lang="en-US" dirty="0"/>
            </a:br>
            <a:r>
              <a:rPr lang="en-US" dirty="0"/>
              <a:t>&amp; Preparation</a:t>
            </a:r>
            <a:br>
              <a:rPr lang="en-US" dirty="0"/>
            </a:b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8498" y="1741190"/>
            <a:ext cx="745003" cy="631804"/>
          </a:xfrm>
          <a:prstGeom prst="rect">
            <a:avLst/>
          </a:prstGeom>
        </p:spPr>
      </p:pic>
      <p:pic>
        <p:nvPicPr>
          <p:cNvPr id="7" name="4_1_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28638" y="4576763"/>
            <a:ext cx="487362" cy="487362"/>
          </a:xfrm>
          <a:prstGeom prst="rect">
            <a:avLst/>
          </a:prstGeom>
        </p:spPr>
      </p:pic>
    </p:spTree>
    <p:extLst>
      <p:ext uri="{BB962C8B-B14F-4D97-AF65-F5344CB8AC3E}">
        <p14:creationId xmlns:p14="http://schemas.microsoft.com/office/powerpoint/2010/main" val="34263116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3175" fill="hold"/>
                                        <p:tgtEl>
                                          <p:spTgt spid="7"/>
                                        </p:tgtEl>
                                      </p:cBhvr>
                                    </p:cmd>
                                  </p:childTnLst>
                                </p:cTn>
                              </p:par>
                            </p:childTnLst>
                          </p:cTn>
                        </p:par>
                      </p:childTnLst>
                    </p:cTn>
                  </p:par>
                </p:childTnLst>
              </p:cTn>
              <p:nextCondLst>
                <p:cond evt="onClick" delay="0">
                  <p:tgtEl>
                    <p:spTgt spid="7"/>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94437" y="0"/>
            <a:ext cx="6897006" cy="884172"/>
          </a:xfrm>
        </p:spPr>
        <p:txBody>
          <a:bodyPr/>
          <a:lstStyle/>
          <a:p>
            <a:r>
              <a:rPr lang="en-US" dirty="0">
                <a:solidFill>
                  <a:schemeClr val="tx2">
                    <a:lumMod val="75000"/>
                  </a:schemeClr>
                </a:solidFill>
                <a:latin typeface="Garamond" panose="02020404030301010803" pitchFamily="18" charset="0"/>
              </a:rPr>
              <a:t>Data Exploration: Scope</a:t>
            </a:r>
            <a:endParaRPr lang="en-US" dirty="0">
              <a:latin typeface="Garamond" panose="02020404030301010803" pitchFamily="18" charset="0"/>
            </a:endParaRPr>
          </a:p>
        </p:txBody>
      </p:sp>
      <p:sp>
        <p:nvSpPr>
          <p:cNvPr id="5" name="Content Placeholder 4"/>
          <p:cNvSpPr>
            <a:spLocks noGrp="1"/>
          </p:cNvSpPr>
          <p:nvPr>
            <p:ph sz="half" idx="1"/>
          </p:nvPr>
        </p:nvSpPr>
        <p:spPr>
          <a:xfrm>
            <a:off x="2094437" y="884172"/>
            <a:ext cx="6217071" cy="3263504"/>
          </a:xfrm>
        </p:spPr>
        <p:txBody>
          <a:bodyPr>
            <a:noAutofit/>
          </a:bodyPr>
          <a:lstStyle/>
          <a:p>
            <a:pPr>
              <a:buFont typeface="Wingdings" panose="05000000000000000000" pitchFamily="2" charset="2"/>
              <a:buChar char="§"/>
            </a:pPr>
            <a:r>
              <a:rPr lang="en-US" altLang="en-US" sz="2000" b="0" dirty="0">
                <a:solidFill>
                  <a:schemeClr val="tx2">
                    <a:lumMod val="75000"/>
                  </a:schemeClr>
                </a:solidFill>
                <a:latin typeface="Garamond" panose="02020404030301010803" pitchFamily="18" charset="0"/>
              </a:rPr>
              <a:t>Understanding the data is key during the modeling process</a:t>
            </a:r>
          </a:p>
          <a:p>
            <a:pPr marL="0" indent="0">
              <a:buNone/>
            </a:pPr>
            <a:r>
              <a:rPr lang="en-US" altLang="en-US" sz="2000" b="0" dirty="0">
                <a:solidFill>
                  <a:schemeClr val="tx2">
                    <a:lumMod val="75000"/>
                  </a:schemeClr>
                </a:solidFill>
                <a:latin typeface="Garamond" panose="02020404030301010803" pitchFamily="18" charset="0"/>
              </a:rPr>
              <a:t> </a:t>
            </a:r>
          </a:p>
          <a:p>
            <a:pPr>
              <a:buFont typeface="Wingdings" panose="05000000000000000000" pitchFamily="2" charset="2"/>
              <a:buChar char="§"/>
            </a:pPr>
            <a:r>
              <a:rPr lang="en-US" altLang="en-US" sz="2000" b="0" dirty="0">
                <a:solidFill>
                  <a:schemeClr val="tx2">
                    <a:lumMod val="75000"/>
                  </a:schemeClr>
                </a:solidFill>
                <a:latin typeface="Garamond" panose="02020404030301010803" pitchFamily="18" charset="0"/>
              </a:rPr>
              <a:t>Data exploration refers to a set of techniques and processes used to gain a better understanding of the data</a:t>
            </a:r>
          </a:p>
          <a:p>
            <a:pPr>
              <a:buFont typeface="Wingdings" panose="05000000000000000000" pitchFamily="2" charset="2"/>
              <a:buChar char="§"/>
            </a:pPr>
            <a:endParaRPr lang="en-US" altLang="en-US" sz="2000" b="0" dirty="0">
              <a:solidFill>
                <a:schemeClr val="tx2">
                  <a:lumMod val="75000"/>
                </a:schemeClr>
              </a:solidFill>
              <a:latin typeface="Garamond" panose="02020404030301010803" pitchFamily="18" charset="0"/>
            </a:endParaRPr>
          </a:p>
          <a:p>
            <a:pPr>
              <a:buFont typeface="Wingdings" panose="05000000000000000000" pitchFamily="2" charset="2"/>
              <a:buChar char="§"/>
            </a:pPr>
            <a:r>
              <a:rPr lang="en-US" altLang="en-US" sz="2000" b="0" dirty="0">
                <a:solidFill>
                  <a:schemeClr val="tx2">
                    <a:lumMod val="75000"/>
                  </a:schemeClr>
                </a:solidFill>
                <a:latin typeface="Garamond" panose="02020404030301010803" pitchFamily="18" charset="0"/>
              </a:rPr>
              <a:t>Descriptive statistics and visualization methods are very useful and frequently used during the data exploration phase. </a:t>
            </a:r>
          </a:p>
          <a:p>
            <a:pPr>
              <a:buFont typeface="Wingdings" panose="05000000000000000000" pitchFamily="2" charset="2"/>
              <a:buChar char="§"/>
            </a:pPr>
            <a:endParaRPr lang="en-US" altLang="en-US" sz="2000" b="0" dirty="0">
              <a:solidFill>
                <a:schemeClr val="tx2">
                  <a:lumMod val="75000"/>
                </a:schemeClr>
              </a:solidFill>
              <a:latin typeface="Garamond" panose="02020404030301010803" pitchFamily="18" charset="0"/>
            </a:endParaRPr>
          </a:p>
          <a:p>
            <a:pPr>
              <a:buFont typeface="Wingdings" panose="05000000000000000000" pitchFamily="2" charset="2"/>
              <a:buChar char="§"/>
            </a:pPr>
            <a:endParaRPr lang="en-US" altLang="en-US" sz="2000" b="0" dirty="0">
              <a:solidFill>
                <a:schemeClr val="tx2">
                  <a:lumMod val="75000"/>
                </a:schemeClr>
              </a:solidFill>
              <a:latin typeface="Garamond" panose="02020404030301010803" pitchFamily="18" charset="0"/>
            </a:endParaRPr>
          </a:p>
        </p:txBody>
      </p:sp>
      <p:pic>
        <p:nvPicPr>
          <p:cNvPr id="2" name="4_1_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9150" y="4351338"/>
            <a:ext cx="487363" cy="487362"/>
          </a:xfrm>
          <a:prstGeom prst="rect">
            <a:avLst/>
          </a:prstGeom>
        </p:spPr>
      </p:pic>
    </p:spTree>
    <p:extLst>
      <p:ext uri="{BB962C8B-B14F-4D97-AF65-F5344CB8AC3E}">
        <p14:creationId xmlns:p14="http://schemas.microsoft.com/office/powerpoint/2010/main" val="65900037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2548" fill="hold"/>
                                        <p:tgtEl>
                                          <p:spTgt spid="2"/>
                                        </p:tgtEl>
                                      </p:cBhvr>
                                    </p:cmd>
                                  </p:childTnLst>
                                </p:cTn>
                              </p:par>
                            </p:childTnLst>
                          </p:cTn>
                        </p:par>
                      </p:childTnLst>
                    </p:cTn>
                  </p:par>
                </p:childTnLst>
              </p:cTn>
              <p:nextCondLst>
                <p:cond evt="onClick" delay="0">
                  <p:tgtEl>
                    <p:spTgt spid="2"/>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94437" y="129540"/>
            <a:ext cx="6897006" cy="884172"/>
          </a:xfrm>
        </p:spPr>
        <p:txBody>
          <a:bodyPr/>
          <a:lstStyle/>
          <a:p>
            <a:r>
              <a:rPr lang="en-US" dirty="0">
                <a:solidFill>
                  <a:schemeClr val="tx2">
                    <a:lumMod val="75000"/>
                  </a:schemeClr>
                </a:solidFill>
                <a:latin typeface="Garamond" panose="02020404030301010803" pitchFamily="18" charset="0"/>
              </a:rPr>
              <a:t>Data Exploration: Tasks</a:t>
            </a:r>
            <a:endParaRPr lang="en-US" dirty="0">
              <a:latin typeface="Garamond" panose="02020404030301010803" pitchFamily="18" charset="0"/>
            </a:endParaRPr>
          </a:p>
        </p:txBody>
      </p:sp>
      <p:sp>
        <p:nvSpPr>
          <p:cNvPr id="5" name="Content Placeholder 4"/>
          <p:cNvSpPr>
            <a:spLocks noGrp="1"/>
          </p:cNvSpPr>
          <p:nvPr>
            <p:ph sz="half" idx="1"/>
          </p:nvPr>
        </p:nvSpPr>
        <p:spPr>
          <a:xfrm>
            <a:off x="1348740" y="1097532"/>
            <a:ext cx="7574280" cy="3263504"/>
          </a:xfrm>
        </p:spPr>
        <p:txBody>
          <a:bodyPr>
            <a:noAutofit/>
          </a:bodyPr>
          <a:lstStyle/>
          <a:p>
            <a:pPr marL="0" indent="0">
              <a:buNone/>
            </a:pPr>
            <a:r>
              <a:rPr lang="en-US" altLang="en-US" sz="2000" b="0" dirty="0">
                <a:solidFill>
                  <a:schemeClr val="tx2">
                    <a:lumMod val="75000"/>
                  </a:schemeClr>
                </a:solidFill>
                <a:latin typeface="Garamond" panose="02020404030301010803" pitchFamily="18" charset="0"/>
              </a:rPr>
              <a:t>The following tasks are particularly relevant during data exploration:</a:t>
            </a:r>
            <a:br>
              <a:rPr lang="en-US" altLang="en-US" sz="2000" b="0" dirty="0">
                <a:solidFill>
                  <a:schemeClr val="tx2">
                    <a:lumMod val="75000"/>
                  </a:schemeClr>
                </a:solidFill>
                <a:latin typeface="Garamond" panose="02020404030301010803" pitchFamily="18" charset="0"/>
              </a:rPr>
            </a:br>
            <a:endParaRPr lang="en-US" altLang="en-US" sz="2000" b="0" dirty="0">
              <a:solidFill>
                <a:schemeClr val="tx2">
                  <a:lumMod val="75000"/>
                </a:schemeClr>
              </a:solidFill>
              <a:latin typeface="Garamond" panose="02020404030301010803" pitchFamily="18" charset="0"/>
            </a:endParaRPr>
          </a:p>
          <a:p>
            <a:pPr>
              <a:buFont typeface="Wingdings" panose="05000000000000000000" pitchFamily="2" charset="2"/>
              <a:buChar char="§"/>
            </a:pPr>
            <a:r>
              <a:rPr lang="en-US" altLang="en-US" sz="2000" b="0" dirty="0">
                <a:solidFill>
                  <a:schemeClr val="tx2">
                    <a:lumMod val="75000"/>
                  </a:schemeClr>
                </a:solidFill>
                <a:latin typeface="Garamond" panose="02020404030301010803" pitchFamily="18" charset="0"/>
              </a:rPr>
              <a:t>Understanding the variables in the dataset, what they represents (i.e. business interpretation), and their types (numerical versus categorical or ordinal)</a:t>
            </a:r>
          </a:p>
          <a:p>
            <a:pPr>
              <a:buFont typeface="Wingdings" panose="05000000000000000000" pitchFamily="2" charset="2"/>
              <a:buChar char="§"/>
            </a:pPr>
            <a:r>
              <a:rPr lang="en-US" altLang="en-US" sz="2000" b="0" dirty="0">
                <a:solidFill>
                  <a:schemeClr val="tx2">
                    <a:lumMod val="75000"/>
                  </a:schemeClr>
                </a:solidFill>
                <a:latin typeface="Garamond" panose="02020404030301010803" pitchFamily="18" charset="0"/>
              </a:rPr>
              <a:t>Examination of the distribution of numerical variable or frequency tables for categorical or ordinal variables</a:t>
            </a:r>
          </a:p>
          <a:p>
            <a:pPr>
              <a:buFont typeface="Wingdings" panose="05000000000000000000" pitchFamily="2" charset="2"/>
              <a:buChar char="§"/>
            </a:pPr>
            <a:r>
              <a:rPr lang="en-US" altLang="en-US" sz="2000" b="0" dirty="0">
                <a:solidFill>
                  <a:schemeClr val="tx2">
                    <a:lumMod val="75000"/>
                  </a:schemeClr>
                </a:solidFill>
                <a:latin typeface="Garamond" panose="02020404030301010803" pitchFamily="18" charset="0"/>
              </a:rPr>
              <a:t>Visualization of variables individually (univariate) or together (multivariate)</a:t>
            </a:r>
          </a:p>
          <a:p>
            <a:pPr marL="0" indent="0">
              <a:buNone/>
            </a:pPr>
            <a:r>
              <a:rPr lang="en-US" altLang="en-US" sz="2000" b="0" dirty="0">
                <a:solidFill>
                  <a:schemeClr val="tx2">
                    <a:lumMod val="75000"/>
                  </a:schemeClr>
                </a:solidFill>
                <a:latin typeface="Garamond" panose="02020404030301010803" pitchFamily="18" charset="0"/>
              </a:rPr>
              <a:t> </a:t>
            </a:r>
          </a:p>
          <a:p>
            <a:pPr marL="0" indent="0">
              <a:buNone/>
            </a:pPr>
            <a:endParaRPr lang="en-US" altLang="en-US" sz="2000" b="0" dirty="0">
              <a:solidFill>
                <a:schemeClr val="tx2">
                  <a:lumMod val="75000"/>
                </a:schemeClr>
              </a:solidFill>
              <a:latin typeface="Garamond" panose="02020404030301010803" pitchFamily="18" charset="0"/>
            </a:endParaRPr>
          </a:p>
        </p:txBody>
      </p:sp>
      <p:pic>
        <p:nvPicPr>
          <p:cNvPr id="2" name="4_1_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73075" y="4338638"/>
            <a:ext cx="487363" cy="487362"/>
          </a:xfrm>
          <a:prstGeom prst="rect">
            <a:avLst/>
          </a:prstGeom>
        </p:spPr>
      </p:pic>
    </p:spTree>
    <p:extLst>
      <p:ext uri="{BB962C8B-B14F-4D97-AF65-F5344CB8AC3E}">
        <p14:creationId xmlns:p14="http://schemas.microsoft.com/office/powerpoint/2010/main" val="301444461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7188" fill="hold"/>
                                        <p:tgtEl>
                                          <p:spTgt spid="2"/>
                                        </p:tgtEl>
                                      </p:cBhvr>
                                    </p:cmd>
                                  </p:childTnLst>
                                </p:cTn>
                              </p:par>
                            </p:childTnLst>
                          </p:cTn>
                        </p:par>
                      </p:childTnLst>
                    </p:cTn>
                  </p:par>
                </p:childTnLst>
              </p:cTn>
              <p:nextCondLst>
                <p:cond evt="onClick" delay="0">
                  <p:tgtEl>
                    <p:spTgt spid="2"/>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94437" y="152400"/>
            <a:ext cx="6897006" cy="884172"/>
          </a:xfrm>
        </p:spPr>
        <p:txBody>
          <a:bodyPr/>
          <a:lstStyle/>
          <a:p>
            <a:r>
              <a:rPr lang="en-US" dirty="0">
                <a:solidFill>
                  <a:schemeClr val="tx2">
                    <a:lumMod val="75000"/>
                  </a:schemeClr>
                </a:solidFill>
                <a:latin typeface="Garamond" panose="02020404030301010803" pitchFamily="18" charset="0"/>
              </a:rPr>
              <a:t>Data Exploration: Expectations</a:t>
            </a:r>
            <a:endParaRPr lang="en-US" dirty="0">
              <a:latin typeface="Garamond" panose="02020404030301010803" pitchFamily="18" charset="0"/>
            </a:endParaRPr>
          </a:p>
        </p:txBody>
      </p:sp>
      <p:sp>
        <p:nvSpPr>
          <p:cNvPr id="5" name="Content Placeholder 4"/>
          <p:cNvSpPr>
            <a:spLocks noGrp="1"/>
          </p:cNvSpPr>
          <p:nvPr>
            <p:ph sz="half" idx="1"/>
          </p:nvPr>
        </p:nvSpPr>
        <p:spPr>
          <a:xfrm>
            <a:off x="1348740" y="1099928"/>
            <a:ext cx="7574280" cy="3263504"/>
          </a:xfrm>
        </p:spPr>
        <p:txBody>
          <a:bodyPr>
            <a:noAutofit/>
          </a:bodyPr>
          <a:lstStyle/>
          <a:p>
            <a:pPr>
              <a:buFont typeface="Wingdings" panose="05000000000000000000" pitchFamily="2" charset="2"/>
              <a:buChar char="§"/>
            </a:pPr>
            <a:r>
              <a:rPr lang="en-US" altLang="en-US" sz="2000" b="0" dirty="0">
                <a:solidFill>
                  <a:schemeClr val="tx2">
                    <a:lumMod val="75000"/>
                  </a:schemeClr>
                </a:solidFill>
                <a:latin typeface="Garamond" panose="02020404030301010803" pitchFamily="18" charset="0"/>
              </a:rPr>
              <a:t>After the data exploration phase, you should be able to assess whether you have the necessary data sources for the modeling tasks. </a:t>
            </a:r>
          </a:p>
          <a:p>
            <a:pPr>
              <a:buFont typeface="Wingdings" panose="05000000000000000000" pitchFamily="2" charset="2"/>
              <a:buChar char="§"/>
            </a:pPr>
            <a:endParaRPr lang="en-US" altLang="en-US" sz="2000" b="0" dirty="0">
              <a:solidFill>
                <a:schemeClr val="tx2">
                  <a:lumMod val="75000"/>
                </a:schemeClr>
              </a:solidFill>
              <a:latin typeface="Garamond" panose="02020404030301010803" pitchFamily="18" charset="0"/>
            </a:endParaRPr>
          </a:p>
          <a:p>
            <a:pPr>
              <a:buFont typeface="Wingdings" panose="05000000000000000000" pitchFamily="2" charset="2"/>
              <a:buChar char="§"/>
            </a:pPr>
            <a:r>
              <a:rPr lang="en-US" altLang="en-US" sz="2000" b="0" dirty="0">
                <a:solidFill>
                  <a:schemeClr val="tx2">
                    <a:lumMod val="75000"/>
                  </a:schemeClr>
                </a:solidFill>
                <a:latin typeface="Garamond" panose="02020404030301010803" pitchFamily="18" charset="0"/>
              </a:rPr>
              <a:t>If you believe, there exists other relevant data sources that are not included in your dataset, you should discuss this with the data engineer or data analysts that are involved in the project</a:t>
            </a:r>
          </a:p>
          <a:p>
            <a:pPr>
              <a:buFont typeface="Wingdings" panose="05000000000000000000" pitchFamily="2" charset="2"/>
              <a:buChar char="§"/>
            </a:pPr>
            <a:endParaRPr lang="en-US" altLang="en-US" sz="2000" b="0" dirty="0">
              <a:solidFill>
                <a:schemeClr val="tx2">
                  <a:lumMod val="75000"/>
                </a:schemeClr>
              </a:solidFill>
              <a:latin typeface="Garamond" panose="02020404030301010803" pitchFamily="18" charset="0"/>
            </a:endParaRPr>
          </a:p>
          <a:p>
            <a:pPr>
              <a:buFont typeface="Wingdings" panose="05000000000000000000" pitchFamily="2" charset="2"/>
              <a:buChar char="§"/>
            </a:pPr>
            <a:r>
              <a:rPr lang="en-US" altLang="en-US" sz="2000" b="0" dirty="0">
                <a:solidFill>
                  <a:schemeClr val="tx2">
                    <a:lumMod val="75000"/>
                  </a:schemeClr>
                </a:solidFill>
                <a:latin typeface="Garamond" panose="02020404030301010803" pitchFamily="18" charset="0"/>
              </a:rPr>
              <a:t>Moreover, you should seek further clarifications if there are ambiguity in the interpretation of the variables in the dataset.</a:t>
            </a:r>
          </a:p>
        </p:txBody>
      </p:sp>
      <p:pic>
        <p:nvPicPr>
          <p:cNvPr id="2" name="4_1_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44500" y="4379913"/>
            <a:ext cx="487363" cy="487362"/>
          </a:xfrm>
          <a:prstGeom prst="rect">
            <a:avLst/>
          </a:prstGeom>
        </p:spPr>
      </p:pic>
    </p:spTree>
    <p:extLst>
      <p:ext uri="{BB962C8B-B14F-4D97-AF65-F5344CB8AC3E}">
        <p14:creationId xmlns:p14="http://schemas.microsoft.com/office/powerpoint/2010/main" val="51353595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8964" fill="hold"/>
                                        <p:tgtEl>
                                          <p:spTgt spid="2"/>
                                        </p:tgtEl>
                                      </p:cBhvr>
                                    </p:cmd>
                                  </p:childTnLst>
                                </p:cTn>
                              </p:par>
                            </p:childTnLst>
                          </p:cTn>
                        </p:par>
                      </p:childTnLst>
                    </p:cTn>
                  </p:par>
                </p:childTnLst>
              </p:cTn>
              <p:nextCondLst>
                <p:cond evt="onClick" delay="0">
                  <p:tgtEl>
                    <p:spTgt spid="2"/>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94437" y="0"/>
            <a:ext cx="6897006" cy="884172"/>
          </a:xfrm>
        </p:spPr>
        <p:txBody>
          <a:bodyPr/>
          <a:lstStyle/>
          <a:p>
            <a:r>
              <a:rPr lang="en-US" dirty="0">
                <a:solidFill>
                  <a:schemeClr val="tx2">
                    <a:lumMod val="75000"/>
                  </a:schemeClr>
                </a:solidFill>
                <a:latin typeface="Garamond" panose="02020404030301010803" pitchFamily="18" charset="0"/>
              </a:rPr>
              <a:t>Data Preparation: Scope</a:t>
            </a:r>
            <a:endParaRPr lang="en-US" dirty="0">
              <a:latin typeface="Garamond" panose="02020404030301010803" pitchFamily="18" charset="0"/>
            </a:endParaRPr>
          </a:p>
        </p:txBody>
      </p:sp>
      <p:sp>
        <p:nvSpPr>
          <p:cNvPr id="5" name="Content Placeholder 4"/>
          <p:cNvSpPr>
            <a:spLocks noGrp="1"/>
          </p:cNvSpPr>
          <p:nvPr>
            <p:ph sz="half" idx="1"/>
          </p:nvPr>
        </p:nvSpPr>
        <p:spPr>
          <a:xfrm>
            <a:off x="1348740" y="1097532"/>
            <a:ext cx="7574280" cy="3263504"/>
          </a:xfrm>
        </p:spPr>
        <p:txBody>
          <a:bodyPr>
            <a:noAutofit/>
          </a:bodyPr>
          <a:lstStyle/>
          <a:p>
            <a:pPr>
              <a:buFont typeface="Wingdings" panose="05000000000000000000" pitchFamily="2" charset="2"/>
              <a:buChar char="§"/>
            </a:pPr>
            <a:r>
              <a:rPr lang="en-US" altLang="en-US" sz="2000" b="0" dirty="0">
                <a:solidFill>
                  <a:schemeClr val="tx2">
                    <a:lumMod val="75000"/>
                  </a:schemeClr>
                </a:solidFill>
                <a:latin typeface="Garamond" panose="02020404030301010803" pitchFamily="18" charset="0"/>
              </a:rPr>
              <a:t>After completing the initial data exploration, if you are satisfied with the scope of your dataset, you will consider a set of steps to prepare the data for the modelling.</a:t>
            </a:r>
          </a:p>
          <a:p>
            <a:pPr>
              <a:buFont typeface="Wingdings" panose="05000000000000000000" pitchFamily="2" charset="2"/>
              <a:buChar char="§"/>
            </a:pPr>
            <a:endParaRPr lang="en-US" altLang="en-US" sz="2000" b="0" dirty="0">
              <a:solidFill>
                <a:schemeClr val="tx2">
                  <a:lumMod val="75000"/>
                </a:schemeClr>
              </a:solidFill>
              <a:latin typeface="Garamond" panose="02020404030301010803" pitchFamily="18" charset="0"/>
            </a:endParaRPr>
          </a:p>
          <a:p>
            <a:pPr>
              <a:buFont typeface="Wingdings" panose="05000000000000000000" pitchFamily="2" charset="2"/>
              <a:buChar char="§"/>
            </a:pPr>
            <a:r>
              <a:rPr lang="en-US" altLang="en-US" sz="2000" b="0" dirty="0">
                <a:solidFill>
                  <a:schemeClr val="tx2">
                    <a:lumMod val="75000"/>
                  </a:schemeClr>
                </a:solidFill>
                <a:latin typeface="Garamond" panose="02020404030301010803" pitchFamily="18" charset="0"/>
              </a:rPr>
              <a:t> Data preparation plays a critical role in the overall quality of the result model.</a:t>
            </a:r>
          </a:p>
          <a:p>
            <a:pPr>
              <a:buFont typeface="Wingdings" panose="05000000000000000000" pitchFamily="2" charset="2"/>
              <a:buChar char="§"/>
            </a:pPr>
            <a:endParaRPr lang="en-US" altLang="en-US" sz="2000" b="0" dirty="0">
              <a:solidFill>
                <a:schemeClr val="tx2">
                  <a:lumMod val="75000"/>
                </a:schemeClr>
              </a:solidFill>
              <a:latin typeface="Garamond" panose="02020404030301010803" pitchFamily="18" charset="0"/>
            </a:endParaRPr>
          </a:p>
          <a:p>
            <a:pPr>
              <a:buFont typeface="Wingdings" panose="05000000000000000000" pitchFamily="2" charset="2"/>
              <a:buChar char="§"/>
            </a:pPr>
            <a:r>
              <a:rPr lang="en-US" altLang="en-US" sz="2000" b="0" dirty="0">
                <a:solidFill>
                  <a:schemeClr val="tx2">
                    <a:lumMod val="75000"/>
                  </a:schemeClr>
                </a:solidFill>
                <a:latin typeface="Garamond" panose="02020404030301010803" pitchFamily="18" charset="0"/>
              </a:rPr>
              <a:t>Data exploration and preparation accounts for approximately 40%-80% of time in an analytics project.</a:t>
            </a:r>
          </a:p>
          <a:p>
            <a:pPr marL="0" indent="0">
              <a:buNone/>
            </a:pPr>
            <a:r>
              <a:rPr lang="en-US" altLang="en-US" sz="2000" b="0" dirty="0">
                <a:solidFill>
                  <a:schemeClr val="tx2">
                    <a:lumMod val="75000"/>
                  </a:schemeClr>
                </a:solidFill>
                <a:latin typeface="Garamond" panose="02020404030301010803" pitchFamily="18" charset="0"/>
              </a:rPr>
              <a:t> </a:t>
            </a:r>
          </a:p>
          <a:p>
            <a:pPr marL="0" indent="0">
              <a:buNone/>
            </a:pPr>
            <a:endParaRPr lang="en-US" altLang="en-US" sz="2000" b="0" dirty="0">
              <a:solidFill>
                <a:schemeClr val="tx2">
                  <a:lumMod val="75000"/>
                </a:schemeClr>
              </a:solidFill>
              <a:latin typeface="Garamond" panose="02020404030301010803" pitchFamily="18" charset="0"/>
            </a:endParaRPr>
          </a:p>
        </p:txBody>
      </p:sp>
      <p:pic>
        <p:nvPicPr>
          <p:cNvPr id="2" name="4_1_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73075" y="4268788"/>
            <a:ext cx="487363" cy="487362"/>
          </a:xfrm>
          <a:prstGeom prst="rect">
            <a:avLst/>
          </a:prstGeom>
        </p:spPr>
      </p:pic>
    </p:spTree>
    <p:extLst>
      <p:ext uri="{BB962C8B-B14F-4D97-AF65-F5344CB8AC3E}">
        <p14:creationId xmlns:p14="http://schemas.microsoft.com/office/powerpoint/2010/main" val="332585433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2287" fill="hold"/>
                                        <p:tgtEl>
                                          <p:spTgt spid="2"/>
                                        </p:tgtEl>
                                      </p:cBhvr>
                                    </p:cmd>
                                  </p:childTnLst>
                                </p:cTn>
                              </p:par>
                            </p:childTnLst>
                          </p:cTn>
                        </p:par>
                      </p:childTnLst>
                    </p:cTn>
                  </p:par>
                </p:childTnLst>
              </p:cTn>
              <p:nextCondLst>
                <p:cond evt="onClick" delay="0">
                  <p:tgtEl>
                    <p:spTgt spid="2"/>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94437" y="68580"/>
            <a:ext cx="6897006" cy="884172"/>
          </a:xfrm>
        </p:spPr>
        <p:txBody>
          <a:bodyPr/>
          <a:lstStyle/>
          <a:p>
            <a:r>
              <a:rPr lang="en-US" dirty="0">
                <a:solidFill>
                  <a:schemeClr val="tx2">
                    <a:lumMod val="75000"/>
                  </a:schemeClr>
                </a:solidFill>
                <a:latin typeface="Garamond" panose="02020404030301010803" pitchFamily="18" charset="0"/>
              </a:rPr>
              <a:t>Data Preparation: Tasks</a:t>
            </a:r>
            <a:endParaRPr lang="en-US" dirty="0">
              <a:latin typeface="Garamond" panose="02020404030301010803" pitchFamily="18" charset="0"/>
            </a:endParaRPr>
          </a:p>
        </p:txBody>
      </p:sp>
      <p:sp>
        <p:nvSpPr>
          <p:cNvPr id="5" name="Content Placeholder 4"/>
          <p:cNvSpPr>
            <a:spLocks noGrp="1"/>
          </p:cNvSpPr>
          <p:nvPr>
            <p:ph sz="half" idx="1"/>
          </p:nvPr>
        </p:nvSpPr>
        <p:spPr>
          <a:xfrm>
            <a:off x="1348740" y="1097532"/>
            <a:ext cx="7574280" cy="3263504"/>
          </a:xfrm>
        </p:spPr>
        <p:txBody>
          <a:bodyPr>
            <a:noAutofit/>
          </a:bodyPr>
          <a:lstStyle/>
          <a:p>
            <a:pPr marL="0" indent="0">
              <a:buNone/>
            </a:pPr>
            <a:r>
              <a:rPr lang="en-US" altLang="en-US" sz="2000" b="0" dirty="0">
                <a:solidFill>
                  <a:schemeClr val="tx2">
                    <a:lumMod val="75000"/>
                  </a:schemeClr>
                </a:solidFill>
                <a:latin typeface="Garamond" panose="02020404030301010803" pitchFamily="18" charset="0"/>
              </a:rPr>
              <a:t>The following tasks are particularly relevant during data preparation phase:</a:t>
            </a:r>
            <a:br>
              <a:rPr lang="en-US" altLang="en-US" sz="2000" b="0" dirty="0">
                <a:solidFill>
                  <a:schemeClr val="tx2">
                    <a:lumMod val="75000"/>
                  </a:schemeClr>
                </a:solidFill>
                <a:latin typeface="Garamond" panose="02020404030301010803" pitchFamily="18" charset="0"/>
              </a:rPr>
            </a:br>
            <a:endParaRPr lang="en-US" altLang="en-US" sz="2000" b="0" dirty="0">
              <a:solidFill>
                <a:schemeClr val="tx2">
                  <a:lumMod val="75000"/>
                </a:schemeClr>
              </a:solidFill>
              <a:latin typeface="Garamond" panose="02020404030301010803" pitchFamily="18" charset="0"/>
            </a:endParaRPr>
          </a:p>
          <a:p>
            <a:pPr>
              <a:buFont typeface="Wingdings" panose="05000000000000000000" pitchFamily="2" charset="2"/>
              <a:buChar char="§"/>
            </a:pPr>
            <a:r>
              <a:rPr lang="en-US" altLang="en-US" sz="2000" b="0" dirty="0">
                <a:solidFill>
                  <a:schemeClr val="tx2">
                    <a:lumMod val="75000"/>
                  </a:schemeClr>
                </a:solidFill>
                <a:latin typeface="Garamond" panose="02020404030301010803" pitchFamily="18" charset="0"/>
              </a:rPr>
              <a:t>Filtering and selecting a subset of data that is relevant to the modeling task</a:t>
            </a:r>
          </a:p>
          <a:p>
            <a:pPr>
              <a:buFont typeface="Wingdings" panose="05000000000000000000" pitchFamily="2" charset="2"/>
              <a:buChar char="§"/>
            </a:pPr>
            <a:r>
              <a:rPr lang="en-US" altLang="en-US" sz="2000" b="0" dirty="0">
                <a:solidFill>
                  <a:schemeClr val="tx2">
                    <a:lumMod val="75000"/>
                  </a:schemeClr>
                </a:solidFill>
                <a:latin typeface="Garamond" panose="02020404030301010803" pitchFamily="18" charset="0"/>
              </a:rPr>
              <a:t>Assessing the completeness and quality of the data </a:t>
            </a:r>
          </a:p>
          <a:p>
            <a:pPr>
              <a:buFont typeface="Wingdings" panose="05000000000000000000" pitchFamily="2" charset="2"/>
              <a:buChar char="§"/>
            </a:pPr>
            <a:r>
              <a:rPr lang="en-US" altLang="en-US" sz="2000" b="0" dirty="0">
                <a:solidFill>
                  <a:schemeClr val="tx2">
                    <a:lumMod val="75000"/>
                  </a:schemeClr>
                </a:solidFill>
                <a:latin typeface="Garamond" panose="02020404030301010803" pitchFamily="18" charset="0"/>
              </a:rPr>
              <a:t>Imputing or removing the records with missing data</a:t>
            </a:r>
          </a:p>
          <a:p>
            <a:pPr>
              <a:buFont typeface="Wingdings" panose="05000000000000000000" pitchFamily="2" charset="2"/>
              <a:buChar char="§"/>
            </a:pPr>
            <a:r>
              <a:rPr lang="en-US" altLang="en-US" sz="2000" b="0" dirty="0">
                <a:solidFill>
                  <a:schemeClr val="tx2">
                    <a:lumMod val="75000"/>
                  </a:schemeClr>
                </a:solidFill>
                <a:latin typeface="Garamond" panose="02020404030301010803" pitchFamily="18" charset="0"/>
              </a:rPr>
              <a:t>Detecting and removing invalid entries and outliers </a:t>
            </a:r>
          </a:p>
          <a:p>
            <a:pPr>
              <a:buFont typeface="Wingdings" panose="05000000000000000000" pitchFamily="2" charset="2"/>
              <a:buChar char="§"/>
            </a:pPr>
            <a:r>
              <a:rPr lang="en-US" altLang="en-US" sz="2000" b="0" dirty="0">
                <a:solidFill>
                  <a:schemeClr val="tx2">
                    <a:lumMod val="75000"/>
                  </a:schemeClr>
                </a:solidFill>
                <a:latin typeface="Garamond" panose="02020404030301010803" pitchFamily="18" charset="0"/>
              </a:rPr>
              <a:t>Applying various transformations on the dataset </a:t>
            </a:r>
          </a:p>
          <a:p>
            <a:pPr marL="0" indent="0">
              <a:buNone/>
            </a:pPr>
            <a:endParaRPr lang="en-US" altLang="en-US" sz="2000" b="0" dirty="0">
              <a:solidFill>
                <a:schemeClr val="tx2">
                  <a:lumMod val="75000"/>
                </a:schemeClr>
              </a:solidFill>
              <a:latin typeface="Garamond" panose="02020404030301010803" pitchFamily="18" charset="0"/>
            </a:endParaRPr>
          </a:p>
          <a:p>
            <a:pPr marL="0" indent="0">
              <a:buNone/>
            </a:pPr>
            <a:endParaRPr lang="en-US" altLang="en-US" sz="2000" b="0" dirty="0">
              <a:solidFill>
                <a:schemeClr val="tx2">
                  <a:lumMod val="75000"/>
                </a:schemeClr>
              </a:solidFill>
              <a:latin typeface="Garamond" panose="02020404030301010803" pitchFamily="18" charset="0"/>
            </a:endParaRPr>
          </a:p>
          <a:p>
            <a:pPr marL="0" indent="0">
              <a:buNone/>
            </a:pPr>
            <a:r>
              <a:rPr lang="en-US" altLang="en-US" sz="2000" b="0" dirty="0">
                <a:solidFill>
                  <a:schemeClr val="tx2">
                    <a:lumMod val="75000"/>
                  </a:schemeClr>
                </a:solidFill>
                <a:latin typeface="Garamond" panose="02020404030301010803" pitchFamily="18" charset="0"/>
              </a:rPr>
              <a:t> </a:t>
            </a:r>
          </a:p>
        </p:txBody>
      </p:sp>
      <p:pic>
        <p:nvPicPr>
          <p:cNvPr id="2" name="4_1_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69913" y="4227513"/>
            <a:ext cx="487362" cy="487362"/>
          </a:xfrm>
          <a:prstGeom prst="rect">
            <a:avLst/>
          </a:prstGeom>
        </p:spPr>
      </p:pic>
    </p:spTree>
    <p:extLst>
      <p:ext uri="{BB962C8B-B14F-4D97-AF65-F5344CB8AC3E}">
        <p14:creationId xmlns:p14="http://schemas.microsoft.com/office/powerpoint/2010/main" val="21396919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3040" fill="hold"/>
                                        <p:tgtEl>
                                          <p:spTgt spid="2"/>
                                        </p:tgtEl>
                                      </p:cBhvr>
                                    </p:cmd>
                                  </p:childTnLst>
                                </p:cTn>
                              </p:par>
                            </p:childTnLst>
                          </p:cTn>
                        </p:par>
                      </p:childTnLst>
                    </p:cTn>
                  </p:par>
                </p:childTnLst>
              </p:cTn>
              <p:nextCondLst>
                <p:cond evt="onClick" delay="0">
                  <p:tgtEl>
                    <p:spTgt spid="2"/>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134311" y="1167561"/>
            <a:ext cx="7602366" cy="3263504"/>
          </a:xfrm>
        </p:spPr>
        <p:txBody>
          <a:bodyPr>
            <a:noAutofit/>
          </a:bodyPr>
          <a:lstStyle/>
          <a:p>
            <a:r>
              <a:rPr lang="en-US" sz="2000" b="0" dirty="0">
                <a:latin typeface="Garamond" panose="02020404030301010803" pitchFamily="18" charset="0"/>
              </a:rPr>
              <a:t>In predictive analytics, various algorithms are deployed to mine data to find patterns with the goal making predictions. </a:t>
            </a:r>
          </a:p>
          <a:p>
            <a:endParaRPr lang="en-US" sz="2000" b="0" dirty="0">
              <a:latin typeface="Garamond" panose="02020404030301010803" pitchFamily="18" charset="0"/>
            </a:endParaRPr>
          </a:p>
          <a:p>
            <a:r>
              <a:rPr lang="en-US" sz="2000" b="0" dirty="0">
                <a:latin typeface="Garamond" panose="02020404030301010803" pitchFamily="18" charset="0"/>
              </a:rPr>
              <a:t>Predictive analytics systems deploy more complex algorithms and are more computationally intensive</a:t>
            </a:r>
          </a:p>
          <a:p>
            <a:endParaRPr lang="en-US" sz="2000" b="0" dirty="0">
              <a:latin typeface="Garamond" panose="02020404030301010803" pitchFamily="18" charset="0"/>
            </a:endParaRPr>
          </a:p>
          <a:p>
            <a:r>
              <a:rPr lang="en-US" sz="2000" b="0" dirty="0">
                <a:latin typeface="Garamond" panose="02020404030301010803" pitchFamily="18" charset="0"/>
              </a:rPr>
              <a:t>In Predictive Analytics systems the focus is in predicting the future as opposed to describing what has happened in the past which is the </a:t>
            </a:r>
            <a:r>
              <a:rPr lang="en-US" sz="2000" b="0" dirty="0" err="1">
                <a:latin typeface="Garamond" panose="02020404030301010803" pitchFamily="18" charset="0"/>
              </a:rPr>
              <a:t>focous</a:t>
            </a:r>
            <a:r>
              <a:rPr lang="en-US" sz="2000" b="0" dirty="0">
                <a:latin typeface="Garamond" panose="02020404030301010803" pitchFamily="18" charset="0"/>
              </a:rPr>
              <a:t> of BI systems.    </a:t>
            </a:r>
          </a:p>
          <a:p>
            <a:pPr marL="0" indent="0">
              <a:buNone/>
            </a:pPr>
            <a:endParaRPr lang="en-US" sz="2000" b="0" dirty="0">
              <a:latin typeface="Garamond" panose="02020404030301010803" pitchFamily="18" charset="0"/>
            </a:endParaRPr>
          </a:p>
          <a:p>
            <a:endParaRPr lang="en-US" sz="2000" b="0" dirty="0">
              <a:latin typeface="Garamond" panose="02020404030301010803" pitchFamily="18" charset="0"/>
            </a:endParaRPr>
          </a:p>
        </p:txBody>
      </p:sp>
      <p:sp>
        <p:nvSpPr>
          <p:cNvPr id="3" name="TextBox 2"/>
          <p:cNvSpPr txBox="1"/>
          <p:nvPr/>
        </p:nvSpPr>
        <p:spPr>
          <a:xfrm>
            <a:off x="0" y="0"/>
            <a:ext cx="9144000" cy="4718649"/>
          </a:xfrm>
          <a:prstGeom prst="rect">
            <a:avLst/>
          </a:prstGeom>
          <a:solidFill>
            <a:schemeClr val="tx1"/>
          </a:solidFill>
        </p:spPr>
        <p:txBody>
          <a:bodyPr wrap="square" rtlCol="0">
            <a:spAutoFit/>
          </a:bodyPr>
          <a:lstStyle/>
          <a:p>
            <a:endParaRPr lang="en-US" dirty="0"/>
          </a:p>
        </p:txBody>
      </p:sp>
      <p:sp>
        <p:nvSpPr>
          <p:cNvPr id="2" name="Title 1"/>
          <p:cNvSpPr>
            <a:spLocks noGrp="1"/>
          </p:cNvSpPr>
          <p:nvPr>
            <p:ph type="title"/>
          </p:nvPr>
        </p:nvSpPr>
        <p:spPr>
          <a:xfrm>
            <a:off x="280515" y="420307"/>
            <a:ext cx="8582970" cy="3998803"/>
          </a:xfrm>
          <a:solidFill>
            <a:srgbClr val="000000">
              <a:alpha val="0"/>
            </a:srgbClr>
          </a:solidFill>
        </p:spPr>
        <p:txBody>
          <a:bodyPr>
            <a:normAutofit fontScale="90000"/>
          </a:bodyPr>
          <a:lstStyle/>
          <a:p>
            <a:pPr algn="ctr"/>
            <a:r>
              <a:rPr lang="en-US" sz="3600" b="0" dirty="0">
                <a:solidFill>
                  <a:schemeClr val="bg1"/>
                </a:solidFill>
              </a:rPr>
              <a:t/>
            </a:r>
            <a:br>
              <a:rPr lang="en-US" sz="3600" b="0" dirty="0">
                <a:solidFill>
                  <a:schemeClr val="bg1"/>
                </a:solidFill>
              </a:rPr>
            </a:br>
            <a:r>
              <a:rPr lang="en-US" sz="3600" b="0" dirty="0">
                <a:solidFill>
                  <a:schemeClr val="bg1"/>
                </a:solidFill>
              </a:rPr>
              <a:t/>
            </a:r>
            <a:br>
              <a:rPr lang="en-US" sz="3600" b="0" dirty="0">
                <a:solidFill>
                  <a:schemeClr val="bg1"/>
                </a:solidFill>
              </a:rPr>
            </a:br>
            <a:r>
              <a:rPr lang="en-US" sz="4000" b="0" dirty="0">
                <a:solidFill>
                  <a:schemeClr val="bg1"/>
                </a:solidFill>
              </a:rPr>
              <a:t>“My primary challenge as a data scientist is to use the right data to solve a given business problem”</a:t>
            </a:r>
            <a:r>
              <a:rPr lang="en-US" sz="3800" b="0" dirty="0">
                <a:solidFill>
                  <a:schemeClr val="bg1"/>
                </a:solidFill>
              </a:rPr>
              <a:t/>
            </a:r>
            <a:br>
              <a:rPr lang="en-US" sz="3800" b="0" dirty="0">
                <a:solidFill>
                  <a:schemeClr val="bg1"/>
                </a:solidFill>
              </a:rPr>
            </a:br>
            <a:r>
              <a:rPr lang="en-US" sz="3600" b="0" dirty="0">
                <a:solidFill>
                  <a:schemeClr val="bg1"/>
                </a:solidFill>
              </a:rPr>
              <a:t/>
            </a:r>
            <a:br>
              <a:rPr lang="en-US" sz="3600" b="0" dirty="0">
                <a:solidFill>
                  <a:schemeClr val="bg1"/>
                </a:solidFill>
              </a:rPr>
            </a:br>
            <a:r>
              <a:rPr lang="en-US" sz="3600" b="0" dirty="0">
                <a:solidFill>
                  <a:schemeClr val="bg1"/>
                </a:solidFill>
              </a:rPr>
              <a:t>	 </a:t>
            </a:r>
            <a:br>
              <a:rPr lang="en-US" sz="3600" b="0" dirty="0">
                <a:solidFill>
                  <a:schemeClr val="bg1"/>
                </a:solidFill>
              </a:rPr>
            </a:br>
            <a:r>
              <a:rPr lang="en-US" sz="3600" b="0" dirty="0">
                <a:solidFill>
                  <a:schemeClr val="bg1"/>
                </a:solidFill>
              </a:rPr>
              <a:t>						 </a:t>
            </a:r>
            <a:r>
              <a:rPr lang="en-US" sz="3200" b="0" dirty="0">
                <a:solidFill>
                  <a:schemeClr val="bg1"/>
                </a:solidFill>
              </a:rPr>
              <a:t>Claudia </a:t>
            </a:r>
            <a:r>
              <a:rPr lang="en-US" sz="3200" b="0" dirty="0" err="1">
                <a:solidFill>
                  <a:schemeClr val="bg1"/>
                </a:solidFill>
              </a:rPr>
              <a:t>Perlich</a:t>
            </a:r>
            <a:r>
              <a:rPr lang="en-US" sz="3200" b="0" dirty="0">
                <a:solidFill>
                  <a:schemeClr val="bg1"/>
                </a:solidFill>
              </a:rPr>
              <a:t/>
            </a:r>
            <a:br>
              <a:rPr lang="en-US" sz="3200" b="0" dirty="0">
                <a:solidFill>
                  <a:schemeClr val="bg1"/>
                </a:solidFill>
              </a:rPr>
            </a:br>
            <a:r>
              <a:rPr lang="en-US" sz="3200" b="0" dirty="0">
                <a:solidFill>
                  <a:schemeClr val="bg1"/>
                </a:solidFill>
              </a:rPr>
              <a:t>				Chief Data Scientist at </a:t>
            </a:r>
            <a:r>
              <a:rPr lang="en-US" sz="3200" b="0" dirty="0" err="1">
                <a:solidFill>
                  <a:schemeClr val="bg1"/>
                </a:solidFill>
              </a:rPr>
              <a:t>Dstillery</a:t>
            </a:r>
            <a:r>
              <a:rPr lang="en-US" sz="3200" b="0" dirty="0">
                <a:solidFill>
                  <a:schemeClr val="bg1"/>
                </a:solidFill>
              </a:rPr>
              <a:t> </a:t>
            </a:r>
            <a:r>
              <a:rPr lang="en-US" sz="3600" b="0" dirty="0">
                <a:solidFill>
                  <a:schemeClr val="bg1"/>
                </a:solidFill>
              </a:rPr>
              <a:t> </a:t>
            </a:r>
            <a:br>
              <a:rPr lang="en-US" sz="3600" b="0" dirty="0">
                <a:solidFill>
                  <a:schemeClr val="bg1"/>
                </a:solidFill>
              </a:rPr>
            </a:br>
            <a:r>
              <a:rPr lang="en-US" sz="3600" b="0" dirty="0"/>
              <a:t/>
            </a:r>
            <a:br>
              <a:rPr lang="en-US" sz="3600" b="0" dirty="0"/>
            </a:br>
            <a:r>
              <a:rPr lang="en-US" sz="3200" dirty="0"/>
              <a:t/>
            </a:r>
            <a:br>
              <a:rPr lang="en-US" sz="3200" dirty="0"/>
            </a:br>
            <a:endParaRPr lang="en-US" sz="3200" dirty="0"/>
          </a:p>
        </p:txBody>
      </p:sp>
    </p:spTree>
    <p:extLst>
      <p:ext uri="{BB962C8B-B14F-4D97-AF65-F5344CB8AC3E}">
        <p14:creationId xmlns:p14="http://schemas.microsoft.com/office/powerpoint/2010/main" val="29276023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16674</TotalTime>
  <Words>657</Words>
  <Application>Microsoft Office PowerPoint</Application>
  <PresentationFormat>On-screen Show (16:9)</PresentationFormat>
  <Paragraphs>57</Paragraphs>
  <Slides>7</Slides>
  <Notes>7</Notes>
  <HiddenSlides>0</HiddenSlides>
  <MMClips>6</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Calibri</vt:lpstr>
      <vt:lpstr>Garamond</vt:lpstr>
      <vt:lpstr>Wingdings</vt:lpstr>
      <vt:lpstr>Office Theme</vt:lpstr>
      <vt:lpstr>Introduction to Data Exploration  &amp; Preparation </vt:lpstr>
      <vt:lpstr>Data Exploration: Scope</vt:lpstr>
      <vt:lpstr>Data Exploration: Tasks</vt:lpstr>
      <vt:lpstr>Data Exploration: Expectations</vt:lpstr>
      <vt:lpstr>Data Preparation: Scope</vt:lpstr>
      <vt:lpstr>Data Preparation: Tasks</vt:lpstr>
      <vt:lpstr>  “My primary challenge as a data scientist is to use the right data to solve a given business problem”            Claudia Perlich     Chief Data Scientist at Dstillery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cp:lastModifiedBy>
  <cp:revision>244</cp:revision>
  <dcterms:created xsi:type="dcterms:W3CDTF">2016-02-11T18:06:46Z</dcterms:created>
  <dcterms:modified xsi:type="dcterms:W3CDTF">2019-02-10T04:40:54Z</dcterms:modified>
</cp:coreProperties>
</file>