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509" r:id="rId3"/>
    <p:sldId id="453" r:id="rId4"/>
    <p:sldId id="502" r:id="rId5"/>
    <p:sldId id="503" r:id="rId6"/>
    <p:sldId id="504" r:id="rId7"/>
    <p:sldId id="491" r:id="rId8"/>
    <p:sldId id="493" r:id="rId9"/>
    <p:sldId id="505" r:id="rId10"/>
    <p:sldId id="506" r:id="rId11"/>
    <p:sldId id="507" r:id="rId12"/>
    <p:sldId id="508"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723"/>
    <a:srgbClr val="70AD47"/>
    <a:srgbClr val="FFFF99"/>
    <a:srgbClr val="E5F0E0"/>
    <a:srgbClr val="AED19E"/>
    <a:srgbClr val="DC2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81941" autoAdjust="0"/>
  </p:normalViewPr>
  <p:slideViewPr>
    <p:cSldViewPr snapToGrid="0" snapToObjects="1">
      <p:cViewPr varScale="1">
        <p:scale>
          <a:sx n="95" d="100"/>
          <a:sy n="95" d="100"/>
        </p:scale>
        <p:origin x="109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40870-534C-46E9-ADCD-2F266799DA52}"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6AC3C-2068-4A88-982F-9859BB4885A0}" type="slidenum">
              <a:rPr lang="en-US" smtClean="0"/>
              <a:t>‹#›</a:t>
            </a:fld>
            <a:endParaRPr lang="en-US"/>
          </a:p>
        </p:txBody>
      </p:sp>
    </p:spTree>
    <p:extLst>
      <p:ext uri="{BB962C8B-B14F-4D97-AF65-F5344CB8AC3E}">
        <p14:creationId xmlns:p14="http://schemas.microsoft.com/office/powerpoint/2010/main" val="166151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Data transformation is the process of converting data or information from one format to another, usually from the format of a source system into the a more suitable format for modelling. This</a:t>
            </a:r>
            <a:r>
              <a:rPr lang="en-US" sz="1200" b="0" i="0" kern="1200" baseline="0" dirty="0" smtClean="0">
                <a:solidFill>
                  <a:schemeClr val="tx1"/>
                </a:solidFill>
                <a:effectLst/>
                <a:latin typeface="+mn-lt"/>
                <a:ea typeface="+mn-ea"/>
                <a:cs typeface="+mn-cs"/>
              </a:rPr>
              <a:t> presentation introduces few common data transformations and discus their implementation in R.</a:t>
            </a:r>
            <a:endParaRPr lang="en-US" dirty="0"/>
          </a:p>
        </p:txBody>
      </p:sp>
      <p:sp>
        <p:nvSpPr>
          <p:cNvPr id="4" name="Slide Number Placeholder 3"/>
          <p:cNvSpPr>
            <a:spLocks noGrp="1"/>
          </p:cNvSpPr>
          <p:nvPr>
            <p:ph type="sldNum" sz="quarter" idx="10"/>
          </p:nvPr>
        </p:nvSpPr>
        <p:spPr/>
        <p:txBody>
          <a:bodyPr/>
          <a:lstStyle/>
          <a:p>
            <a:fld id="{AD06AC3C-2068-4A88-982F-9859BB4885A0}" type="slidenum">
              <a:rPr lang="en-US" smtClean="0"/>
              <a:t>1</a:t>
            </a:fld>
            <a:endParaRPr lang="en-US"/>
          </a:p>
        </p:txBody>
      </p:sp>
    </p:spTree>
    <p:extLst>
      <p:ext uri="{BB962C8B-B14F-4D97-AF65-F5344CB8AC3E}">
        <p14:creationId xmlns:p14="http://schemas.microsoft.com/office/powerpoint/2010/main" val="3504603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have a look at an example here using the Wage dataset from the ISLR</a:t>
            </a:r>
            <a:r>
              <a:rPr lang="en-US" baseline="0" dirty="0" smtClean="0"/>
              <a:t> package</a:t>
            </a:r>
            <a:r>
              <a:rPr lang="en-US" dirty="0" smtClean="0"/>
              <a:t>. Here,</a:t>
            </a:r>
            <a:r>
              <a:rPr lang="en-US" baseline="0" dirty="0" smtClean="0"/>
              <a:t> on the left hand side the histogram of the wage variable of the Wage </a:t>
            </a:r>
            <a:r>
              <a:rPr lang="en-US" baseline="0" dirty="0" err="1" smtClean="0"/>
              <a:t>dataframe</a:t>
            </a:r>
            <a:r>
              <a:rPr lang="en-US" baseline="0" dirty="0" smtClean="0"/>
              <a:t> is presented. The values are shown to be right skewed. This can be also confirmed by looking at the skewness coefficient which is 1.68. On the right hand side, the frequency distribution of the logarithm transform of the same variable is shown which is much more symmetric and the skewness coefficient is close to 0. </a:t>
            </a:r>
            <a:endParaRPr lang="en-US" dirty="0"/>
          </a:p>
        </p:txBody>
      </p:sp>
      <p:sp>
        <p:nvSpPr>
          <p:cNvPr id="4" name="Slide Number Placeholder 3"/>
          <p:cNvSpPr>
            <a:spLocks noGrp="1"/>
          </p:cNvSpPr>
          <p:nvPr>
            <p:ph type="sldNum" sz="quarter" idx="10"/>
          </p:nvPr>
        </p:nvSpPr>
        <p:spPr/>
        <p:txBody>
          <a:bodyPr/>
          <a:lstStyle/>
          <a:p>
            <a:fld id="{AD06AC3C-2068-4A88-982F-9859BB4885A0}" type="slidenum">
              <a:rPr lang="en-US" smtClean="0"/>
              <a:t>10</a:t>
            </a:fld>
            <a:endParaRPr lang="en-US"/>
          </a:p>
        </p:txBody>
      </p:sp>
    </p:spTree>
    <p:extLst>
      <p:ext uri="{BB962C8B-B14F-4D97-AF65-F5344CB8AC3E}">
        <p14:creationId xmlns:p14="http://schemas.microsoft.com/office/powerpoint/2010/main" val="1545060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3EB46-4CF2-498A-B2B4-9B8F205B0377}" type="slidenum">
              <a:rPr lang="en-US" altLang="en-US"/>
              <a:pPr/>
              <a:t>11</a:t>
            </a:fld>
            <a:endParaRPr lang="en-US" altLang="en-US"/>
          </a:p>
        </p:txBody>
      </p:sp>
      <p:sp>
        <p:nvSpPr>
          <p:cNvPr id="24578" name="Rectangle 2"/>
          <p:cNvSpPr>
            <a:spLocks noGrp="1" noChangeArrowheads="1"/>
          </p:cNvSpPr>
          <p:nvPr>
            <p:ph type="body" idx="1"/>
          </p:nvPr>
        </p:nvSpPr>
        <p:spPr>
          <a:xfrm>
            <a:off x="914400" y="4343400"/>
            <a:ext cx="5029200" cy="4114800"/>
          </a:xfrm>
          <a:noFill/>
          <a:ln w="12700">
            <a:pattFill prst="pct25">
              <a:fgClr>
                <a:schemeClr val="tx1"/>
              </a:fgClr>
              <a:bgClr>
                <a:schemeClr val="bg1"/>
              </a:bgClr>
            </a:pattFill>
            <a:miter lim="800000"/>
            <a:headEnd/>
            <a:tailEnd/>
          </a:ln>
        </p:spPr>
        <p:txBody>
          <a:bodyPr lIns="90481" tIns="44447" rIns="90481" bIns="44447"/>
          <a:lstStyle/>
          <a:p>
            <a:pPr algn="l"/>
            <a:r>
              <a:rPr lang="en-US" altLang="en-US" dirty="0" smtClean="0"/>
              <a:t>A dummy variable (also known as an indicator variable, design variable or Boolean indicator) is one that takes the value 0 or 1 to indicate the absence or presence of some levels of a categorical variable. In other words, Dummy variables can be seen as "proxy" variables or numeric stand-ins for categorical variables. An example is shown here where the variable ‘Type’ represents the type of cars. The possible levels for this categorical variable are “convertible”, ”coupe”, ”hatchback”, “sedan” and “wagon”. When, the variable</a:t>
            </a:r>
            <a:r>
              <a:rPr lang="en-US" altLang="en-US" baseline="0" dirty="0" smtClean="0"/>
              <a:t> is </a:t>
            </a:r>
            <a:r>
              <a:rPr lang="en-US" altLang="en-US" dirty="0" smtClean="0"/>
              <a:t>converted to a series of dummy</a:t>
            </a:r>
            <a:r>
              <a:rPr lang="en-US" altLang="en-US" baseline="0" dirty="0" smtClean="0"/>
              <a:t> indicators, we will have one column for each levels of the “Type” variable where the corresponding column is True or set to 1 for each record and the rest are False or set to zero.</a:t>
            </a:r>
            <a:endParaRPr lang="en-US" altLang="en-US" dirty="0" smtClean="0"/>
          </a:p>
          <a:p>
            <a:pPr algn="l"/>
            <a:endParaRPr lang="en-US" altLang="en-US" dirty="0"/>
          </a:p>
        </p:txBody>
      </p:sp>
      <p:sp>
        <p:nvSpPr>
          <p:cNvPr id="24579" name="Rectangle 3"/>
          <p:cNvSpPr>
            <a:spLocks noGrp="1" noRot="1" noChangeAspect="1" noChangeArrowheads="1" noTextEdit="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457227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3EB46-4CF2-498A-B2B4-9B8F205B0377}" type="slidenum">
              <a:rPr lang="en-US" altLang="en-US"/>
              <a:pPr/>
              <a:t>12</a:t>
            </a:fld>
            <a:endParaRPr lang="en-US" altLang="en-US"/>
          </a:p>
        </p:txBody>
      </p:sp>
      <p:sp>
        <p:nvSpPr>
          <p:cNvPr id="24578" name="Rectangle 2"/>
          <p:cNvSpPr>
            <a:spLocks noGrp="1" noChangeArrowheads="1"/>
          </p:cNvSpPr>
          <p:nvPr>
            <p:ph type="body" idx="1"/>
          </p:nvPr>
        </p:nvSpPr>
        <p:spPr>
          <a:xfrm>
            <a:off x="914400" y="4343400"/>
            <a:ext cx="5029200" cy="4114800"/>
          </a:xfrm>
          <a:noFill/>
          <a:ln w="12700">
            <a:pattFill prst="pct25">
              <a:fgClr>
                <a:schemeClr val="tx1"/>
              </a:fgClr>
              <a:bgClr>
                <a:schemeClr val="bg1"/>
              </a:bgClr>
            </a:pattFill>
            <a:miter lim="800000"/>
            <a:headEnd/>
            <a:tailEnd/>
          </a:ln>
        </p:spPr>
        <p:txBody>
          <a:bodyPr lIns="90481" tIns="44447" rIns="90481" bIns="44447"/>
          <a:lstStyle/>
          <a:p>
            <a:r>
              <a:rPr lang="en-US" altLang="en-US" dirty="0" smtClean="0"/>
              <a:t>Here is how we can convert categorical variables into dummy variables. We use the </a:t>
            </a:r>
            <a:r>
              <a:rPr lang="en-US" altLang="en-US" dirty="0" err="1" smtClean="0"/>
              <a:t>dummyVars</a:t>
            </a:r>
            <a:r>
              <a:rPr lang="en-US" altLang="en-US" dirty="0" smtClean="0"/>
              <a:t>()</a:t>
            </a:r>
            <a:r>
              <a:rPr lang="en-US" altLang="en-US" baseline="0" dirty="0" smtClean="0"/>
              <a:t> function that is part of the caret package.  The Tilde symbol is used to define the R formula which defines which variables we are interested in. In this case we want to convert the race variable into dummy indicators. The function returns a model that can be applied to the data frame using the predict function. We use the head function to print the first six rows of the results. As we can see, a binary column is created for each level of the race in the </a:t>
            </a:r>
            <a:r>
              <a:rPr lang="en-US" altLang="en-US" baseline="0" smtClean="0"/>
              <a:t>Wage dataset.</a:t>
            </a:r>
            <a:endParaRPr lang="en-US" altLang="en-US" dirty="0"/>
          </a:p>
        </p:txBody>
      </p:sp>
      <p:sp>
        <p:nvSpPr>
          <p:cNvPr id="24579" name="Rectangle 3"/>
          <p:cNvSpPr>
            <a:spLocks noGrp="1" noRot="1" noChangeAspect="1" noChangeArrowheads="1" noTextEdit="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571076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the following</a:t>
            </a:r>
            <a:r>
              <a:rPr lang="en-US" baseline="0" dirty="0" smtClean="0"/>
              <a:t> data transformations are discussed. Normalization, logarithmic transformation and creating dummy variables. Normalization and logarithmic transformations are more suitable for numerical variables while dummy variables can be created from categorical attributes.</a:t>
            </a:r>
          </a:p>
          <a:p>
            <a:r>
              <a:rPr lang="en-US" baseline="0" dirty="0" smtClean="0"/>
              <a:t>These transformations are very common and are regularly applied in analytics projects. </a:t>
            </a:r>
          </a:p>
          <a:p>
            <a:endParaRPr lang="en-US" baseline="0" dirty="0" smtClean="0"/>
          </a:p>
        </p:txBody>
      </p:sp>
      <p:sp>
        <p:nvSpPr>
          <p:cNvPr id="4" name="Slide Number Placeholder 3"/>
          <p:cNvSpPr>
            <a:spLocks noGrp="1"/>
          </p:cNvSpPr>
          <p:nvPr>
            <p:ph type="sldNum" sz="quarter" idx="10"/>
          </p:nvPr>
        </p:nvSpPr>
        <p:spPr/>
        <p:txBody>
          <a:bodyPr/>
          <a:lstStyle/>
          <a:p>
            <a:fld id="{AD06AC3C-2068-4A88-982F-9859BB4885A0}" type="slidenum">
              <a:rPr lang="en-US" smtClean="0"/>
              <a:t>2</a:t>
            </a:fld>
            <a:endParaRPr lang="en-US"/>
          </a:p>
        </p:txBody>
      </p:sp>
    </p:spTree>
    <p:extLst>
      <p:ext uri="{BB962C8B-B14F-4D97-AF65-F5344CB8AC3E}">
        <p14:creationId xmlns:p14="http://schemas.microsoft.com/office/powerpoint/2010/main" val="299101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many reasons for transformation. For example, a transformed scale may be as natural as the original scale and more convenient for a specific purpose such as interpreting percentiles. </a:t>
            </a:r>
            <a:endParaRPr lang="en-US" dirty="0" smtClean="0"/>
          </a:p>
          <a:p>
            <a:endParaRPr lang="en-US" dirty="0" smtClean="0"/>
          </a:p>
          <a:p>
            <a:r>
              <a:rPr lang="en-US" dirty="0" smtClean="0"/>
              <a:t>In this presentation, the following</a:t>
            </a:r>
            <a:r>
              <a:rPr lang="en-US" baseline="0" dirty="0" smtClean="0"/>
              <a:t> data transformations are discussed. Normalization, logarithmic transformation and creating dummy variables. Normalization and logarithmic transformations are more suitable for numerical variables while dummy variables can be created from categorical attributes.</a:t>
            </a:r>
          </a:p>
          <a:p>
            <a:r>
              <a:rPr lang="en-US" baseline="0" dirty="0" smtClean="0"/>
              <a:t>These transformations are very common and are regularly applied in analytics projects. </a:t>
            </a:r>
          </a:p>
          <a:p>
            <a:endParaRPr lang="en-US" baseline="0" dirty="0" smtClean="0"/>
          </a:p>
        </p:txBody>
      </p:sp>
      <p:sp>
        <p:nvSpPr>
          <p:cNvPr id="4" name="Slide Number Placeholder 3"/>
          <p:cNvSpPr>
            <a:spLocks noGrp="1"/>
          </p:cNvSpPr>
          <p:nvPr>
            <p:ph type="sldNum" sz="quarter" idx="10"/>
          </p:nvPr>
        </p:nvSpPr>
        <p:spPr/>
        <p:txBody>
          <a:bodyPr/>
          <a:lstStyle/>
          <a:p>
            <a:fld id="{AD06AC3C-2068-4A88-982F-9859BB4885A0}" type="slidenum">
              <a:rPr lang="en-US" smtClean="0"/>
              <a:t>3</a:t>
            </a:fld>
            <a:endParaRPr lang="en-US"/>
          </a:p>
        </p:txBody>
      </p:sp>
    </p:spTree>
    <p:extLst>
      <p:ext uri="{BB962C8B-B14F-4D97-AF65-F5344CB8AC3E}">
        <p14:creationId xmlns:p14="http://schemas.microsoft.com/office/powerpoint/2010/main" val="210166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3EB46-4CF2-498A-B2B4-9B8F205B0377}" type="slidenum">
              <a:rPr lang="en-US" altLang="en-US"/>
              <a:pPr/>
              <a:t>4</a:t>
            </a:fld>
            <a:endParaRPr lang="en-US" altLang="en-US"/>
          </a:p>
        </p:txBody>
      </p:sp>
      <p:sp>
        <p:nvSpPr>
          <p:cNvPr id="24578" name="Rectangle 2"/>
          <p:cNvSpPr>
            <a:spLocks noGrp="1" noChangeArrowheads="1"/>
          </p:cNvSpPr>
          <p:nvPr>
            <p:ph type="body" idx="1"/>
          </p:nvPr>
        </p:nvSpPr>
        <p:spPr>
          <a:xfrm>
            <a:off x="914400" y="4343400"/>
            <a:ext cx="5029200" cy="4114800"/>
          </a:xfrm>
          <a:noFill/>
          <a:ln w="12700">
            <a:pattFill prst="pct25">
              <a:fgClr>
                <a:schemeClr val="tx1"/>
              </a:fgClr>
              <a:bgClr>
                <a:schemeClr val="bg1"/>
              </a:bgClr>
            </a:pattFill>
            <a:miter lim="800000"/>
            <a:headEnd/>
            <a:tailEnd/>
          </a:ln>
        </p:spPr>
        <p:txBody>
          <a:bodyPr lIns="90481" tIns="44447" rIns="90481" bIns="44447"/>
          <a:lstStyle/>
          <a:p>
            <a:r>
              <a:rPr lang="en-US" altLang="en-US" dirty="0" smtClean="0"/>
              <a:t>One important example is n</a:t>
            </a:r>
            <a:r>
              <a:rPr lang="en-US" altLang="en-US" dirty="0" smtClean="0">
                <a:latin typeface="Garamond" panose="02020404030301010803" pitchFamily="18" charset="0"/>
              </a:rPr>
              <a:t>ormalization</a:t>
            </a:r>
            <a:r>
              <a:rPr lang="en-US" altLang="en-US" dirty="0" smtClean="0"/>
              <a:t>, or standardization,</a:t>
            </a:r>
            <a:r>
              <a:rPr lang="en-US" altLang="en-US" baseline="0" dirty="0" smtClean="0"/>
              <a:t> </a:t>
            </a:r>
            <a:r>
              <a:rPr lang="en-US" altLang="en-US" dirty="0" smtClean="0"/>
              <a:t>whereby values are adjusted for differing level and spread. In general the normalized values can be calculated by subtracting a given level from the original values and</a:t>
            </a:r>
            <a:r>
              <a:rPr lang="en-US" altLang="en-US" baseline="0" dirty="0" smtClean="0"/>
              <a:t> dividing the results by some measures of spread. </a:t>
            </a:r>
            <a:r>
              <a:rPr lang="en-US" altLang="en-US" dirty="0" smtClean="0"/>
              <a:t>  In case of the min-max</a:t>
            </a:r>
            <a:r>
              <a:rPr lang="en-US" altLang="en-US" baseline="0" dirty="0" smtClean="0"/>
              <a:t> normalization, the values are deducted from the mean and then the product will be </a:t>
            </a:r>
            <a:r>
              <a:rPr lang="en-US" altLang="en-US" baseline="0" dirty="0" err="1" smtClean="0"/>
              <a:t>devided</a:t>
            </a:r>
            <a:r>
              <a:rPr lang="en-US" altLang="en-US" baseline="0" dirty="0" smtClean="0"/>
              <a:t> by the range of the values. As such the normalized values lies between 0 and 1 where 0. Alternatively, the z-score measures how many standard deviation any data point is far from the mean of the observations. Z-score values will have a mean of 0.</a:t>
            </a:r>
            <a:endParaRPr lang="en-US" altLang="en-US" dirty="0"/>
          </a:p>
        </p:txBody>
      </p:sp>
      <p:sp>
        <p:nvSpPr>
          <p:cNvPr id="24579" name="Rectangle 3"/>
          <p:cNvSpPr>
            <a:spLocks noGrp="1" noRot="1" noChangeAspect="1" noChangeArrowheads="1" noTextEdit="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30019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3EB46-4CF2-498A-B2B4-9B8F205B0377}" type="slidenum">
              <a:rPr lang="en-US" altLang="en-US"/>
              <a:pPr/>
              <a:t>5</a:t>
            </a:fld>
            <a:endParaRPr lang="en-US" altLang="en-US"/>
          </a:p>
        </p:txBody>
      </p:sp>
      <p:sp>
        <p:nvSpPr>
          <p:cNvPr id="24578" name="Rectangle 2"/>
          <p:cNvSpPr>
            <a:spLocks noGrp="1" noChangeArrowheads="1"/>
          </p:cNvSpPr>
          <p:nvPr>
            <p:ph type="body" idx="1"/>
          </p:nvPr>
        </p:nvSpPr>
        <p:spPr>
          <a:xfrm>
            <a:off x="914400" y="4343400"/>
            <a:ext cx="5029200" cy="4114800"/>
          </a:xfrm>
          <a:noFill/>
          <a:ln w="12700">
            <a:pattFill prst="pct25">
              <a:fgClr>
                <a:schemeClr val="tx1"/>
              </a:fgClr>
              <a:bgClr>
                <a:schemeClr val="bg1"/>
              </a:bgClr>
            </a:pattFill>
            <a:miter lim="800000"/>
            <a:headEnd/>
            <a:tailEnd/>
          </a:ln>
        </p:spPr>
        <p:txBody>
          <a:bodyPr lIns="90481" tIns="44447" rIns="90481" bIns="44447"/>
          <a:lstStyle/>
          <a:p>
            <a:r>
              <a:rPr lang="en-US" altLang="en-US" dirty="0" smtClean="0"/>
              <a:t>Let’s have a look at an example here. The left column shows the age values. The middle column</a:t>
            </a:r>
            <a:r>
              <a:rPr lang="en-US" altLang="en-US" baseline="0" dirty="0" smtClean="0"/>
              <a:t> represent the min-max transformation of the age where all values are between 0 and 1</a:t>
            </a:r>
            <a:r>
              <a:rPr lang="en-US" altLang="en-US" dirty="0" smtClean="0"/>
              <a:t> where the</a:t>
            </a:r>
            <a:r>
              <a:rPr lang="en-US" altLang="en-US" baseline="0" dirty="0" smtClean="0"/>
              <a:t> minimum age that is 28 is mapped to 0 and the maximum value of age that is 66 is mapped to 1. The Table also show z-scores where the mean of the z-scores are 0 and values greater than the average of the age are mapped to positive values.</a:t>
            </a:r>
            <a:endParaRPr lang="en-US" altLang="en-US" dirty="0"/>
          </a:p>
        </p:txBody>
      </p:sp>
      <p:sp>
        <p:nvSpPr>
          <p:cNvPr id="24579" name="Rectangle 3"/>
          <p:cNvSpPr>
            <a:spLocks noGrp="1" noRot="1" noChangeAspect="1" noChangeArrowheads="1" noTextEdit="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33731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3EB46-4CF2-498A-B2B4-9B8F205B0377}" type="slidenum">
              <a:rPr lang="en-US" altLang="en-US"/>
              <a:pPr/>
              <a:t>6</a:t>
            </a:fld>
            <a:endParaRPr lang="en-US" altLang="en-US"/>
          </a:p>
        </p:txBody>
      </p:sp>
      <p:sp>
        <p:nvSpPr>
          <p:cNvPr id="24578" name="Rectangle 2"/>
          <p:cNvSpPr>
            <a:spLocks noGrp="1" noChangeArrowheads="1"/>
          </p:cNvSpPr>
          <p:nvPr>
            <p:ph type="body" idx="1"/>
          </p:nvPr>
        </p:nvSpPr>
        <p:spPr>
          <a:xfrm>
            <a:off x="914400" y="4343400"/>
            <a:ext cx="5029200" cy="4114800"/>
          </a:xfrm>
          <a:noFill/>
          <a:ln w="12700">
            <a:pattFill prst="pct25">
              <a:fgClr>
                <a:schemeClr val="tx1"/>
              </a:fgClr>
              <a:bgClr>
                <a:schemeClr val="bg1"/>
              </a:bgClr>
            </a:pattFill>
            <a:miter lim="800000"/>
            <a:headEnd/>
            <a:tailEnd/>
          </a:ln>
        </p:spPr>
        <p:txBody>
          <a:bodyPr lIns="90481" tIns="44447" rIns="90481" bIns="44447"/>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dirty="0" err="1" smtClean="0"/>
              <a:t>preProcess</a:t>
            </a:r>
            <a:r>
              <a:rPr lang="en-US" sz="1200" b="0" i="0" kern="1200" dirty="0" smtClean="0">
                <a:solidFill>
                  <a:schemeClr val="tx1"/>
                </a:solidFill>
                <a:effectLst/>
                <a:latin typeface="+mn-lt"/>
                <a:ea typeface="+mn-ea"/>
                <a:cs typeface="+mn-cs"/>
              </a:rPr>
              <a:t> class can be used for many operations on predictors, including centering and scaling. The function </a:t>
            </a:r>
            <a:r>
              <a:rPr lang="en-US" dirty="0" err="1" smtClean="0"/>
              <a:t>preProcess</a:t>
            </a:r>
            <a:r>
              <a:rPr lang="en-US" sz="1200" b="0" i="0" kern="1200" dirty="0" smtClean="0">
                <a:solidFill>
                  <a:schemeClr val="tx1"/>
                </a:solidFill>
                <a:effectLst/>
                <a:latin typeface="+mn-lt"/>
                <a:ea typeface="+mn-ea"/>
                <a:cs typeface="+mn-cs"/>
              </a:rPr>
              <a:t> estimates the required parameters for each operation and </a:t>
            </a:r>
            <a:r>
              <a:rPr lang="en-US" dirty="0" err="1" smtClean="0"/>
              <a:t>predict.preProcess</a:t>
            </a:r>
            <a:r>
              <a:rPr lang="en-US" sz="1200" b="0" i="0" kern="1200" dirty="0" err="1"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used to apply them to specific data sets. </a:t>
            </a:r>
            <a:r>
              <a:rPr lang="en-US" altLang="en-US" sz="2000" dirty="0" smtClean="0">
                <a:solidFill>
                  <a:schemeClr val="tx2">
                    <a:lumMod val="75000"/>
                  </a:schemeClr>
                </a:solidFill>
                <a:latin typeface="Garamond" panose="02020404030301010803" pitchFamily="18" charset="0"/>
              </a:rPr>
              <a:t>The function implements min-max normalization using “range” as the method or z-score scaling when using “center” and “scale” as input method parameters.</a:t>
            </a:r>
          </a:p>
          <a:p>
            <a:endParaRPr lang="en-US" sz="1200" b="0" i="0" kern="1200" dirty="0" smtClean="0">
              <a:solidFill>
                <a:schemeClr val="tx1"/>
              </a:solidFill>
              <a:effectLst/>
              <a:latin typeface="+mn-lt"/>
              <a:ea typeface="+mn-ea"/>
              <a:cs typeface="+mn-cs"/>
            </a:endParaRPr>
          </a:p>
          <a:p>
            <a:endParaRPr lang="en-US" altLang="en-US" sz="1200" b="0" i="0" kern="1200" dirty="0" smtClean="0">
              <a:solidFill>
                <a:schemeClr val="tx1"/>
              </a:solidFill>
              <a:effectLst/>
              <a:latin typeface="+mn-lt"/>
              <a:ea typeface="+mn-ea"/>
              <a:cs typeface="+mn-cs"/>
            </a:endParaRPr>
          </a:p>
          <a:p>
            <a:endParaRPr lang="en-US" altLang="en-US" dirty="0"/>
          </a:p>
        </p:txBody>
      </p:sp>
      <p:sp>
        <p:nvSpPr>
          <p:cNvPr id="24579" name="Rectangle 3"/>
          <p:cNvSpPr>
            <a:spLocks noGrp="1" noRot="1" noChangeAspect="1" noChangeArrowheads="1" noTextEdit="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87108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a:t>
            </a:r>
            <a:r>
              <a:rPr lang="en-US" baseline="0" dirty="0" smtClean="0"/>
              <a:t> at an example here. Here we consider the cars data frame which gives speed of the cars and distance that takes for the car to stop. The first summary function show the distribution and range of the original values. We have then used the preprocess( ) function of the caret package with the method set to ‘range’ to create a model for min-max normalization of the variables of the cars dataset.  The model was then applied to the cars </a:t>
            </a:r>
            <a:r>
              <a:rPr lang="en-US" baseline="0" dirty="0" err="1" smtClean="0"/>
              <a:t>dataframe</a:t>
            </a:r>
            <a:r>
              <a:rPr lang="en-US" baseline="0" dirty="0" smtClean="0"/>
              <a:t> using the predict function. The results are store in a new data frame called </a:t>
            </a:r>
            <a:r>
              <a:rPr lang="en-US" baseline="0" dirty="0" err="1" smtClean="0"/>
              <a:t>cars_normalized</a:t>
            </a:r>
            <a:r>
              <a:rPr lang="en-US" baseline="0" dirty="0" smtClean="0"/>
              <a:t> and the summary of the results are shown. As it can be seen both variables now are in the range 0 to 1.</a:t>
            </a:r>
            <a:endParaRPr lang="en-US" dirty="0"/>
          </a:p>
        </p:txBody>
      </p:sp>
      <p:sp>
        <p:nvSpPr>
          <p:cNvPr id="4" name="Slide Number Placeholder 3"/>
          <p:cNvSpPr>
            <a:spLocks noGrp="1"/>
          </p:cNvSpPr>
          <p:nvPr>
            <p:ph type="sldNum" sz="quarter" idx="10"/>
          </p:nvPr>
        </p:nvSpPr>
        <p:spPr/>
        <p:txBody>
          <a:bodyPr/>
          <a:lstStyle/>
          <a:p>
            <a:fld id="{AD06AC3C-2068-4A88-982F-9859BB4885A0}" type="slidenum">
              <a:rPr lang="en-US" smtClean="0"/>
              <a:t>7</a:t>
            </a:fld>
            <a:endParaRPr lang="en-US"/>
          </a:p>
        </p:txBody>
      </p:sp>
    </p:spTree>
    <p:extLst>
      <p:ext uri="{BB962C8B-B14F-4D97-AF65-F5344CB8AC3E}">
        <p14:creationId xmlns:p14="http://schemas.microsoft.com/office/powerpoint/2010/main" val="30950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Alternatively, we can set</a:t>
            </a:r>
            <a:r>
              <a:rPr lang="en-US" baseline="0" dirty="0" smtClean="0"/>
              <a:t> the function to center and scale to compute the z-scores. In this example, we can see that the mean of both variables are set to zero after the transformation. Note that for normalization, the input </a:t>
            </a:r>
            <a:r>
              <a:rPr lang="en-US" baseline="0" dirty="0" err="1" smtClean="0"/>
              <a:t>dataframe</a:t>
            </a:r>
            <a:r>
              <a:rPr lang="en-US" baseline="0" dirty="0" smtClean="0"/>
              <a:t> to the preprocess() function should only contains numeric variables. </a:t>
            </a:r>
            <a:endParaRPr lang="en-US" dirty="0"/>
          </a:p>
        </p:txBody>
      </p:sp>
      <p:sp>
        <p:nvSpPr>
          <p:cNvPr id="4" name="Slide Number Placeholder 3"/>
          <p:cNvSpPr>
            <a:spLocks noGrp="1"/>
          </p:cNvSpPr>
          <p:nvPr>
            <p:ph type="sldNum" sz="quarter" idx="10"/>
          </p:nvPr>
        </p:nvSpPr>
        <p:spPr/>
        <p:txBody>
          <a:bodyPr/>
          <a:lstStyle/>
          <a:p>
            <a:fld id="{AD06AC3C-2068-4A88-982F-9859BB4885A0}" type="slidenum">
              <a:rPr lang="en-US" smtClean="0"/>
              <a:t>8</a:t>
            </a:fld>
            <a:endParaRPr lang="en-US"/>
          </a:p>
        </p:txBody>
      </p:sp>
    </p:spTree>
    <p:extLst>
      <p:ext uri="{BB962C8B-B14F-4D97-AF65-F5344CB8AC3E}">
        <p14:creationId xmlns:p14="http://schemas.microsoft.com/office/powerpoint/2010/main" val="3680251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3EB46-4CF2-498A-B2B4-9B8F205B0377}" type="slidenum">
              <a:rPr lang="en-US" altLang="en-US"/>
              <a:pPr/>
              <a:t>9</a:t>
            </a:fld>
            <a:endParaRPr lang="en-US" altLang="en-US"/>
          </a:p>
        </p:txBody>
      </p:sp>
      <p:sp>
        <p:nvSpPr>
          <p:cNvPr id="24578" name="Rectangle 2"/>
          <p:cNvSpPr>
            <a:spLocks noGrp="1" noChangeArrowheads="1"/>
          </p:cNvSpPr>
          <p:nvPr>
            <p:ph type="body" idx="1"/>
          </p:nvPr>
        </p:nvSpPr>
        <p:spPr>
          <a:xfrm>
            <a:off x="914400" y="4343400"/>
            <a:ext cx="5029200" cy="4114800"/>
          </a:xfrm>
          <a:noFill/>
          <a:ln w="12700">
            <a:pattFill prst="pct25">
              <a:fgClr>
                <a:schemeClr val="tx1"/>
              </a:fgClr>
              <a:bgClr>
                <a:schemeClr val="bg1"/>
              </a:bgClr>
            </a:pattFill>
            <a:miter lim="800000"/>
            <a:headEnd/>
            <a:tailEnd/>
          </a:ln>
        </p:spPr>
        <p:txBody>
          <a:bodyPr lIns="90481" tIns="44447" rIns="90481" bIns="44447"/>
          <a:lstStyle/>
          <a:p>
            <a:r>
              <a:rPr lang="en-US" altLang="en-US" dirty="0" smtClean="0">
                <a:latin typeface="Garamond" panose="02020404030301010803" pitchFamily="18" charset="0"/>
              </a:rPr>
              <a:t>Log Transform can be used </a:t>
            </a:r>
            <a:r>
              <a:rPr lang="en-US" sz="1200" b="0" i="0" kern="1200" dirty="0" smtClean="0">
                <a:solidFill>
                  <a:schemeClr val="tx1"/>
                </a:solidFill>
                <a:effectLst/>
                <a:latin typeface="+mn-lt"/>
                <a:ea typeface="+mn-ea"/>
                <a:cs typeface="+mn-cs"/>
              </a:rPr>
              <a:t>to reduce skewness of data. A distribution that is symmetric or nearly so is often easier to handle and interpret than a skewed distribution. More specifically, a normal or Gaussian distribution is often regarded as ideal as it is assumed by many statistical methods. The input to the logarithm function should be greater than zero, therefore in some cases it might be needed to add a constant to the values to ensure that all values are positive before applying</a:t>
            </a:r>
            <a:r>
              <a:rPr lang="en-US" sz="1200" b="0" i="0" kern="1200" baseline="0" dirty="0" smtClean="0">
                <a:solidFill>
                  <a:schemeClr val="tx1"/>
                </a:solidFill>
                <a:effectLst/>
                <a:latin typeface="+mn-lt"/>
                <a:ea typeface="+mn-ea"/>
                <a:cs typeface="+mn-cs"/>
              </a:rPr>
              <a:t> the log transform.</a:t>
            </a:r>
            <a:endParaRPr lang="en-US" altLang="en-US" dirty="0"/>
          </a:p>
        </p:txBody>
      </p:sp>
      <p:sp>
        <p:nvSpPr>
          <p:cNvPr id="24579" name="Rectangle 3"/>
          <p:cNvSpPr>
            <a:spLocks noGrp="1" noRot="1" noChangeAspect="1" noChangeArrowheads="1" noTextEdit="1"/>
          </p:cNvSpPr>
          <p:nvPr>
            <p:ph type="sldImg"/>
          </p:nvPr>
        </p:nvSpPr>
        <p:spPr>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061986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3" name="Picture 12"/>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152395" y="4763159"/>
            <a:ext cx="4517081" cy="451708"/>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2367591" cy="5143500"/>
          </a:xfrm>
          <a:prstGeom prst="rect">
            <a:avLst/>
          </a:prstGeom>
        </p:spPr>
      </p:pic>
      <p:sp>
        <p:nvSpPr>
          <p:cNvPr id="2" name="Title 1"/>
          <p:cNvSpPr>
            <a:spLocks noGrp="1"/>
          </p:cNvSpPr>
          <p:nvPr>
            <p:ph type="ctrTitle"/>
          </p:nvPr>
        </p:nvSpPr>
        <p:spPr>
          <a:xfrm>
            <a:off x="725714" y="841772"/>
            <a:ext cx="7772400" cy="2509748"/>
          </a:xfrm>
        </p:spPr>
        <p:txBody>
          <a:bodyPr anchor="b">
            <a:normAutofit/>
          </a:bodyPr>
          <a:lstStyle>
            <a:lvl1pPr algn="ctr">
              <a:defRPr sz="36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565128"/>
            <a:ext cx="6858000" cy="1241822"/>
          </a:xfrm>
        </p:spPr>
        <p:txBody>
          <a:bodyPr>
            <a:normAutofit/>
          </a:bodyPr>
          <a:lstStyle>
            <a:lvl1pPr marL="0" indent="0" algn="ctr">
              <a:buNone/>
              <a:defRPr sz="2000" b="1" i="0">
                <a:solidFill>
                  <a:schemeClr val="bg1"/>
                </a:solidFill>
                <a:latin typeface="Arial" charset="0"/>
                <a:ea typeface="Arial" charset="0"/>
                <a:cs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1"/>
            <a:ext cx="2346960" cy="1066800"/>
          </a:xfrm>
          <a:prstGeom prst="rect">
            <a:avLst/>
          </a:prstGeom>
        </p:spPr>
      </p:pic>
      <p:pic>
        <p:nvPicPr>
          <p:cNvPr id="10" name="Picture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988384" y="4763159"/>
            <a:ext cx="1539796" cy="308491"/>
          </a:xfrm>
          <a:prstGeom prst="rect">
            <a:avLst/>
          </a:prstGeom>
        </p:spPr>
      </p:pic>
    </p:spTree>
    <p:extLst>
      <p:ext uri="{BB962C8B-B14F-4D97-AF65-F5344CB8AC3E}">
        <p14:creationId xmlns:p14="http://schemas.microsoft.com/office/powerpoint/2010/main" val="98415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0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8C3B8DE-DCD3-E844-A1CD-00ABD5C27D77}" type="datetimeFigureOut">
              <a:rPr lang="en-US" smtClean="0"/>
              <a:t>10/12/2018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71655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40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C3B8DE-DCD3-E844-A1CD-00ABD5C27D77}"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6614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sz="1800"/>
            </a:lvl1pPr>
            <a:lvl2pPr>
              <a:defRPr sz="16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sz="1800"/>
            </a:lvl1pPr>
            <a:lvl2pPr>
              <a:defRPr sz="16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28C3B8DE-DCD3-E844-A1CD-00ABD5C27D77}"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149175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C3B8DE-DCD3-E844-A1CD-00ABD5C27D77}"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101236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3B8DE-DCD3-E844-A1CD-00ABD5C27D77}"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B7E3A-A8BC-1542-B6A9-3881FA2AF1D4}" type="slidenum">
              <a:rPr lang="en-US" smtClean="0"/>
              <a:t>‹#›</a:t>
            </a:fld>
            <a:endParaRPr lang="en-US"/>
          </a:p>
        </p:txBody>
      </p:sp>
    </p:spTree>
    <p:extLst>
      <p:ext uri="{BB962C8B-B14F-4D97-AF65-F5344CB8AC3E}">
        <p14:creationId xmlns:p14="http://schemas.microsoft.com/office/powerpoint/2010/main" val="38720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4749165"/>
            <a:ext cx="9144000" cy="394335"/>
          </a:xfrm>
          <a:prstGeom prst="rect">
            <a:avLst/>
          </a:prstGeom>
        </p:spPr>
      </p:pic>
      <p:pic>
        <p:nvPicPr>
          <p:cNvPr id="9" name="Picture 8"/>
          <p:cNvPicPr>
            <a:picLocks noChangeAspect="1"/>
          </p:cNvPicPr>
          <p:nvPr userDrawn="1"/>
        </p:nvPicPr>
        <p:blipFill>
          <a:blip r:embed="rId9">
            <a:alphaModFix/>
            <a:extLst>
              <a:ext uri="{28A0092B-C50C-407E-A947-70E740481C1C}">
                <a14:useLocalDpi xmlns:a14="http://schemas.microsoft.com/office/drawing/2010/main" val="0"/>
              </a:ext>
            </a:extLst>
          </a:blip>
          <a:stretch>
            <a:fillRect/>
          </a:stretch>
        </p:blipFill>
        <p:spPr>
          <a:xfrm>
            <a:off x="-152395" y="4763159"/>
            <a:ext cx="4517081" cy="451708"/>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315" y="0"/>
            <a:ext cx="2367591" cy="5143500"/>
          </a:xfrm>
          <a:prstGeom prst="rect">
            <a:avLst/>
          </a:prstGeom>
        </p:spPr>
      </p:pic>
      <p:sp>
        <p:nvSpPr>
          <p:cNvPr id="2" name="Title Placeholder 1"/>
          <p:cNvSpPr>
            <a:spLocks noGrp="1"/>
          </p:cNvSpPr>
          <p:nvPr>
            <p:ph type="title"/>
          </p:nvPr>
        </p:nvSpPr>
        <p:spPr>
          <a:xfrm>
            <a:off x="1618344" y="0"/>
            <a:ext cx="6897006" cy="106562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69219"/>
            <a:ext cx="7886700" cy="285573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696365" y="4767263"/>
            <a:ext cx="4511533" cy="273844"/>
          </a:xfrm>
          <a:prstGeom prst="rect">
            <a:avLst/>
          </a:prstGeom>
        </p:spPr>
        <p:txBody>
          <a:bodyPr vert="horz" lIns="91440" tIns="45720" rIns="91440" bIns="45720" rtlCol="0" anchor="ctr"/>
          <a:lstStyle>
            <a:lvl1pPr algn="ctr">
              <a:defRPr sz="900" b="1" i="0">
                <a:solidFill>
                  <a:schemeClr val="bg1"/>
                </a:solidFill>
                <a:latin typeface="Arial" charset="0"/>
                <a:ea typeface="Arial" charset="0"/>
                <a:cs typeface="Arial" charset="0"/>
              </a:defRPr>
            </a:lvl1pPr>
          </a:lstStyle>
          <a:p>
            <a:endParaRPr lang="en-US" dirty="0"/>
          </a:p>
        </p:txBody>
      </p:sp>
      <p:sp>
        <p:nvSpPr>
          <p:cNvPr id="6" name="Slide Number Placeholder 5"/>
          <p:cNvSpPr>
            <a:spLocks noGrp="1"/>
          </p:cNvSpPr>
          <p:nvPr>
            <p:ph type="sldNum" sz="quarter" idx="4"/>
          </p:nvPr>
        </p:nvSpPr>
        <p:spPr>
          <a:xfrm>
            <a:off x="145143" y="4767263"/>
            <a:ext cx="481735" cy="273844"/>
          </a:xfrm>
          <a:prstGeom prst="rect">
            <a:avLst/>
          </a:prstGeom>
        </p:spPr>
        <p:txBody>
          <a:bodyPr vert="horz" lIns="91440" tIns="45720" rIns="91440" bIns="45720" rtlCol="0" anchor="ctr"/>
          <a:lstStyle>
            <a:lvl1pPr algn="r">
              <a:defRPr sz="900" b="1" i="0">
                <a:solidFill>
                  <a:schemeClr val="bg1"/>
                </a:solidFill>
                <a:latin typeface="Arial" charset="0"/>
                <a:ea typeface="Arial" charset="0"/>
                <a:cs typeface="Arial" charset="0"/>
              </a:defRPr>
            </a:lvl1pPr>
          </a:lstStyle>
          <a:p>
            <a:fld id="{8B3B7E3A-A8BC-1542-B6A9-3881FA2AF1D4}" type="slidenum">
              <a:rPr lang="en-US" smtClean="0"/>
              <a:pPr/>
              <a:t>‹#›</a:t>
            </a:fld>
            <a:endParaRPr lang="en-US" dirty="0"/>
          </a:p>
        </p:txBody>
      </p:sp>
      <p:pic>
        <p:nvPicPr>
          <p:cNvPr id="10" name="Pictur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9131" y="-14513"/>
            <a:ext cx="1789607" cy="813458"/>
          </a:xfrm>
          <a:prstGeom prst="rect">
            <a:avLst/>
          </a:prstGeom>
        </p:spPr>
      </p:pic>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1" i="0">
                <a:solidFill>
                  <a:schemeClr val="bg1"/>
                </a:solidFill>
                <a:latin typeface="Arial" charset="0"/>
                <a:ea typeface="Arial" charset="0"/>
                <a:cs typeface="Arial" charset="0"/>
              </a:defRPr>
            </a:lvl1pPr>
          </a:lstStyle>
          <a:p>
            <a:fld id="{28C3B8DE-DCD3-E844-A1CD-00ABD5C27D77}" type="datetimeFigureOut">
              <a:rPr lang="en-US" smtClean="0"/>
              <a:pPr/>
              <a:t>10/12/2018</a:t>
            </a:fld>
            <a:endParaRPr lang="en-US" dirty="0"/>
          </a:p>
        </p:txBody>
      </p:sp>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508093" y="4442028"/>
            <a:ext cx="523665" cy="444097"/>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05017" y="4763159"/>
            <a:ext cx="1539796" cy="308491"/>
          </a:xfrm>
          <a:prstGeom prst="rect">
            <a:avLst/>
          </a:prstGeom>
        </p:spPr>
      </p:pic>
    </p:spTree>
    <p:extLst>
      <p:ext uri="{BB962C8B-B14F-4D97-AF65-F5344CB8AC3E}">
        <p14:creationId xmlns:p14="http://schemas.microsoft.com/office/powerpoint/2010/main" val="181752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Lst>
  <p:txStyles>
    <p:titleStyle>
      <a:lvl1pPr algn="l" defTabSz="685800" rtl="0" eaLnBrk="1" latinLnBrk="0" hangingPunct="1">
        <a:lnSpc>
          <a:spcPct val="90000"/>
        </a:lnSpc>
        <a:spcBef>
          <a:spcPct val="0"/>
        </a:spcBef>
        <a:buNone/>
        <a:defRPr sz="2400" b="1" i="0" kern="1200">
          <a:solidFill>
            <a:srgbClr val="002060"/>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b="1" i="0" kern="1200">
          <a:solidFill>
            <a:srgbClr val="002060"/>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b="0" i="0" kern="1200">
          <a:solidFill>
            <a:schemeClr val="bg2">
              <a:lumMod val="50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bg2">
              <a:lumMod val="50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368" y="973340"/>
            <a:ext cx="8080655" cy="2509748"/>
          </a:xfrm>
        </p:spPr>
        <p:txBody>
          <a:bodyPr/>
          <a:lstStyle/>
          <a:p>
            <a:r>
              <a:rPr lang="en-US" dirty="0"/>
              <a:t>Data </a:t>
            </a:r>
            <a:r>
              <a:rPr lang="en-US" dirty="0" smtClean="0"/>
              <a:t>Transformation</a:t>
            </a:r>
            <a:br>
              <a:rPr lang="en-US" dirty="0" smtClean="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498" y="1741190"/>
            <a:ext cx="745003" cy="631804"/>
          </a:xfrm>
          <a:prstGeom prst="rect">
            <a:avLst/>
          </a:prstGeom>
        </p:spPr>
      </p:pic>
    </p:spTree>
    <p:extLst>
      <p:ext uri="{BB962C8B-B14F-4D97-AF65-F5344CB8AC3E}">
        <p14:creationId xmlns:p14="http://schemas.microsoft.com/office/powerpoint/2010/main" val="342631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06034" y="0"/>
            <a:ext cx="6188062" cy="884172"/>
          </a:xfrm>
        </p:spPr>
        <p:txBody>
          <a:bodyPr>
            <a:normAutofit/>
          </a:bodyPr>
          <a:lstStyle/>
          <a:p>
            <a:pPr fontAlgn="base"/>
            <a:r>
              <a:rPr lang="en-US" dirty="0" smtClean="0">
                <a:latin typeface="Garamond" panose="02020404030301010803" pitchFamily="18" charset="0"/>
              </a:rPr>
              <a:t>Example From The Previous Lecture </a:t>
            </a:r>
            <a:endParaRPr lang="en-US" dirty="0">
              <a:latin typeface="Garamond" panose="02020404030301010803" pitchFamily="18" charset="0"/>
            </a:endParaRPr>
          </a:p>
        </p:txBody>
      </p:sp>
      <p:pic>
        <p:nvPicPr>
          <p:cNvPr id="5" name="Picture 4"/>
          <p:cNvPicPr>
            <a:picLocks noChangeAspect="1"/>
          </p:cNvPicPr>
          <p:nvPr/>
        </p:nvPicPr>
        <p:blipFill rotWithShape="1">
          <a:blip r:embed="rId3"/>
          <a:srcRect b="33677"/>
          <a:stretch/>
        </p:blipFill>
        <p:spPr>
          <a:xfrm>
            <a:off x="1958411" y="884172"/>
            <a:ext cx="2095500" cy="758064"/>
          </a:xfrm>
          <a:prstGeom prst="rect">
            <a:avLst/>
          </a:prstGeom>
        </p:spPr>
      </p:pic>
      <p:pic>
        <p:nvPicPr>
          <p:cNvPr id="6" name="Picture 5"/>
          <p:cNvPicPr>
            <a:picLocks noChangeAspect="1"/>
          </p:cNvPicPr>
          <p:nvPr/>
        </p:nvPicPr>
        <p:blipFill>
          <a:blip r:embed="rId4"/>
          <a:stretch>
            <a:fillRect/>
          </a:stretch>
        </p:blipFill>
        <p:spPr>
          <a:xfrm>
            <a:off x="6286066" y="884172"/>
            <a:ext cx="2390775" cy="533400"/>
          </a:xfrm>
          <a:prstGeom prst="rect">
            <a:avLst/>
          </a:prstGeom>
        </p:spPr>
      </p:pic>
      <p:cxnSp>
        <p:nvCxnSpPr>
          <p:cNvPr id="8" name="Straight Connector 7"/>
          <p:cNvCxnSpPr/>
          <p:nvPr/>
        </p:nvCxnSpPr>
        <p:spPr>
          <a:xfrm flipH="1">
            <a:off x="4928390" y="1045609"/>
            <a:ext cx="15114" cy="3545268"/>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a:stretch>
            <a:fillRect/>
          </a:stretch>
        </p:blipFill>
        <p:spPr>
          <a:xfrm>
            <a:off x="5056255" y="1768344"/>
            <a:ext cx="3970709" cy="2660073"/>
          </a:xfrm>
          <a:prstGeom prst="rect">
            <a:avLst/>
          </a:prstGeom>
        </p:spPr>
      </p:pic>
      <p:pic>
        <p:nvPicPr>
          <p:cNvPr id="10" name="Picture 9"/>
          <p:cNvPicPr>
            <a:picLocks noChangeAspect="1"/>
          </p:cNvPicPr>
          <p:nvPr/>
        </p:nvPicPr>
        <p:blipFill>
          <a:blip r:embed="rId6"/>
          <a:stretch>
            <a:fillRect/>
          </a:stretch>
        </p:blipFill>
        <p:spPr>
          <a:xfrm>
            <a:off x="717979" y="1860950"/>
            <a:ext cx="4097660" cy="2567467"/>
          </a:xfrm>
          <a:prstGeom prst="rect">
            <a:avLst/>
          </a:prstGeom>
        </p:spPr>
      </p:pic>
    </p:spTree>
    <p:extLst>
      <p:ext uri="{BB962C8B-B14F-4D97-AF65-F5344CB8AC3E}">
        <p14:creationId xmlns:p14="http://schemas.microsoft.com/office/powerpoint/2010/main" val="3939821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339975" y="68263"/>
            <a:ext cx="6897688" cy="55324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916" tIns="42863" rIns="86916" bIns="42863" rtlCol="0" anchor="ctr">
            <a:normAutofit/>
          </a:bodyPr>
          <a:lstStyle/>
          <a:p>
            <a:r>
              <a:rPr lang="en-US" altLang="en-US" dirty="0" smtClean="0">
                <a:latin typeface="Garamond" panose="02020404030301010803" pitchFamily="18" charset="0"/>
              </a:rPr>
              <a:t>Dummy Variables</a:t>
            </a:r>
            <a:endParaRPr lang="en-US" altLang="en-US" dirty="0">
              <a:latin typeface="Garamond" panose="02020404030301010803" pitchFamily="18" charset="0"/>
            </a:endParaRPr>
          </a:p>
        </p:txBody>
      </p:sp>
      <p:sp>
        <p:nvSpPr>
          <p:cNvPr id="6" name="Rectangle 3"/>
          <p:cNvSpPr txBox="1">
            <a:spLocks noChangeArrowheads="1"/>
          </p:cNvSpPr>
          <p:nvPr/>
        </p:nvSpPr>
        <p:spPr>
          <a:xfrm>
            <a:off x="1643064" y="692795"/>
            <a:ext cx="7229474" cy="4054226"/>
          </a:xfrm>
          <a:prstGeom prst="rect">
            <a:avLst/>
          </a:prstGeom>
          <a:noFill/>
          <a:ln/>
          <a:extLst>
            <a:ext uri="{91240B29-F687-4F45-9708-019B960494DF}">
              <a14:hiddenLine xmlns:a14="http://schemas.microsoft.com/office/drawing/2010/main" w="25400">
                <a:solidFill>
                  <a:schemeClr val="tx1"/>
                </a:solidFill>
                <a:miter lim="800000"/>
                <a:headEnd/>
                <a:tailEnd/>
              </a14:hiddenLine>
            </a:ext>
          </a:extLst>
        </p:spPr>
        <p:txBody>
          <a:bodyPr vert="horz" lIns="82154" tIns="39291" rIns="82154" bIns="3929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000" b="1" i="0" kern="1200">
                <a:solidFill>
                  <a:srgbClr val="002060"/>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b="0" i="0" kern="1200">
                <a:solidFill>
                  <a:schemeClr val="bg2">
                    <a:lumMod val="50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bg2">
                    <a:lumMod val="50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en-US" sz="2000" dirty="0" smtClean="0">
                <a:solidFill>
                  <a:schemeClr val="tx2">
                    <a:lumMod val="75000"/>
                  </a:schemeClr>
                </a:solidFill>
                <a:latin typeface="Garamond" panose="02020404030301010803" pitchFamily="18" charset="0"/>
              </a:rPr>
              <a:t>Dummy </a:t>
            </a:r>
            <a:r>
              <a:rPr lang="en-US" altLang="en-US" sz="2000" dirty="0">
                <a:solidFill>
                  <a:schemeClr val="tx2">
                    <a:lumMod val="75000"/>
                  </a:schemeClr>
                </a:solidFill>
                <a:latin typeface="Garamond" panose="02020404030301010803" pitchFamily="18" charset="0"/>
              </a:rPr>
              <a:t>variables are artificially defined variables designed to convert a </a:t>
            </a:r>
            <a:r>
              <a:rPr lang="en-US" altLang="en-US" sz="2000" dirty="0" smtClean="0">
                <a:solidFill>
                  <a:schemeClr val="tx2">
                    <a:lumMod val="75000"/>
                  </a:schemeClr>
                </a:solidFill>
                <a:latin typeface="Garamond" panose="02020404030301010803" pitchFamily="18" charset="0"/>
              </a:rPr>
              <a:t>categorical variables with multiple levels into individual binary variables.</a:t>
            </a:r>
          </a:p>
          <a:p>
            <a:pPr lvl="1"/>
            <a:endParaRPr lang="en-US" altLang="en-US" sz="2000" dirty="0">
              <a:solidFill>
                <a:schemeClr val="tx2">
                  <a:lumMod val="75000"/>
                </a:schemeClr>
              </a:solidFill>
              <a:latin typeface="Garamond" panose="02020404030301010803" pitchFamily="18" charset="0"/>
            </a:endParaRPr>
          </a:p>
          <a:p>
            <a:pPr marL="342900" lvl="1" indent="0">
              <a:buFont typeface="Arial" panose="020B0604020202020204" pitchFamily="34" charset="0"/>
              <a:buNone/>
            </a:pPr>
            <a:endParaRPr lang="en-US" altLang="en-US" sz="2000" dirty="0"/>
          </a:p>
        </p:txBody>
      </p:sp>
      <p:pic>
        <p:nvPicPr>
          <p:cNvPr id="2" name="Picture 1"/>
          <p:cNvPicPr>
            <a:picLocks noChangeAspect="1"/>
          </p:cNvPicPr>
          <p:nvPr/>
        </p:nvPicPr>
        <p:blipFill rotWithShape="1">
          <a:blip r:embed="rId3"/>
          <a:srcRect t="10347" b="25716"/>
          <a:stretch/>
        </p:blipFill>
        <p:spPr>
          <a:xfrm>
            <a:off x="2482768" y="1648242"/>
            <a:ext cx="4690435" cy="1122506"/>
          </a:xfrm>
          <a:prstGeom prst="rect">
            <a:avLst/>
          </a:prstGeom>
        </p:spPr>
      </p:pic>
      <p:pic>
        <p:nvPicPr>
          <p:cNvPr id="3" name="Picture 2"/>
          <p:cNvPicPr>
            <a:picLocks noChangeAspect="1"/>
          </p:cNvPicPr>
          <p:nvPr/>
        </p:nvPicPr>
        <p:blipFill>
          <a:blip r:embed="rId4"/>
          <a:stretch>
            <a:fillRect/>
          </a:stretch>
        </p:blipFill>
        <p:spPr>
          <a:xfrm>
            <a:off x="3340894" y="3314160"/>
            <a:ext cx="4510087" cy="1305718"/>
          </a:xfrm>
          <a:prstGeom prst="rect">
            <a:avLst/>
          </a:prstGeom>
        </p:spPr>
      </p:pic>
      <p:pic>
        <p:nvPicPr>
          <p:cNvPr id="7" name="Picture 6"/>
          <p:cNvPicPr>
            <a:picLocks noChangeAspect="1"/>
          </p:cNvPicPr>
          <p:nvPr/>
        </p:nvPicPr>
        <p:blipFill rotWithShape="1">
          <a:blip r:embed="rId3"/>
          <a:srcRect t="75776"/>
          <a:stretch/>
        </p:blipFill>
        <p:spPr>
          <a:xfrm>
            <a:off x="4332121" y="1719657"/>
            <a:ext cx="4690435" cy="425306"/>
          </a:xfrm>
          <a:prstGeom prst="rect">
            <a:avLst/>
          </a:prstGeom>
        </p:spPr>
      </p:pic>
      <p:cxnSp>
        <p:nvCxnSpPr>
          <p:cNvPr id="8" name="Straight Arrow Connector 7"/>
          <p:cNvCxnSpPr/>
          <p:nvPr/>
        </p:nvCxnSpPr>
        <p:spPr>
          <a:xfrm>
            <a:off x="1942579" y="2144963"/>
            <a:ext cx="515063"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570312" y="1945233"/>
            <a:ext cx="1428749" cy="338554"/>
          </a:xfrm>
          <a:prstGeom prst="rect">
            <a:avLst/>
          </a:prstGeom>
          <a:noFill/>
        </p:spPr>
        <p:txBody>
          <a:bodyPr wrap="square" rtlCol="0">
            <a:spAutoFit/>
          </a:bodyPr>
          <a:lstStyle/>
          <a:p>
            <a:pPr algn="ctr"/>
            <a:r>
              <a:rPr lang="en-US" sz="1600" dirty="0" smtClean="0">
                <a:solidFill>
                  <a:srgbClr val="FF0000"/>
                </a:solidFill>
                <a:latin typeface="Garamond" panose="02020404030301010803" pitchFamily="18" charset="0"/>
              </a:rPr>
              <a:t>Original Data</a:t>
            </a:r>
            <a:endParaRPr lang="en-US" sz="1600" dirty="0">
              <a:solidFill>
                <a:srgbClr val="FF0000"/>
              </a:solidFill>
              <a:latin typeface="Garamond" panose="02020404030301010803" pitchFamily="18" charset="0"/>
            </a:endParaRPr>
          </a:p>
        </p:txBody>
      </p:sp>
      <p:cxnSp>
        <p:nvCxnSpPr>
          <p:cNvPr id="13" name="Straight Arrow Connector 12"/>
          <p:cNvCxnSpPr/>
          <p:nvPr/>
        </p:nvCxnSpPr>
        <p:spPr>
          <a:xfrm>
            <a:off x="2200111" y="3903707"/>
            <a:ext cx="1205394"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890588" y="3551520"/>
            <a:ext cx="1428749" cy="830997"/>
          </a:xfrm>
          <a:prstGeom prst="rect">
            <a:avLst/>
          </a:prstGeom>
          <a:noFill/>
        </p:spPr>
        <p:txBody>
          <a:bodyPr wrap="square" rtlCol="0">
            <a:spAutoFit/>
          </a:bodyPr>
          <a:lstStyle/>
          <a:p>
            <a:pPr algn="ctr"/>
            <a:r>
              <a:rPr lang="en-US" sz="1600" dirty="0" smtClean="0">
                <a:solidFill>
                  <a:srgbClr val="FF0000"/>
                </a:solidFill>
                <a:latin typeface="Garamond" panose="02020404030301010803" pitchFamily="18" charset="0"/>
              </a:rPr>
              <a:t>Data with Dummy Variable</a:t>
            </a:r>
            <a:endParaRPr lang="en-US" sz="1600"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21609196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9863" y="307747"/>
            <a:ext cx="6897006" cy="650081"/>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916" tIns="42863" rIns="86916" bIns="42863" rtlCol="0" anchor="ctr">
            <a:normAutofit/>
          </a:bodyPr>
          <a:lstStyle/>
          <a:p>
            <a:r>
              <a:rPr lang="en-US" altLang="en-US" dirty="0">
                <a:latin typeface="Garamond" panose="02020404030301010803" pitchFamily="18" charset="0"/>
              </a:rPr>
              <a:t>Dummy Variables</a:t>
            </a:r>
          </a:p>
        </p:txBody>
      </p:sp>
      <p:sp>
        <p:nvSpPr>
          <p:cNvPr id="3" name="Rectangle 2"/>
          <p:cNvSpPr/>
          <p:nvPr/>
        </p:nvSpPr>
        <p:spPr>
          <a:xfrm>
            <a:off x="1554480" y="1068760"/>
            <a:ext cx="7018020" cy="2846933"/>
          </a:xfrm>
          <a:prstGeom prst="rect">
            <a:avLst/>
          </a:prstGeom>
        </p:spPr>
        <p:txBody>
          <a:bodyPr wrap="square">
            <a:spAutoFit/>
          </a:bodyPr>
          <a:lstStyle/>
          <a:p>
            <a:pPr latinLnBrk="1">
              <a:spcAft>
                <a:spcPts val="1000"/>
              </a:spcAft>
            </a:pPr>
            <a:r>
              <a:rPr lang="en-US" sz="1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n-US" sz="1400" dirty="0">
                <a:latin typeface="Consolas" panose="020B0609020204030204" pitchFamily="49" charset="0"/>
                <a:ea typeface="Cambria" panose="02040503050406030204" pitchFamily="18" charset="0"/>
                <a:cs typeface="Times New Roman" panose="02020603050405020304" pitchFamily="18" charset="0"/>
              </a:rPr>
              <a:t>(caret) </a:t>
            </a:r>
            <a:r>
              <a:rPr lang="en-US" sz="1400"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#install if you need</a:t>
            </a:r>
            <a:endParaRPr lang="en-US" sz="1400" dirty="0">
              <a:latin typeface="Consolas" panose="020B0609020204030204" pitchFamily="49" charset="0"/>
              <a:ea typeface="Cambria" panose="02040503050406030204" pitchFamily="18" charset="0"/>
              <a:cs typeface="Times New Roman" panose="02020603050405020304" pitchFamily="18" charset="0"/>
            </a:endParaRPr>
          </a:p>
          <a:p>
            <a:pPr latinLnBrk="1">
              <a:spcAft>
                <a:spcPts val="1000"/>
              </a:spcAft>
            </a:pPr>
            <a:r>
              <a:rPr lang="en-US" sz="14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n-US" sz="1400" dirty="0" smtClean="0">
                <a:latin typeface="Consolas" panose="020B0609020204030204" pitchFamily="49" charset="0"/>
                <a:ea typeface="Cambria" panose="02040503050406030204" pitchFamily="18" charset="0"/>
                <a:cs typeface="Times New Roman" panose="02020603050405020304" pitchFamily="18" charset="0"/>
              </a:rPr>
              <a:t>(ISLR</a:t>
            </a:r>
            <a:r>
              <a:rPr lang="en-US" sz="14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1400" dirty="0" err="1" smtClean="0">
                <a:latin typeface="Consolas" panose="020B0609020204030204" pitchFamily="49" charset="0"/>
                <a:ea typeface="Cambria" panose="02040503050406030204" pitchFamily="18" charset="0"/>
                <a:cs typeface="Times New Roman" panose="02020603050405020304" pitchFamily="18" charset="0"/>
              </a:rPr>
              <a:t>dummy_model</a:t>
            </a:r>
            <a:r>
              <a:rPr lang="en-US" sz="1400" dirty="0">
                <a:latin typeface="Consolas" panose="020B0609020204030204" pitchFamily="49" charset="0"/>
                <a:ea typeface="Cambria" panose="02040503050406030204" pitchFamily="18" charset="0"/>
                <a:cs typeface="Times New Roman" panose="02020603050405020304" pitchFamily="18" charset="0"/>
              </a:rPr>
              <a:t>&lt;-</a:t>
            </a:r>
            <a:r>
              <a:rPr lang="en-US" sz="14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dummyVars</a:t>
            </a:r>
            <a:r>
              <a:rPr lang="en-US" sz="1400" dirty="0">
                <a:latin typeface="Consolas" panose="020B0609020204030204" pitchFamily="49" charset="0"/>
                <a:ea typeface="Cambria" panose="02040503050406030204" pitchFamily="18" charset="0"/>
                <a:cs typeface="Times New Roman" panose="02020603050405020304" pitchFamily="18" charset="0"/>
              </a:rPr>
              <a:t>(</a:t>
            </a:r>
            <a:r>
              <a:rPr lang="en-US" sz="1400"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sz="1400" dirty="0">
                <a:latin typeface="Consolas" panose="020B0609020204030204" pitchFamily="49" charset="0"/>
                <a:ea typeface="Cambria" panose="02040503050406030204" pitchFamily="18" charset="0"/>
                <a:cs typeface="Times New Roman" panose="02020603050405020304" pitchFamily="18" charset="0"/>
              </a:rPr>
              <a:t>race, </a:t>
            </a:r>
            <a:r>
              <a:rPr lang="en-US" sz="14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data=</a:t>
            </a:r>
            <a:r>
              <a:rPr lang="en-US" sz="1400" dirty="0">
                <a:latin typeface="Consolas" panose="020B0609020204030204" pitchFamily="49" charset="0"/>
                <a:ea typeface="Cambria" panose="02040503050406030204" pitchFamily="18" charset="0"/>
                <a:cs typeface="Times New Roman" panose="02020603050405020304" pitchFamily="18" charset="0"/>
              </a:rPr>
              <a:t>Wage)</a:t>
            </a:r>
            <a:br>
              <a:rPr lang="en-US" sz="1400" dirty="0">
                <a:latin typeface="Consolas" panose="020B0609020204030204" pitchFamily="49" charset="0"/>
                <a:ea typeface="Cambria" panose="02040503050406030204" pitchFamily="18" charset="0"/>
                <a:cs typeface="Times New Roman" panose="02020603050405020304" pitchFamily="18" charset="0"/>
              </a:rPr>
            </a:br>
            <a:r>
              <a:rPr lang="en-US" sz="1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head</a:t>
            </a:r>
            <a:r>
              <a:rPr lang="en-US" sz="1400" dirty="0">
                <a:latin typeface="Consolas" panose="020B0609020204030204" pitchFamily="49" charset="0"/>
                <a:ea typeface="Cambria" panose="02040503050406030204" pitchFamily="18" charset="0"/>
                <a:cs typeface="Times New Roman" panose="02020603050405020304" pitchFamily="18" charset="0"/>
              </a:rPr>
              <a:t>(</a:t>
            </a:r>
            <a:r>
              <a:rPr lang="en-US" sz="14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predict</a:t>
            </a:r>
            <a:r>
              <a:rPr lang="en-US" sz="1400" dirty="0">
                <a:latin typeface="Consolas" panose="020B0609020204030204" pitchFamily="49" charset="0"/>
                <a:ea typeface="Cambria" panose="02040503050406030204" pitchFamily="18" charset="0"/>
                <a:cs typeface="Times New Roman" panose="02020603050405020304" pitchFamily="18" charset="0"/>
              </a:rPr>
              <a:t>(</a:t>
            </a:r>
            <a:r>
              <a:rPr lang="en-US" sz="1400" dirty="0" err="1">
                <a:latin typeface="Consolas" panose="020B0609020204030204" pitchFamily="49" charset="0"/>
                <a:ea typeface="Cambria" panose="02040503050406030204" pitchFamily="18" charset="0"/>
                <a:cs typeface="Times New Roman" panose="02020603050405020304" pitchFamily="18" charset="0"/>
              </a:rPr>
              <a:t>dummy_model,Wage</a:t>
            </a:r>
            <a:r>
              <a:rPr lang="en-US" sz="14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1400" dirty="0">
                <a:latin typeface="Consolas" panose="020B0609020204030204" pitchFamily="49" charset="0"/>
                <a:ea typeface="Cambria" panose="02040503050406030204" pitchFamily="18" charset="0"/>
                <a:cs typeface="Times New Roman" panose="02020603050405020304" pitchFamily="18" charset="0"/>
              </a:rPr>
              <a:t>##        race.1. White race.2. Black race.3. Asian race.4. Other</a:t>
            </a:r>
            <a:br>
              <a:rPr lang="en-US" sz="1400" dirty="0">
                <a:latin typeface="Consolas" panose="020B0609020204030204" pitchFamily="49"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231655             1             0             0             0</a:t>
            </a:r>
            <a:br>
              <a:rPr lang="en-US" sz="1400" dirty="0">
                <a:latin typeface="Consolas" panose="020B0609020204030204" pitchFamily="49"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86582              1             0             0             0</a:t>
            </a:r>
            <a:br>
              <a:rPr lang="en-US" sz="1400" dirty="0">
                <a:latin typeface="Consolas" panose="020B0609020204030204" pitchFamily="49"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161300             1             0             0             0</a:t>
            </a:r>
            <a:br>
              <a:rPr lang="en-US" sz="1400" dirty="0">
                <a:latin typeface="Consolas" panose="020B0609020204030204" pitchFamily="49"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155159             0             0             1             0</a:t>
            </a:r>
            <a:br>
              <a:rPr lang="en-US" sz="1400" dirty="0">
                <a:latin typeface="Consolas" panose="020B0609020204030204" pitchFamily="49"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11443              1             0             0             0</a:t>
            </a:r>
            <a:br>
              <a:rPr lang="en-US" sz="1400" dirty="0">
                <a:latin typeface="Consolas" panose="020B0609020204030204" pitchFamily="49" charset="0"/>
                <a:ea typeface="Cambria" panose="02040503050406030204" pitchFamily="18" charset="0"/>
                <a:cs typeface="Times New Roman" panose="02020603050405020304" pitchFamily="18" charset="0"/>
              </a:rPr>
            </a:br>
            <a:r>
              <a:rPr lang="en-US" sz="1400" dirty="0">
                <a:latin typeface="Consolas" panose="020B0609020204030204" pitchFamily="49" charset="0"/>
                <a:ea typeface="Cambria" panose="02040503050406030204" pitchFamily="18" charset="0"/>
                <a:cs typeface="Times New Roman" panose="02020603050405020304" pitchFamily="18" charset="0"/>
              </a:rPr>
              <a:t>## 376662             1             0             0             0</a:t>
            </a:r>
            <a:endParaRPr lang="en-US" sz="1400" dirty="0">
              <a:effectLst/>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498916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437" y="112294"/>
            <a:ext cx="6897006" cy="884172"/>
          </a:xfrm>
        </p:spPr>
        <p:txBody>
          <a:bodyPr/>
          <a:lstStyle/>
          <a:p>
            <a:r>
              <a:rPr lang="en-US" dirty="0">
                <a:solidFill>
                  <a:schemeClr val="tx2">
                    <a:lumMod val="75000"/>
                  </a:schemeClr>
                </a:solidFill>
                <a:latin typeface="Garamond" panose="02020404030301010803" pitchFamily="18" charset="0"/>
              </a:rPr>
              <a:t>Data </a:t>
            </a:r>
            <a:r>
              <a:rPr lang="en-US" dirty="0" smtClean="0">
                <a:solidFill>
                  <a:schemeClr val="tx2">
                    <a:lumMod val="75000"/>
                  </a:schemeClr>
                </a:solidFill>
                <a:latin typeface="Garamond" panose="02020404030301010803" pitchFamily="18" charset="0"/>
              </a:rPr>
              <a:t>Transformation</a:t>
            </a:r>
            <a:endParaRPr lang="en-US" dirty="0">
              <a:latin typeface="Garamond" panose="02020404030301010803" pitchFamily="18" charset="0"/>
            </a:endParaRPr>
          </a:p>
        </p:txBody>
      </p:sp>
      <p:sp>
        <p:nvSpPr>
          <p:cNvPr id="5" name="Content Placeholder 4"/>
          <p:cNvSpPr>
            <a:spLocks noGrp="1"/>
          </p:cNvSpPr>
          <p:nvPr>
            <p:ph sz="half" idx="1"/>
          </p:nvPr>
        </p:nvSpPr>
        <p:spPr>
          <a:xfrm>
            <a:off x="1859821" y="1141498"/>
            <a:ext cx="6897006" cy="2889482"/>
          </a:xfrm>
        </p:spPr>
        <p:txBody>
          <a:bodyPr>
            <a:noAutofit/>
          </a:bodyPr>
          <a:lstStyle/>
          <a:p>
            <a:pPr>
              <a:buFont typeface="Wingdings" panose="05000000000000000000" pitchFamily="2" charset="2"/>
              <a:buChar char="§"/>
            </a:pPr>
            <a:r>
              <a:rPr lang="en-US" altLang="en-US" sz="2200" b="0" dirty="0" smtClean="0">
                <a:solidFill>
                  <a:schemeClr val="tx2">
                    <a:lumMod val="75000"/>
                  </a:schemeClr>
                </a:solidFill>
                <a:latin typeface="Garamond" panose="02020404030301010803" pitchFamily="18" charset="0"/>
              </a:rPr>
              <a:t>Various transformations can be applied to data to make it more suitable for the modelling. </a:t>
            </a:r>
          </a:p>
          <a:p>
            <a:pPr>
              <a:buFont typeface="Wingdings" panose="05000000000000000000" pitchFamily="2" charset="2"/>
              <a:buChar char="§"/>
            </a:pPr>
            <a:endParaRPr lang="en-US" altLang="en-US" sz="2200" b="0" dirty="0" smtClean="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200" b="0" dirty="0" smtClean="0">
                <a:solidFill>
                  <a:schemeClr val="tx2">
                    <a:lumMod val="75000"/>
                  </a:schemeClr>
                </a:solidFill>
                <a:latin typeface="Garamond" panose="02020404030301010803" pitchFamily="18" charset="0"/>
              </a:rPr>
              <a:t>The following transformations are considered in this presentation:</a:t>
            </a:r>
            <a:br>
              <a:rPr lang="en-US" altLang="en-US" sz="2200" b="0" dirty="0" smtClean="0">
                <a:solidFill>
                  <a:schemeClr val="tx2">
                    <a:lumMod val="75000"/>
                  </a:schemeClr>
                </a:solidFill>
                <a:latin typeface="Garamond" panose="02020404030301010803" pitchFamily="18" charset="0"/>
              </a:rPr>
            </a:br>
            <a:endParaRPr lang="en-US" altLang="en-US" sz="2200" b="0" dirty="0" smtClean="0">
              <a:solidFill>
                <a:schemeClr val="tx2">
                  <a:lumMod val="75000"/>
                </a:schemeClr>
              </a:solidFill>
              <a:latin typeface="Garamond" panose="02020404030301010803" pitchFamily="18" charset="0"/>
            </a:endParaRPr>
          </a:p>
          <a:p>
            <a:pPr lvl="1"/>
            <a:r>
              <a:rPr lang="en-US" sz="2200" b="0" dirty="0" smtClean="0">
                <a:solidFill>
                  <a:schemeClr val="tx2">
                    <a:lumMod val="75000"/>
                  </a:schemeClr>
                </a:solidFill>
                <a:latin typeface="Garamond" panose="02020404030301010803" pitchFamily="18" charset="0"/>
              </a:rPr>
              <a:t>Normalization (numeric variables)</a:t>
            </a:r>
            <a:endParaRPr lang="en-US" sz="2200" b="0" dirty="0">
              <a:solidFill>
                <a:schemeClr val="tx2">
                  <a:lumMod val="75000"/>
                </a:schemeClr>
              </a:solidFill>
              <a:latin typeface="Garamond" panose="02020404030301010803" pitchFamily="18" charset="0"/>
            </a:endParaRPr>
          </a:p>
          <a:p>
            <a:pPr lvl="1"/>
            <a:r>
              <a:rPr lang="en-US" sz="2200" b="0" dirty="0" smtClean="0">
                <a:solidFill>
                  <a:schemeClr val="tx2">
                    <a:lumMod val="75000"/>
                  </a:schemeClr>
                </a:solidFill>
                <a:latin typeface="Garamond" panose="02020404030301010803" pitchFamily="18" charset="0"/>
              </a:rPr>
              <a:t>Logarithmic Transformation </a:t>
            </a:r>
            <a:r>
              <a:rPr lang="en-US" sz="2200" dirty="0">
                <a:solidFill>
                  <a:schemeClr val="tx2">
                    <a:lumMod val="75000"/>
                  </a:schemeClr>
                </a:solidFill>
                <a:latin typeface="Garamond" panose="02020404030301010803" pitchFamily="18" charset="0"/>
              </a:rPr>
              <a:t>(numeric variables)</a:t>
            </a:r>
          </a:p>
          <a:p>
            <a:pPr lvl="1"/>
            <a:r>
              <a:rPr lang="en-US" sz="2200" b="0" dirty="0" smtClean="0">
                <a:solidFill>
                  <a:schemeClr val="tx2">
                    <a:lumMod val="75000"/>
                  </a:schemeClr>
                </a:solidFill>
                <a:latin typeface="Garamond" panose="02020404030301010803" pitchFamily="18" charset="0"/>
              </a:rPr>
              <a:t>Dummy </a:t>
            </a:r>
            <a:r>
              <a:rPr lang="en-US" sz="2200" b="0" dirty="0">
                <a:solidFill>
                  <a:schemeClr val="tx2">
                    <a:lumMod val="75000"/>
                  </a:schemeClr>
                </a:solidFill>
                <a:latin typeface="Garamond" panose="02020404030301010803" pitchFamily="18" charset="0"/>
              </a:rPr>
              <a:t>Variables </a:t>
            </a:r>
            <a:r>
              <a:rPr lang="en-US" sz="2200" b="0" dirty="0" smtClean="0">
                <a:solidFill>
                  <a:schemeClr val="tx2">
                    <a:lumMod val="75000"/>
                  </a:schemeClr>
                </a:solidFill>
                <a:latin typeface="Garamond" panose="02020404030301010803" pitchFamily="18" charset="0"/>
              </a:rPr>
              <a:t>(categorical variables)</a:t>
            </a:r>
            <a:endParaRPr lang="en-US" sz="2200" b="0" dirty="0">
              <a:solidFill>
                <a:schemeClr val="tx2">
                  <a:lumMod val="75000"/>
                </a:schemeClr>
              </a:solidFill>
              <a:latin typeface="Garamond" panose="02020404030301010803" pitchFamily="18" charset="0"/>
            </a:endParaRPr>
          </a:p>
          <a:p>
            <a:pPr lvl="1"/>
            <a:endParaRPr lang="en-US" altLang="en-US" sz="2200" b="0" dirty="0">
              <a:solidFill>
                <a:schemeClr val="tx2">
                  <a:lumMod val="75000"/>
                </a:schemeClr>
              </a:solidFill>
              <a:latin typeface="Garamond" panose="02020404030301010803" pitchFamily="18" charset="0"/>
            </a:endParaRPr>
          </a:p>
          <a:p>
            <a:pPr marL="0" indent="0">
              <a:buNone/>
            </a:pPr>
            <a:endParaRPr lang="en-US" altLang="en-US" sz="2000" b="0" dirty="0" smtClean="0">
              <a:solidFill>
                <a:schemeClr val="tx2">
                  <a:lumMod val="75000"/>
                </a:schemeClr>
              </a:solidFill>
              <a:latin typeface="Garamond" panose="02020404030301010803" pitchFamily="18" charset="0"/>
            </a:endParaRPr>
          </a:p>
        </p:txBody>
      </p:sp>
    </p:spTree>
    <p:extLst>
      <p:ext uri="{BB962C8B-B14F-4D97-AF65-F5344CB8AC3E}">
        <p14:creationId xmlns:p14="http://schemas.microsoft.com/office/powerpoint/2010/main" val="1480264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4437" y="112294"/>
            <a:ext cx="6897006" cy="884172"/>
          </a:xfrm>
        </p:spPr>
        <p:txBody>
          <a:bodyPr/>
          <a:lstStyle/>
          <a:p>
            <a:r>
              <a:rPr lang="en-US" dirty="0">
                <a:solidFill>
                  <a:schemeClr val="tx2">
                    <a:lumMod val="75000"/>
                  </a:schemeClr>
                </a:solidFill>
                <a:latin typeface="Garamond" panose="02020404030301010803" pitchFamily="18" charset="0"/>
              </a:rPr>
              <a:t>Data </a:t>
            </a:r>
            <a:r>
              <a:rPr lang="en-US" dirty="0" smtClean="0">
                <a:solidFill>
                  <a:schemeClr val="tx2">
                    <a:lumMod val="75000"/>
                  </a:schemeClr>
                </a:solidFill>
                <a:latin typeface="Garamond" panose="02020404030301010803" pitchFamily="18" charset="0"/>
              </a:rPr>
              <a:t>Transformation</a:t>
            </a:r>
            <a:endParaRPr lang="en-US" dirty="0">
              <a:latin typeface="Garamond" panose="02020404030301010803" pitchFamily="18" charset="0"/>
            </a:endParaRPr>
          </a:p>
        </p:txBody>
      </p:sp>
      <p:sp>
        <p:nvSpPr>
          <p:cNvPr id="5" name="Content Placeholder 4"/>
          <p:cNvSpPr>
            <a:spLocks noGrp="1"/>
          </p:cNvSpPr>
          <p:nvPr>
            <p:ph sz="half" idx="1"/>
          </p:nvPr>
        </p:nvSpPr>
        <p:spPr>
          <a:xfrm>
            <a:off x="1859821" y="1141498"/>
            <a:ext cx="6897006" cy="2889482"/>
          </a:xfrm>
        </p:spPr>
        <p:txBody>
          <a:bodyPr>
            <a:noAutofit/>
          </a:bodyPr>
          <a:lstStyle/>
          <a:p>
            <a:pPr>
              <a:buFont typeface="Wingdings" panose="05000000000000000000" pitchFamily="2" charset="2"/>
              <a:buChar char="§"/>
            </a:pPr>
            <a:r>
              <a:rPr lang="en-US" altLang="en-US" sz="2200" b="0" dirty="0" smtClean="0">
                <a:solidFill>
                  <a:schemeClr val="tx2">
                    <a:lumMod val="75000"/>
                  </a:schemeClr>
                </a:solidFill>
                <a:latin typeface="Garamond" panose="02020404030301010803" pitchFamily="18" charset="0"/>
              </a:rPr>
              <a:t>Various transformations can be applied to data to make it more suitable for the modelling. </a:t>
            </a:r>
          </a:p>
          <a:p>
            <a:pPr>
              <a:buFont typeface="Wingdings" panose="05000000000000000000" pitchFamily="2" charset="2"/>
              <a:buChar char="§"/>
            </a:pPr>
            <a:endParaRPr lang="en-US" altLang="en-US" sz="2200" b="0" dirty="0" smtClean="0">
              <a:solidFill>
                <a:schemeClr val="tx2">
                  <a:lumMod val="75000"/>
                </a:schemeClr>
              </a:solidFill>
              <a:latin typeface="Garamond" panose="02020404030301010803" pitchFamily="18" charset="0"/>
            </a:endParaRPr>
          </a:p>
          <a:p>
            <a:pPr>
              <a:buFont typeface="Wingdings" panose="05000000000000000000" pitchFamily="2" charset="2"/>
              <a:buChar char="§"/>
            </a:pPr>
            <a:r>
              <a:rPr lang="en-US" altLang="en-US" sz="2200" b="0" dirty="0" smtClean="0">
                <a:solidFill>
                  <a:schemeClr val="tx2">
                    <a:lumMod val="75000"/>
                  </a:schemeClr>
                </a:solidFill>
                <a:latin typeface="Garamond" panose="02020404030301010803" pitchFamily="18" charset="0"/>
              </a:rPr>
              <a:t>The following transformations are considered in this presentation:</a:t>
            </a:r>
            <a:br>
              <a:rPr lang="en-US" altLang="en-US" sz="2200" b="0" dirty="0" smtClean="0">
                <a:solidFill>
                  <a:schemeClr val="tx2">
                    <a:lumMod val="75000"/>
                  </a:schemeClr>
                </a:solidFill>
                <a:latin typeface="Garamond" panose="02020404030301010803" pitchFamily="18" charset="0"/>
              </a:rPr>
            </a:br>
            <a:endParaRPr lang="en-US" altLang="en-US" sz="2200" b="0" dirty="0" smtClean="0">
              <a:solidFill>
                <a:schemeClr val="tx2">
                  <a:lumMod val="75000"/>
                </a:schemeClr>
              </a:solidFill>
              <a:latin typeface="Garamond" panose="02020404030301010803" pitchFamily="18" charset="0"/>
            </a:endParaRPr>
          </a:p>
          <a:p>
            <a:pPr lvl="1"/>
            <a:r>
              <a:rPr lang="en-US" sz="2200" b="0" dirty="0" smtClean="0">
                <a:solidFill>
                  <a:schemeClr val="tx2">
                    <a:lumMod val="75000"/>
                  </a:schemeClr>
                </a:solidFill>
                <a:latin typeface="Garamond" panose="02020404030301010803" pitchFamily="18" charset="0"/>
              </a:rPr>
              <a:t>Normalization (numeric variables)</a:t>
            </a:r>
            <a:endParaRPr lang="en-US" sz="2200" b="0" dirty="0">
              <a:solidFill>
                <a:schemeClr val="tx2">
                  <a:lumMod val="75000"/>
                </a:schemeClr>
              </a:solidFill>
              <a:latin typeface="Garamond" panose="02020404030301010803" pitchFamily="18" charset="0"/>
            </a:endParaRPr>
          </a:p>
          <a:p>
            <a:pPr lvl="1"/>
            <a:r>
              <a:rPr lang="en-US" sz="2200" b="0" dirty="0" smtClean="0">
                <a:solidFill>
                  <a:schemeClr val="tx2">
                    <a:lumMod val="75000"/>
                  </a:schemeClr>
                </a:solidFill>
                <a:latin typeface="Garamond" panose="02020404030301010803" pitchFamily="18" charset="0"/>
              </a:rPr>
              <a:t>Logarithmic Transformation </a:t>
            </a:r>
            <a:r>
              <a:rPr lang="en-US" sz="2200" dirty="0">
                <a:solidFill>
                  <a:schemeClr val="tx2">
                    <a:lumMod val="75000"/>
                  </a:schemeClr>
                </a:solidFill>
                <a:latin typeface="Garamond" panose="02020404030301010803" pitchFamily="18" charset="0"/>
              </a:rPr>
              <a:t>(numeric variables)</a:t>
            </a:r>
          </a:p>
          <a:p>
            <a:pPr lvl="1"/>
            <a:r>
              <a:rPr lang="en-US" sz="2200" b="0" dirty="0" smtClean="0">
                <a:solidFill>
                  <a:schemeClr val="tx2">
                    <a:lumMod val="75000"/>
                  </a:schemeClr>
                </a:solidFill>
                <a:latin typeface="Garamond" panose="02020404030301010803" pitchFamily="18" charset="0"/>
              </a:rPr>
              <a:t>Dummy </a:t>
            </a:r>
            <a:r>
              <a:rPr lang="en-US" sz="2200" b="0" dirty="0">
                <a:solidFill>
                  <a:schemeClr val="tx2">
                    <a:lumMod val="75000"/>
                  </a:schemeClr>
                </a:solidFill>
                <a:latin typeface="Garamond" panose="02020404030301010803" pitchFamily="18" charset="0"/>
              </a:rPr>
              <a:t>Variables </a:t>
            </a:r>
            <a:r>
              <a:rPr lang="en-US" sz="2200" b="0" dirty="0" smtClean="0">
                <a:solidFill>
                  <a:schemeClr val="tx2">
                    <a:lumMod val="75000"/>
                  </a:schemeClr>
                </a:solidFill>
                <a:latin typeface="Garamond" panose="02020404030301010803" pitchFamily="18" charset="0"/>
              </a:rPr>
              <a:t>(categorical variables)</a:t>
            </a:r>
            <a:endParaRPr lang="en-US" sz="2200" b="0" dirty="0">
              <a:solidFill>
                <a:schemeClr val="tx2">
                  <a:lumMod val="75000"/>
                </a:schemeClr>
              </a:solidFill>
              <a:latin typeface="Garamond" panose="02020404030301010803" pitchFamily="18" charset="0"/>
            </a:endParaRPr>
          </a:p>
          <a:p>
            <a:pPr lvl="1"/>
            <a:endParaRPr lang="en-US" altLang="en-US" sz="2200" b="0" dirty="0">
              <a:solidFill>
                <a:schemeClr val="tx2">
                  <a:lumMod val="75000"/>
                </a:schemeClr>
              </a:solidFill>
              <a:latin typeface="Garamond" panose="02020404030301010803" pitchFamily="18" charset="0"/>
            </a:endParaRPr>
          </a:p>
          <a:p>
            <a:pPr marL="0" indent="0">
              <a:buNone/>
            </a:pPr>
            <a:endParaRPr lang="en-US" altLang="en-US" sz="2000" b="0" dirty="0" smtClean="0">
              <a:solidFill>
                <a:schemeClr val="tx2">
                  <a:lumMod val="75000"/>
                </a:schemeClr>
              </a:solidFill>
              <a:latin typeface="Garamond" panose="02020404030301010803" pitchFamily="18" charset="0"/>
            </a:endParaRPr>
          </a:p>
        </p:txBody>
      </p:sp>
    </p:spTree>
    <p:extLst>
      <p:ext uri="{BB962C8B-B14F-4D97-AF65-F5344CB8AC3E}">
        <p14:creationId xmlns:p14="http://schemas.microsoft.com/office/powerpoint/2010/main" val="659000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9863" y="196453"/>
            <a:ext cx="6897006" cy="650081"/>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916" tIns="42863" rIns="86916" bIns="42863" rtlCol="0" anchor="ctr">
            <a:normAutofit/>
          </a:bodyPr>
          <a:lstStyle/>
          <a:p>
            <a:r>
              <a:rPr lang="en-US" altLang="en-US" dirty="0">
                <a:latin typeface="Garamond" panose="02020404030301010803" pitchFamily="18" charset="0"/>
              </a:rPr>
              <a:t>Data Transformation: </a:t>
            </a:r>
            <a:r>
              <a:rPr lang="en-US" altLang="en-US" dirty="0" smtClean="0">
                <a:latin typeface="Garamond" panose="02020404030301010803" pitchFamily="18" charset="0"/>
              </a:rPr>
              <a:t>Normalization</a:t>
            </a:r>
            <a:endParaRPr lang="en-US" altLang="en-US" dirty="0">
              <a:latin typeface="Garamond" panose="02020404030301010803" pitchFamily="18" charset="0"/>
            </a:endParaRPr>
          </a:p>
        </p:txBody>
      </p:sp>
      <mc:AlternateContent xmlns:mc="http://schemas.openxmlformats.org/markup-compatibility/2006" xmlns:a14="http://schemas.microsoft.com/office/drawing/2010/main">
        <mc:Choice Requires="a14">
          <p:sp>
            <p:nvSpPr>
              <p:cNvPr id="23555" name="Rectangle 3"/>
              <p:cNvSpPr>
                <a:spLocks noGrp="1" noChangeArrowheads="1"/>
              </p:cNvSpPr>
              <p:nvPr>
                <p:ph type="body" idx="1"/>
              </p:nvPr>
            </p:nvSpPr>
            <p:spPr>
              <a:xfrm>
                <a:off x="1643064" y="842814"/>
                <a:ext cx="7229474" cy="4054226"/>
              </a:xfrm>
              <a:noFill/>
              <a:ln/>
              <a:extLst>
                <a:ext uri="{91240B29-F687-4F45-9708-019B960494DF}">
                  <a14:hiddenLine w="25400">
                    <a:solidFill>
                      <a:schemeClr val="tx1"/>
                    </a:solidFill>
                    <a:miter lim="800000"/>
                    <a:headEnd/>
                    <a:tailEnd/>
                  </a14:hiddenLine>
                </a:ext>
              </a:extLst>
            </p:spPr>
            <p:txBody>
              <a:bodyPr vert="horz" lIns="82154" tIns="39291" rIns="82154" bIns="39291" rtlCol="0">
                <a:noAutofit/>
              </a:bodyPr>
              <a:lstStyle/>
              <a:p>
                <a:pPr lvl="1">
                  <a:buFont typeface="Wingdings" panose="05000000000000000000" pitchFamily="2" charset="2"/>
                  <a:buChar char="§"/>
                </a:pPr>
                <a:endParaRPr lang="en-US" altLang="en-US" sz="2000" dirty="0" smtClean="0">
                  <a:solidFill>
                    <a:schemeClr val="tx2">
                      <a:lumMod val="75000"/>
                    </a:schemeClr>
                  </a:solidFill>
                  <a:latin typeface="Garamond" panose="02020404030301010803" pitchFamily="18" charset="0"/>
                </a:endParaRPr>
              </a:p>
              <a:p>
                <a:pPr marL="342900" lvl="1" indent="0">
                  <a:buNone/>
                </a:pPr>
                <a:r>
                  <a:rPr lang="en-US" altLang="en-US" sz="2000" dirty="0" smtClean="0">
                    <a:solidFill>
                      <a:schemeClr val="tx2">
                        <a:lumMod val="75000"/>
                      </a:schemeClr>
                    </a:solidFill>
                    <a:latin typeface="Garamond" panose="02020404030301010803" pitchFamily="18" charset="0"/>
                  </a:rPr>
                  <a:t>• For a number of algorithms (e.g. distance based classifiers), normalization helps </a:t>
                </a:r>
                <a:r>
                  <a:rPr lang="en-US" altLang="en-US" sz="2000" dirty="0">
                    <a:solidFill>
                      <a:schemeClr val="tx2">
                        <a:lumMod val="75000"/>
                      </a:schemeClr>
                    </a:solidFill>
                    <a:latin typeface="Garamond" panose="02020404030301010803" pitchFamily="18" charset="0"/>
                  </a:rPr>
                  <a:t>to prevent </a:t>
                </a:r>
                <a:r>
                  <a:rPr lang="en-US" altLang="en-US" sz="2000" dirty="0" smtClean="0">
                    <a:solidFill>
                      <a:schemeClr val="tx2">
                        <a:lumMod val="75000"/>
                      </a:schemeClr>
                    </a:solidFill>
                    <a:latin typeface="Garamond" panose="02020404030301010803" pitchFamily="18" charset="0"/>
                  </a:rPr>
                  <a:t>attributes </a:t>
                </a:r>
                <a:r>
                  <a:rPr lang="en-US" altLang="en-US" sz="2000" dirty="0">
                    <a:solidFill>
                      <a:schemeClr val="tx2">
                        <a:lumMod val="75000"/>
                      </a:schemeClr>
                    </a:solidFill>
                    <a:latin typeface="Garamond" panose="02020404030301010803" pitchFamily="18" charset="0"/>
                  </a:rPr>
                  <a:t>with </a:t>
                </a:r>
                <a:r>
                  <a:rPr lang="en-US" altLang="en-US" sz="2000" dirty="0" smtClean="0">
                    <a:solidFill>
                      <a:schemeClr val="tx2">
                        <a:lumMod val="75000"/>
                      </a:schemeClr>
                    </a:solidFill>
                    <a:latin typeface="Garamond" panose="02020404030301010803" pitchFamily="18" charset="0"/>
                  </a:rPr>
                  <a:t>large ranges </a:t>
                </a:r>
                <a:r>
                  <a:rPr lang="en-US" altLang="en-US" sz="2000" dirty="0">
                    <a:solidFill>
                      <a:schemeClr val="tx2">
                        <a:lumMod val="75000"/>
                      </a:schemeClr>
                    </a:solidFill>
                    <a:latin typeface="Garamond" panose="02020404030301010803" pitchFamily="18" charset="0"/>
                  </a:rPr>
                  <a:t>out-weight attributes with </a:t>
                </a:r>
                <a:r>
                  <a:rPr lang="en-US" altLang="en-US" sz="2000" dirty="0" smtClean="0">
                    <a:solidFill>
                      <a:schemeClr val="tx2">
                        <a:lumMod val="75000"/>
                      </a:schemeClr>
                    </a:solidFill>
                    <a:latin typeface="Garamond" panose="02020404030301010803" pitchFamily="18" charset="0"/>
                  </a:rPr>
                  <a:t>small ranges</a:t>
                </a:r>
              </a:p>
              <a:p>
                <a:pPr marL="342900" lvl="1" indent="0">
                  <a:buNone/>
                </a:pPr>
                <a:endParaRPr lang="en-US" altLang="en-US" sz="2000" dirty="0" smtClean="0">
                  <a:solidFill>
                    <a:schemeClr val="tx2">
                      <a:lumMod val="75000"/>
                    </a:schemeClr>
                  </a:solidFill>
                  <a:latin typeface="Garamond" panose="02020404030301010803" pitchFamily="18" charset="0"/>
                </a:endParaRPr>
              </a:p>
              <a:p>
                <a:pPr marL="342900" lvl="1" indent="0">
                  <a:buNone/>
                </a:pPr>
                <a:r>
                  <a:rPr lang="en-US" altLang="en-US" sz="2000" dirty="0" smtClean="0">
                    <a:solidFill>
                      <a:schemeClr val="tx2">
                        <a:lumMod val="75000"/>
                      </a:schemeClr>
                    </a:solidFill>
                    <a:latin typeface="Garamond" panose="02020404030301010803" pitchFamily="18" charset="0"/>
                  </a:rPr>
                  <a:t>Common Methods: </a:t>
                </a:r>
                <a:endParaRPr lang="en-US" altLang="en-US" sz="2000" dirty="0">
                  <a:solidFill>
                    <a:schemeClr val="tx2">
                      <a:lumMod val="75000"/>
                    </a:schemeClr>
                  </a:solidFill>
                  <a:latin typeface="Garamond" panose="02020404030301010803" pitchFamily="18" charset="0"/>
                </a:endParaRPr>
              </a:p>
              <a:p>
                <a:pPr marL="342900" lvl="1" indent="0">
                  <a:buNone/>
                </a:pPr>
                <a:r>
                  <a:rPr lang="en-US" altLang="en-US" sz="2000" dirty="0">
                    <a:solidFill>
                      <a:schemeClr val="tx2">
                        <a:lumMod val="75000"/>
                      </a:schemeClr>
                    </a:solidFill>
                    <a:latin typeface="Garamond" panose="02020404030301010803" pitchFamily="18" charset="0"/>
                  </a:rPr>
                  <a:t>• min-max </a:t>
                </a:r>
                <a:r>
                  <a:rPr lang="en-US" altLang="en-US" sz="2000" dirty="0" smtClean="0">
                    <a:solidFill>
                      <a:schemeClr val="tx2">
                        <a:lumMod val="75000"/>
                      </a:schemeClr>
                    </a:solidFill>
                    <a:latin typeface="Garamond" panose="02020404030301010803" pitchFamily="18" charset="0"/>
                  </a:rPr>
                  <a:t>normalization</a:t>
                </a:r>
              </a:p>
              <a:p>
                <a:pPr marL="342900" lvl="1" indent="0">
                  <a:buNone/>
                </a:pPr>
                <a14:m>
                  <m:oMathPara xmlns:m="http://schemas.openxmlformats.org/officeDocument/2006/math">
                    <m:oMathParaPr>
                      <m:jc m:val="centerGroup"/>
                    </m:oMathParaPr>
                    <m:oMath xmlns:m="http://schemas.openxmlformats.org/officeDocument/2006/math">
                      <m:r>
                        <a:rPr lang="en-US" altLang="en-US" sz="2000" b="0" i="1" smtClean="0">
                          <a:solidFill>
                            <a:schemeClr val="tx2">
                              <a:lumMod val="75000"/>
                            </a:schemeClr>
                          </a:solidFill>
                          <a:latin typeface="Cambria Math" panose="02040503050406030204" pitchFamily="18" charset="0"/>
                        </a:rPr>
                        <m:t>𝑥</m:t>
                      </m:r>
                      <m:r>
                        <a:rPr lang="en-US" altLang="en-US" sz="2000" b="0" i="1" smtClean="0">
                          <a:solidFill>
                            <a:schemeClr val="tx2">
                              <a:lumMod val="75000"/>
                            </a:schemeClr>
                          </a:solidFill>
                          <a:latin typeface="Cambria Math" panose="02040503050406030204" pitchFamily="18" charset="0"/>
                        </a:rPr>
                        <m:t>=</m:t>
                      </m:r>
                      <m:f>
                        <m:fPr>
                          <m:ctrlPr>
                            <a:rPr lang="en-US" altLang="en-US" sz="2000" b="0" i="1" smtClean="0">
                              <a:solidFill>
                                <a:schemeClr val="tx2">
                                  <a:lumMod val="75000"/>
                                </a:schemeClr>
                              </a:solidFill>
                              <a:latin typeface="Cambria Math" panose="02040503050406030204" pitchFamily="18" charset="0"/>
                            </a:rPr>
                          </m:ctrlPr>
                        </m:fPr>
                        <m:num>
                          <m:r>
                            <a:rPr lang="en-US" altLang="en-US" sz="2000" b="0" i="1" smtClean="0">
                              <a:solidFill>
                                <a:schemeClr val="tx2">
                                  <a:lumMod val="75000"/>
                                </a:schemeClr>
                              </a:solidFill>
                              <a:latin typeface="Cambria Math" panose="02040503050406030204" pitchFamily="18" charset="0"/>
                            </a:rPr>
                            <m:t>𝑥</m:t>
                          </m:r>
                          <m:r>
                            <a:rPr lang="en-US" altLang="en-US" sz="2000" b="0" i="1" smtClean="0">
                              <a:solidFill>
                                <a:schemeClr val="tx2">
                                  <a:lumMod val="75000"/>
                                </a:schemeClr>
                              </a:solidFill>
                              <a:latin typeface="Cambria Math" panose="02040503050406030204" pitchFamily="18" charset="0"/>
                            </a:rPr>
                            <m:t>−</m:t>
                          </m:r>
                          <m:sSub>
                            <m:sSubPr>
                              <m:ctrlPr>
                                <a:rPr lang="en-US" altLang="en-US" sz="2000" b="0" i="1" smtClean="0">
                                  <a:solidFill>
                                    <a:schemeClr val="tx2">
                                      <a:lumMod val="75000"/>
                                    </a:schemeClr>
                                  </a:solidFill>
                                  <a:latin typeface="Cambria Math" panose="02040503050406030204" pitchFamily="18" charset="0"/>
                                </a:rPr>
                              </m:ctrlPr>
                            </m:sSubPr>
                            <m:e>
                              <m:r>
                                <a:rPr lang="en-US" altLang="en-US" sz="2000" b="0" i="1" smtClean="0">
                                  <a:solidFill>
                                    <a:schemeClr val="tx2">
                                      <a:lumMod val="75000"/>
                                    </a:schemeClr>
                                  </a:solidFill>
                                  <a:latin typeface="Cambria Math" panose="02040503050406030204" pitchFamily="18" charset="0"/>
                                </a:rPr>
                                <m:t>𝑥</m:t>
                              </m:r>
                            </m:e>
                            <m:sub>
                              <m:r>
                                <a:rPr lang="en-US" altLang="en-US" sz="2000" b="0" i="1" smtClean="0">
                                  <a:solidFill>
                                    <a:schemeClr val="tx2">
                                      <a:lumMod val="75000"/>
                                    </a:schemeClr>
                                  </a:solidFill>
                                  <a:latin typeface="Cambria Math" panose="02040503050406030204" pitchFamily="18" charset="0"/>
                                </a:rPr>
                                <m:t>𝑚𝑖𝑛</m:t>
                              </m:r>
                            </m:sub>
                          </m:sSub>
                        </m:num>
                        <m:den>
                          <m:sSub>
                            <m:sSubPr>
                              <m:ctrlPr>
                                <a:rPr lang="en-US" altLang="en-US" sz="2000" i="1" smtClean="0">
                                  <a:solidFill>
                                    <a:schemeClr val="tx2">
                                      <a:lumMod val="75000"/>
                                    </a:schemeClr>
                                  </a:solidFill>
                                  <a:latin typeface="Cambria Math" panose="02040503050406030204" pitchFamily="18" charset="0"/>
                                </a:rPr>
                              </m:ctrlPr>
                            </m:sSubPr>
                            <m:e>
                              <m:r>
                                <a:rPr lang="en-US" altLang="en-US" sz="2000" i="1">
                                  <a:solidFill>
                                    <a:schemeClr val="tx2">
                                      <a:lumMod val="75000"/>
                                    </a:schemeClr>
                                  </a:solidFill>
                                  <a:latin typeface="Cambria Math" panose="02040503050406030204" pitchFamily="18" charset="0"/>
                                </a:rPr>
                                <m:t>𝑥</m:t>
                              </m:r>
                            </m:e>
                            <m:sub>
                              <m:r>
                                <a:rPr lang="en-US" altLang="en-US" sz="2000" i="1">
                                  <a:solidFill>
                                    <a:schemeClr val="tx2">
                                      <a:lumMod val="75000"/>
                                    </a:schemeClr>
                                  </a:solidFill>
                                  <a:latin typeface="Cambria Math" panose="02040503050406030204" pitchFamily="18" charset="0"/>
                                </a:rPr>
                                <m:t>𝑚</m:t>
                              </m:r>
                              <m:r>
                                <a:rPr lang="en-US" altLang="en-US" sz="2000" b="0" i="1" smtClean="0">
                                  <a:solidFill>
                                    <a:schemeClr val="tx2">
                                      <a:lumMod val="75000"/>
                                    </a:schemeClr>
                                  </a:solidFill>
                                  <a:latin typeface="Cambria Math" panose="02040503050406030204" pitchFamily="18" charset="0"/>
                                </a:rPr>
                                <m:t>𝑎𝑥</m:t>
                              </m:r>
                            </m:sub>
                          </m:sSub>
                          <m:r>
                            <a:rPr lang="en-US" altLang="en-US" sz="2000" b="0" i="1" smtClean="0">
                              <a:solidFill>
                                <a:schemeClr val="tx2">
                                  <a:lumMod val="75000"/>
                                </a:schemeClr>
                              </a:solidFill>
                              <a:latin typeface="Cambria Math" panose="02040503050406030204" pitchFamily="18" charset="0"/>
                            </a:rPr>
                            <m:t>−</m:t>
                          </m:r>
                          <m:sSub>
                            <m:sSubPr>
                              <m:ctrlPr>
                                <a:rPr lang="en-US" altLang="en-US" sz="2000" i="1">
                                  <a:solidFill>
                                    <a:schemeClr val="tx2">
                                      <a:lumMod val="75000"/>
                                    </a:schemeClr>
                                  </a:solidFill>
                                  <a:latin typeface="Cambria Math" panose="02040503050406030204" pitchFamily="18" charset="0"/>
                                </a:rPr>
                              </m:ctrlPr>
                            </m:sSubPr>
                            <m:e>
                              <m:r>
                                <a:rPr lang="en-US" altLang="en-US" sz="2000" i="1">
                                  <a:solidFill>
                                    <a:schemeClr val="tx2">
                                      <a:lumMod val="75000"/>
                                    </a:schemeClr>
                                  </a:solidFill>
                                  <a:latin typeface="Cambria Math" panose="02040503050406030204" pitchFamily="18" charset="0"/>
                                </a:rPr>
                                <m:t>𝑥</m:t>
                              </m:r>
                            </m:e>
                            <m:sub>
                              <m:r>
                                <a:rPr lang="en-US" altLang="en-US" sz="2000" i="1">
                                  <a:solidFill>
                                    <a:schemeClr val="tx2">
                                      <a:lumMod val="75000"/>
                                    </a:schemeClr>
                                  </a:solidFill>
                                  <a:latin typeface="Cambria Math" panose="02040503050406030204" pitchFamily="18" charset="0"/>
                                </a:rPr>
                                <m:t>𝑚𝑖𝑛</m:t>
                              </m:r>
                            </m:sub>
                          </m:sSub>
                        </m:den>
                      </m:f>
                    </m:oMath>
                  </m:oMathPara>
                </a14:m>
                <a:endParaRPr lang="en-US" altLang="en-US" sz="2000" dirty="0">
                  <a:solidFill>
                    <a:schemeClr val="tx2">
                      <a:lumMod val="75000"/>
                    </a:schemeClr>
                  </a:solidFill>
                  <a:latin typeface="Garamond" panose="02020404030301010803" pitchFamily="18" charset="0"/>
                </a:endParaRPr>
              </a:p>
              <a:p>
                <a:pPr marL="342900" lvl="1" indent="0">
                  <a:buNone/>
                </a:pPr>
                <a:r>
                  <a:rPr lang="en-US" altLang="en-US" sz="2000" dirty="0">
                    <a:solidFill>
                      <a:schemeClr val="tx2">
                        <a:lumMod val="75000"/>
                      </a:schemeClr>
                    </a:solidFill>
                    <a:latin typeface="Garamond" panose="02020404030301010803" pitchFamily="18" charset="0"/>
                  </a:rPr>
                  <a:t>• z-score </a:t>
                </a:r>
                <a:r>
                  <a:rPr lang="en-US" altLang="en-US" sz="2000" dirty="0" smtClean="0">
                    <a:solidFill>
                      <a:schemeClr val="tx2">
                        <a:lumMod val="75000"/>
                      </a:schemeClr>
                    </a:solidFill>
                    <a:latin typeface="Garamond" panose="02020404030301010803" pitchFamily="18" charset="0"/>
                  </a:rPr>
                  <a:t>normalization</a:t>
                </a:r>
              </a:p>
              <a:p>
                <a:pPr marL="342900" lvl="1" indent="0">
                  <a:buNone/>
                </a:pPr>
                <a14:m>
                  <m:oMathPara xmlns:m="http://schemas.openxmlformats.org/officeDocument/2006/math">
                    <m:oMathParaPr>
                      <m:jc m:val="centerGroup"/>
                    </m:oMathParaPr>
                    <m:oMath xmlns:m="http://schemas.openxmlformats.org/officeDocument/2006/math">
                      <m:r>
                        <a:rPr lang="en-US" altLang="en-US" sz="2000" i="1">
                          <a:solidFill>
                            <a:schemeClr val="tx2">
                              <a:lumMod val="75000"/>
                            </a:schemeClr>
                          </a:solidFill>
                          <a:latin typeface="Cambria Math" panose="02040503050406030204" pitchFamily="18" charset="0"/>
                        </a:rPr>
                        <m:t>𝑥</m:t>
                      </m:r>
                      <m:r>
                        <a:rPr lang="en-US" altLang="en-US" sz="2000" i="1">
                          <a:solidFill>
                            <a:schemeClr val="tx2">
                              <a:lumMod val="75000"/>
                            </a:schemeClr>
                          </a:solidFill>
                          <a:latin typeface="Cambria Math" panose="02040503050406030204" pitchFamily="18" charset="0"/>
                        </a:rPr>
                        <m:t>=</m:t>
                      </m:r>
                      <m:f>
                        <m:fPr>
                          <m:ctrlPr>
                            <a:rPr lang="en-US" altLang="en-US" sz="2000" i="1">
                              <a:solidFill>
                                <a:schemeClr val="tx2">
                                  <a:lumMod val="75000"/>
                                </a:schemeClr>
                              </a:solidFill>
                              <a:latin typeface="Cambria Math" panose="02040503050406030204" pitchFamily="18" charset="0"/>
                            </a:rPr>
                          </m:ctrlPr>
                        </m:fPr>
                        <m:num>
                          <m:r>
                            <a:rPr lang="en-US" altLang="en-US" sz="2000" i="1">
                              <a:solidFill>
                                <a:schemeClr val="tx2">
                                  <a:lumMod val="75000"/>
                                </a:schemeClr>
                              </a:solidFill>
                              <a:latin typeface="Cambria Math" panose="02040503050406030204" pitchFamily="18" charset="0"/>
                            </a:rPr>
                            <m:t>𝑥</m:t>
                          </m:r>
                          <m:r>
                            <a:rPr lang="en-US" altLang="en-US" sz="2000" i="1">
                              <a:solidFill>
                                <a:schemeClr val="tx2">
                                  <a:lumMod val="75000"/>
                                </a:schemeClr>
                              </a:solidFill>
                              <a:latin typeface="Cambria Math" panose="02040503050406030204" pitchFamily="18" charset="0"/>
                            </a:rPr>
                            <m:t>−</m:t>
                          </m:r>
                          <m:acc>
                            <m:accPr>
                              <m:chr m:val="̿"/>
                              <m:ctrlPr>
                                <a:rPr lang="en-US" altLang="en-US" sz="2000" i="1" smtClean="0">
                                  <a:solidFill>
                                    <a:schemeClr val="tx2">
                                      <a:lumMod val="75000"/>
                                    </a:schemeClr>
                                  </a:solidFill>
                                  <a:latin typeface="Cambria Math" panose="02040503050406030204" pitchFamily="18" charset="0"/>
                                </a:rPr>
                              </m:ctrlPr>
                            </m:accPr>
                            <m:e>
                              <m:r>
                                <a:rPr lang="en-US" altLang="en-US" sz="2000" b="0" i="1" smtClean="0">
                                  <a:solidFill>
                                    <a:schemeClr val="tx2">
                                      <a:lumMod val="75000"/>
                                    </a:schemeClr>
                                  </a:solidFill>
                                  <a:latin typeface="Cambria Math" panose="02040503050406030204" pitchFamily="18" charset="0"/>
                                </a:rPr>
                                <m:t>𝑥</m:t>
                              </m:r>
                            </m:e>
                          </m:acc>
                        </m:num>
                        <m:den>
                          <m:r>
                            <a:rPr lang="en-US" altLang="en-US" sz="2000" b="0" i="1" smtClean="0">
                              <a:solidFill>
                                <a:schemeClr val="tx2">
                                  <a:lumMod val="75000"/>
                                </a:schemeClr>
                              </a:solidFill>
                              <a:latin typeface="Cambria Math" panose="02040503050406030204" pitchFamily="18" charset="0"/>
                            </a:rPr>
                            <m:t>𝑠</m:t>
                          </m:r>
                        </m:den>
                      </m:f>
                    </m:oMath>
                  </m:oMathPara>
                </a14:m>
                <a:endParaRPr lang="en-US" altLang="en-US" sz="2000" dirty="0"/>
              </a:p>
            </p:txBody>
          </p:sp>
        </mc:Choice>
        <mc:Fallback xmlns="">
          <p:sp>
            <p:nvSpPr>
              <p:cNvPr id="23555" name="Rectangle 3"/>
              <p:cNvSpPr>
                <a:spLocks noGrp="1" noRot="1" noChangeAspect="1" noMove="1" noResize="1" noEditPoints="1" noAdjustHandles="1" noChangeArrowheads="1" noChangeShapeType="1" noTextEdit="1"/>
              </p:cNvSpPr>
              <p:nvPr>
                <p:ph type="body" idx="1"/>
              </p:nvPr>
            </p:nvSpPr>
            <p:spPr>
              <a:xfrm>
                <a:off x="1643064" y="842814"/>
                <a:ext cx="7229474" cy="4054226"/>
              </a:xfrm>
              <a:blipFill>
                <a:blip r:embed="rId3"/>
                <a:stretch>
                  <a:fillRect/>
                </a:stretch>
              </a:blipFill>
              <a:ln/>
              <a:extLst>
                <a:ext uri="{91240B29-F687-4F45-9708-019B960494DF}">
                  <a14:hiddenLine xmlns:a14="http://schemas.microsoft.com/office/drawing/2010/main" w="25400">
                    <a:solidFill>
                      <a:schemeClr val="tx1"/>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5790292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9863" y="67866"/>
            <a:ext cx="6897006" cy="650081"/>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916" tIns="42863" rIns="86916" bIns="42863" rtlCol="0" anchor="ctr">
            <a:normAutofit/>
          </a:bodyPr>
          <a:lstStyle/>
          <a:p>
            <a:r>
              <a:rPr lang="en-US" altLang="en-US" dirty="0" smtClean="0">
                <a:latin typeface="Garamond" panose="02020404030301010803" pitchFamily="18" charset="0"/>
              </a:rPr>
              <a:t>Normalization Example</a:t>
            </a:r>
            <a:endParaRPr lang="en-US" altLang="en-US" dirty="0">
              <a:latin typeface="Garamond" panose="02020404030301010803" pitchFamily="18" charset="0"/>
            </a:endParaRPr>
          </a:p>
        </p:txBody>
      </p:sp>
      <p:pic>
        <p:nvPicPr>
          <p:cNvPr id="3" name="Picture 2"/>
          <p:cNvPicPr>
            <a:picLocks noChangeAspect="1"/>
          </p:cNvPicPr>
          <p:nvPr/>
        </p:nvPicPr>
        <p:blipFill rotWithShape="1">
          <a:blip r:embed="rId3"/>
          <a:srcRect l="4400" t="1600"/>
          <a:stretch/>
        </p:blipFill>
        <p:spPr>
          <a:xfrm>
            <a:off x="3583066" y="785813"/>
            <a:ext cx="2205300" cy="3871912"/>
          </a:xfrm>
          <a:prstGeom prst="rect">
            <a:avLst/>
          </a:prstGeom>
        </p:spPr>
      </p:pic>
    </p:spTree>
    <p:extLst>
      <p:ext uri="{BB962C8B-B14F-4D97-AF65-F5344CB8AC3E}">
        <p14:creationId xmlns:p14="http://schemas.microsoft.com/office/powerpoint/2010/main" val="385844928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339863" y="196453"/>
            <a:ext cx="6897006" cy="650081"/>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916" tIns="42863" rIns="86916" bIns="42863" rtlCol="0" anchor="ctr">
            <a:normAutofit/>
          </a:bodyPr>
          <a:lstStyle/>
          <a:p>
            <a:r>
              <a:rPr lang="en-US" altLang="en-US" dirty="0">
                <a:latin typeface="Garamond" panose="02020404030301010803" pitchFamily="18" charset="0"/>
              </a:rPr>
              <a:t>Data Transformation: </a:t>
            </a:r>
            <a:r>
              <a:rPr lang="en-US" altLang="en-US" dirty="0" smtClean="0">
                <a:latin typeface="Garamond" panose="02020404030301010803" pitchFamily="18" charset="0"/>
              </a:rPr>
              <a:t>Normalization</a:t>
            </a:r>
            <a:endParaRPr lang="en-US" altLang="en-US" dirty="0">
              <a:latin typeface="Garamond" panose="02020404030301010803" pitchFamily="18" charset="0"/>
            </a:endParaRPr>
          </a:p>
        </p:txBody>
      </p:sp>
      <p:sp>
        <p:nvSpPr>
          <p:cNvPr id="23555" name="Rectangle 3"/>
          <p:cNvSpPr>
            <a:spLocks noGrp="1" noChangeArrowheads="1"/>
          </p:cNvSpPr>
          <p:nvPr>
            <p:ph type="body" idx="1"/>
          </p:nvPr>
        </p:nvSpPr>
        <p:spPr>
          <a:xfrm>
            <a:off x="1643064" y="964734"/>
            <a:ext cx="7229474" cy="4054226"/>
          </a:xfrm>
          <a:noFill/>
          <a:ln/>
          <a:extLst>
            <a:ext uri="{91240B29-F687-4F45-9708-019B960494DF}">
              <a14:hiddenLine xmlns:a14="http://schemas.microsoft.com/office/drawing/2010/main" w="25400">
                <a:solidFill>
                  <a:schemeClr val="tx1"/>
                </a:solidFill>
                <a:miter lim="800000"/>
                <a:headEnd/>
                <a:tailEnd/>
              </a14:hiddenLine>
            </a:ext>
          </a:extLst>
        </p:spPr>
        <p:txBody>
          <a:bodyPr vert="horz" lIns="82154" tIns="39291" rIns="82154" bIns="39291" rtlCol="0">
            <a:noAutofit/>
          </a:bodyPr>
          <a:lstStyle/>
          <a:p>
            <a:pPr lvl="1">
              <a:buFont typeface="Wingdings" panose="05000000000000000000" pitchFamily="2" charset="2"/>
              <a:buChar char="§"/>
            </a:pPr>
            <a:r>
              <a:rPr lang="en-US" altLang="en-US" sz="2000" dirty="0">
                <a:solidFill>
                  <a:schemeClr val="tx2">
                    <a:lumMod val="75000"/>
                  </a:schemeClr>
                </a:solidFill>
                <a:latin typeface="Garamond" panose="02020404030301010803" pitchFamily="18" charset="0"/>
              </a:rPr>
              <a:t>The </a:t>
            </a:r>
            <a:r>
              <a:rPr lang="en-US" altLang="en-US" sz="2000" dirty="0" err="1">
                <a:solidFill>
                  <a:schemeClr val="tx2">
                    <a:lumMod val="75000"/>
                  </a:schemeClr>
                </a:solidFill>
                <a:latin typeface="Garamond" panose="02020404030301010803" pitchFamily="18" charset="0"/>
              </a:rPr>
              <a:t>preProcess</a:t>
            </a:r>
            <a:r>
              <a:rPr lang="en-US" altLang="en-US" sz="2000" dirty="0">
                <a:solidFill>
                  <a:schemeClr val="tx2">
                    <a:lumMod val="75000"/>
                  </a:schemeClr>
                </a:solidFill>
                <a:latin typeface="Garamond" panose="02020404030301010803" pitchFamily="18" charset="0"/>
              </a:rPr>
              <a:t> ( ) function that </a:t>
            </a:r>
            <a:r>
              <a:rPr lang="en-US" altLang="en-US" sz="2000" dirty="0" smtClean="0">
                <a:solidFill>
                  <a:schemeClr val="tx2">
                    <a:lumMod val="75000"/>
                  </a:schemeClr>
                </a:solidFill>
                <a:latin typeface="Garamond" panose="02020404030301010803" pitchFamily="18" charset="0"/>
              </a:rPr>
              <a:t>in </a:t>
            </a:r>
            <a:r>
              <a:rPr lang="en-US" altLang="en-US" sz="2000" dirty="0" smtClean="0">
                <a:solidFill>
                  <a:schemeClr val="tx2">
                    <a:lumMod val="75000"/>
                  </a:schemeClr>
                </a:solidFill>
                <a:latin typeface="Garamond" panose="02020404030301010803" pitchFamily="18" charset="0"/>
              </a:rPr>
              <a:t>the ‘</a:t>
            </a:r>
            <a:r>
              <a:rPr lang="en-US" altLang="en-US" sz="2000" dirty="0" smtClean="0">
                <a:solidFill>
                  <a:schemeClr val="tx2">
                    <a:lumMod val="75000"/>
                  </a:schemeClr>
                </a:solidFill>
                <a:latin typeface="Garamond" panose="02020404030301010803" pitchFamily="18" charset="0"/>
              </a:rPr>
              <a:t>caret</a:t>
            </a:r>
            <a:r>
              <a:rPr lang="en-US" altLang="en-US" sz="2000" dirty="0">
                <a:solidFill>
                  <a:schemeClr val="tx2">
                    <a:lumMod val="75000"/>
                  </a:schemeClr>
                </a:solidFill>
                <a:latin typeface="Garamond" panose="02020404030301010803" pitchFamily="18" charset="0"/>
              </a:rPr>
              <a:t>’ package is a powerful method which has implemented a number of data processing and transformation methods.</a:t>
            </a:r>
          </a:p>
          <a:p>
            <a:pPr lvl="1">
              <a:buFont typeface="Wingdings" panose="05000000000000000000" pitchFamily="2" charset="2"/>
              <a:buChar char="§"/>
            </a:pPr>
            <a:endParaRPr lang="en-US" altLang="en-US" sz="2000" dirty="0">
              <a:solidFill>
                <a:schemeClr val="tx2">
                  <a:lumMod val="75000"/>
                </a:schemeClr>
              </a:solidFill>
              <a:latin typeface="Garamond" panose="02020404030301010803" pitchFamily="18" charset="0"/>
            </a:endParaRPr>
          </a:p>
          <a:p>
            <a:pPr lvl="1">
              <a:buFont typeface="Wingdings" panose="05000000000000000000" pitchFamily="2" charset="2"/>
              <a:buChar char="§"/>
            </a:pPr>
            <a:r>
              <a:rPr lang="en-US" altLang="en-US" sz="2000" dirty="0" smtClean="0">
                <a:solidFill>
                  <a:schemeClr val="tx2">
                    <a:lumMod val="75000"/>
                  </a:schemeClr>
                </a:solidFill>
                <a:latin typeface="Garamond" panose="02020404030301010803" pitchFamily="18" charset="0"/>
              </a:rPr>
              <a:t> The function implements min-max normalization using “range” as the method or z-score scaling when using “center” and “scale” </a:t>
            </a:r>
            <a:r>
              <a:rPr lang="en-US" altLang="en-US" sz="2000" dirty="0" smtClean="0">
                <a:solidFill>
                  <a:schemeClr val="tx2">
                    <a:lumMod val="75000"/>
                  </a:schemeClr>
                </a:solidFill>
                <a:latin typeface="Garamond" panose="02020404030301010803" pitchFamily="18" charset="0"/>
              </a:rPr>
              <a:t>as input method parameters.</a:t>
            </a:r>
            <a:endParaRPr lang="en-US" altLang="en-US" sz="2000" dirty="0" smtClean="0">
              <a:solidFill>
                <a:schemeClr val="tx2">
                  <a:lumMod val="75000"/>
                </a:schemeClr>
              </a:solidFill>
              <a:latin typeface="Garamond" panose="02020404030301010803" pitchFamily="18" charset="0"/>
            </a:endParaRPr>
          </a:p>
          <a:p>
            <a:pPr lvl="1">
              <a:buFont typeface="Wingdings" panose="05000000000000000000" pitchFamily="2" charset="2"/>
              <a:buChar char="§"/>
            </a:pPr>
            <a:endParaRPr lang="en-US" altLang="en-US" sz="2000" dirty="0">
              <a:solidFill>
                <a:schemeClr val="tx2">
                  <a:lumMod val="75000"/>
                </a:schemeClr>
              </a:solidFill>
              <a:latin typeface="Garamond" panose="02020404030301010803" pitchFamily="18" charset="0"/>
            </a:endParaRPr>
          </a:p>
          <a:p>
            <a:pPr lvl="1">
              <a:buFont typeface="Wingdings" panose="05000000000000000000" pitchFamily="2" charset="2"/>
              <a:buChar char="§"/>
            </a:pPr>
            <a:r>
              <a:rPr lang="en-US" altLang="en-US" sz="2000" dirty="0" smtClean="0">
                <a:solidFill>
                  <a:schemeClr val="tx2">
                    <a:lumMod val="75000"/>
                  </a:schemeClr>
                </a:solidFill>
                <a:latin typeface="Garamond" panose="02020404030301010803" pitchFamily="18" charset="0"/>
              </a:rPr>
              <a:t>The function, however, creates a model which needs to be applied to the data using the predict ( ) function.</a:t>
            </a:r>
          </a:p>
          <a:p>
            <a:pPr marL="342900" lvl="1" indent="0">
              <a:buNone/>
            </a:pPr>
            <a:r>
              <a:rPr lang="en-US" altLang="en-US" sz="2000" dirty="0" smtClean="0">
                <a:solidFill>
                  <a:schemeClr val="tx2">
                    <a:lumMod val="75000"/>
                  </a:schemeClr>
                </a:solidFill>
                <a:latin typeface="Garamond" panose="02020404030301010803" pitchFamily="18" charset="0"/>
              </a:rPr>
              <a:t>  </a:t>
            </a:r>
            <a:endParaRPr lang="en-US" altLang="en-US" sz="2000" dirty="0"/>
          </a:p>
        </p:txBody>
      </p:sp>
    </p:spTree>
    <p:extLst>
      <p:ext uri="{BB962C8B-B14F-4D97-AF65-F5344CB8AC3E}">
        <p14:creationId xmlns:p14="http://schemas.microsoft.com/office/powerpoint/2010/main" val="421082470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1026"/>
          <p:cNvSpPr>
            <a:spLocks noGrp="1" noChangeArrowheads="1"/>
          </p:cNvSpPr>
          <p:nvPr>
            <p:ph type="title"/>
          </p:nvPr>
        </p:nvSpPr>
        <p:spPr>
          <a:xfrm>
            <a:off x="2293144" y="200025"/>
            <a:ext cx="5086350" cy="400050"/>
          </a:xfrm>
        </p:spPr>
        <p:txBody>
          <a:bodyPr>
            <a:noAutofit/>
          </a:bodyPr>
          <a:lstStyle/>
          <a:p>
            <a:r>
              <a:rPr lang="en-US" altLang="en-US" dirty="0" smtClean="0">
                <a:latin typeface="Garamond" panose="02020404030301010803" pitchFamily="18" charset="0"/>
              </a:rPr>
              <a:t>Example: Data Normalization</a:t>
            </a:r>
            <a:endParaRPr lang="en-US" altLang="en-US" dirty="0">
              <a:latin typeface="Garamond" panose="02020404030301010803" pitchFamily="18" charset="0"/>
            </a:endParaRPr>
          </a:p>
        </p:txBody>
      </p:sp>
      <p:sp>
        <p:nvSpPr>
          <p:cNvPr id="3" name="Rectangle 2"/>
          <p:cNvSpPr/>
          <p:nvPr/>
        </p:nvSpPr>
        <p:spPr>
          <a:xfrm>
            <a:off x="2293144" y="716807"/>
            <a:ext cx="7094220" cy="4021614"/>
          </a:xfrm>
          <a:prstGeom prst="rect">
            <a:avLst/>
          </a:prstGeom>
        </p:spPr>
        <p:txBody>
          <a:bodyPr wrap="square">
            <a:spAutoFit/>
          </a:bodyPr>
          <a:lstStyle/>
          <a:p>
            <a:pPr latinLnBrk="1">
              <a:spcAft>
                <a:spcPts val="1000"/>
              </a:spcAft>
            </a:pPr>
            <a:r>
              <a:rPr lang="en-US" sz="13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library</a:t>
            </a:r>
            <a:r>
              <a:rPr lang="en-US" sz="1300" dirty="0" smtClean="0">
                <a:latin typeface="Consolas" panose="020B0609020204030204" pitchFamily="49" charset="0"/>
                <a:ea typeface="Cambria" panose="02040503050406030204" pitchFamily="18" charset="0"/>
                <a:cs typeface="Times New Roman" panose="02020603050405020304" pitchFamily="18" charset="0"/>
              </a:rPr>
              <a:t>(caret)</a:t>
            </a:r>
            <a:br>
              <a:rPr lang="en-US" sz="1300" dirty="0" smtClean="0">
                <a:latin typeface="Consolas" panose="020B0609020204030204" pitchFamily="49" charset="0"/>
                <a:ea typeface="Cambria" panose="02040503050406030204" pitchFamily="18" charset="0"/>
                <a:cs typeface="Times New Roman" panose="02020603050405020304" pitchFamily="18" charset="0"/>
              </a:rPr>
            </a:br>
            <a:r>
              <a:rPr lang="en-US" sz="13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summary</a:t>
            </a:r>
            <a:r>
              <a:rPr lang="en-US" sz="1300" dirty="0" smtClean="0">
                <a:latin typeface="Consolas" panose="020B0609020204030204" pitchFamily="49" charset="0"/>
                <a:ea typeface="Cambria" panose="02040503050406030204" pitchFamily="18" charset="0"/>
                <a:cs typeface="Times New Roman" panose="02020603050405020304" pitchFamily="18" charset="0"/>
              </a:rPr>
              <a:t>(cars)</a:t>
            </a:r>
            <a:br>
              <a:rPr lang="en-US" sz="1300" dirty="0" smtClean="0">
                <a:latin typeface="Consolas" panose="020B0609020204030204" pitchFamily="49" charset="0"/>
                <a:ea typeface="Cambria" panose="02040503050406030204" pitchFamily="18" charset="0"/>
                <a:cs typeface="Times New Roman" panose="02020603050405020304" pitchFamily="18" charset="0"/>
              </a:rPr>
            </a:br>
            <a:r>
              <a:rPr lang="en-US" sz="1300" dirty="0" smtClean="0">
                <a:latin typeface="Consolas" panose="020B0609020204030204" pitchFamily="49" charset="0"/>
                <a:ea typeface="Cambria" panose="02040503050406030204" pitchFamily="18" charset="0"/>
                <a:cs typeface="Times New Roman" panose="02020603050405020304" pitchFamily="18" charset="0"/>
              </a:rPr>
              <a:t>##      </a:t>
            </a:r>
            <a:r>
              <a:rPr lang="en-US" sz="1300" dirty="0">
                <a:latin typeface="Consolas" panose="020B0609020204030204" pitchFamily="49" charset="0"/>
                <a:ea typeface="Cambria" panose="02040503050406030204" pitchFamily="18" charset="0"/>
                <a:cs typeface="Times New Roman" panose="02020603050405020304" pitchFamily="18" charset="0"/>
              </a:rPr>
              <a:t>speed           </a:t>
            </a:r>
            <a:r>
              <a:rPr lang="en-US" sz="1300" dirty="0" err="1">
                <a:latin typeface="Consolas" panose="020B0609020204030204" pitchFamily="49" charset="0"/>
                <a:ea typeface="Cambria" panose="02040503050406030204" pitchFamily="18" charset="0"/>
                <a:cs typeface="Times New Roman" panose="02020603050405020304" pitchFamily="18" charset="0"/>
              </a:rPr>
              <a:t>dist</a:t>
            </a:r>
            <a:r>
              <a:rPr lang="en-US" sz="1300" dirty="0">
                <a:latin typeface="Consolas" panose="020B0609020204030204" pitchFamily="49" charset="0"/>
                <a:ea typeface="Cambria" panose="02040503050406030204" pitchFamily="18" charset="0"/>
                <a:cs typeface="Times New Roman" panose="02020603050405020304" pitchFamily="18" charset="0"/>
              </a:rPr>
              <a:t>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Min.   : 4.0   Min.   :  2.00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1st Qu.:12.0   1st Qu.: 26.00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Median :15.0   Median : 36.00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Mean   :15.4   Mean   : 42.98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3rd Qu.:19.0   3rd Qu.: 56.00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Max.   :25.0   Max.   :120.00</a:t>
            </a:r>
          </a:p>
          <a:p>
            <a:pPr latinLnBrk="1">
              <a:spcAft>
                <a:spcPts val="1000"/>
              </a:spcAft>
            </a:pPr>
            <a:r>
              <a:rPr lang="en-US" sz="1300" dirty="0" err="1">
                <a:latin typeface="Consolas" panose="020B0609020204030204" pitchFamily="49" charset="0"/>
                <a:ea typeface="Cambria" panose="02040503050406030204" pitchFamily="18" charset="0"/>
                <a:cs typeface="Times New Roman" panose="02020603050405020304" pitchFamily="18" charset="0"/>
              </a:rPr>
              <a:t>Model_range_normalized</a:t>
            </a:r>
            <a:r>
              <a:rPr lang="en-US" sz="1300" dirty="0">
                <a:latin typeface="Consolas" panose="020B0609020204030204" pitchFamily="49" charset="0"/>
                <a:ea typeface="Cambria" panose="02040503050406030204" pitchFamily="18" charset="0"/>
                <a:cs typeface="Times New Roman" panose="02020603050405020304" pitchFamily="18" charset="0"/>
              </a:rPr>
              <a:t>&lt;-</a:t>
            </a:r>
            <a:r>
              <a:rPr lang="en-US" sz="13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preProcess</a:t>
            </a:r>
            <a:r>
              <a:rPr lang="en-US" sz="1300" dirty="0">
                <a:latin typeface="Consolas" panose="020B0609020204030204" pitchFamily="49" charset="0"/>
                <a:ea typeface="Cambria" panose="02040503050406030204" pitchFamily="18" charset="0"/>
                <a:cs typeface="Times New Roman" panose="02020603050405020304" pitchFamily="18" charset="0"/>
              </a:rPr>
              <a:t>(</a:t>
            </a:r>
            <a:r>
              <a:rPr lang="en-US" sz="1300" dirty="0" err="1">
                <a:latin typeface="Consolas" panose="020B0609020204030204" pitchFamily="49" charset="0"/>
                <a:ea typeface="Cambria" panose="02040503050406030204" pitchFamily="18" charset="0"/>
                <a:cs typeface="Times New Roman" panose="02020603050405020304" pitchFamily="18" charset="0"/>
              </a:rPr>
              <a:t>cars,</a:t>
            </a:r>
            <a:r>
              <a:rPr lang="en-US" sz="1300"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method</a:t>
            </a:r>
            <a:r>
              <a:rPr lang="en-US" sz="13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n-US" sz="1300" dirty="0">
                <a:latin typeface="Consolas" panose="020B0609020204030204" pitchFamily="49" charset="0"/>
                <a:ea typeface="Cambria" panose="02040503050406030204" pitchFamily="18" charset="0"/>
                <a:cs typeface="Times New Roman" panose="02020603050405020304" pitchFamily="18" charset="0"/>
              </a:rPr>
              <a:t> </a:t>
            </a:r>
            <a:r>
              <a:rPr lang="en-US" sz="13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"range</a:t>
            </a:r>
            <a:r>
              <a:rPr lang="en-US" sz="1300" dirty="0" smtClean="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1300" dirty="0" smtClean="0">
                <a:latin typeface="Consolas" panose="020B0609020204030204" pitchFamily="49" charset="0"/>
                <a:ea typeface="Cambria" panose="02040503050406030204" pitchFamily="18" charset="0"/>
                <a:cs typeface="Times New Roman" panose="02020603050405020304" pitchFamily="18" charset="0"/>
              </a:rPr>
              <a:t>)</a:t>
            </a:r>
            <a:r>
              <a:rPr lang="en-US" sz="1300" dirty="0">
                <a:latin typeface="Consolas" panose="020B0609020204030204" pitchFamily="49" charset="0"/>
                <a:ea typeface="Cambria" panose="02040503050406030204" pitchFamily="18" charset="0"/>
                <a:cs typeface="Times New Roman" panose="02020603050405020304" pitchFamily="18" charset="0"/>
              </a:rPr>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err="1" smtClean="0">
                <a:latin typeface="Consolas" panose="020B0609020204030204" pitchFamily="49" charset="0"/>
                <a:ea typeface="Cambria" panose="02040503050406030204" pitchFamily="18" charset="0"/>
                <a:cs typeface="Times New Roman" panose="02020603050405020304" pitchFamily="18" charset="0"/>
              </a:rPr>
              <a:t>cars_normalized</a:t>
            </a:r>
            <a:r>
              <a:rPr lang="en-US" sz="1300" dirty="0" smtClean="0">
                <a:latin typeface="Consolas" panose="020B0609020204030204" pitchFamily="49" charset="0"/>
                <a:ea typeface="Cambria" panose="02040503050406030204" pitchFamily="18" charset="0"/>
                <a:cs typeface="Times New Roman" panose="02020603050405020304" pitchFamily="18" charset="0"/>
              </a:rPr>
              <a:t>=</a:t>
            </a:r>
            <a:r>
              <a:rPr lang="en-US" sz="13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predict</a:t>
            </a:r>
            <a:r>
              <a:rPr lang="en-US" sz="1300" dirty="0">
                <a:latin typeface="Consolas" panose="020B0609020204030204" pitchFamily="49" charset="0"/>
                <a:ea typeface="Cambria" panose="02040503050406030204" pitchFamily="18" charset="0"/>
                <a:cs typeface="Times New Roman" panose="02020603050405020304" pitchFamily="18" charset="0"/>
              </a:rPr>
              <a:t>(</a:t>
            </a:r>
            <a:r>
              <a:rPr lang="en-US" sz="1300" dirty="0" err="1">
                <a:latin typeface="Consolas" panose="020B0609020204030204" pitchFamily="49" charset="0"/>
                <a:ea typeface="Cambria" panose="02040503050406030204" pitchFamily="18" charset="0"/>
                <a:cs typeface="Times New Roman" panose="02020603050405020304" pitchFamily="18" charset="0"/>
              </a:rPr>
              <a:t>Model_range_normalized,cars</a:t>
            </a:r>
            <a:r>
              <a:rPr lang="en-US" sz="1300" dirty="0">
                <a:latin typeface="Consolas" panose="020B0609020204030204" pitchFamily="49" charset="0"/>
                <a:ea typeface="Cambria" panose="02040503050406030204" pitchFamily="18" charset="0"/>
                <a:cs typeface="Times New Roman" panose="02020603050405020304" pitchFamily="18" charset="0"/>
              </a:rPr>
              <a:t>)</a:t>
            </a:r>
            <a:r>
              <a:rPr lang="en-US" sz="1300" dirty="0">
                <a:latin typeface="Consolas" panose="020B0609020204030204" pitchFamily="49" charset="0"/>
                <a:ea typeface="Cambria" panose="02040503050406030204" pitchFamily="18" charset="0"/>
                <a:cs typeface="Times New Roman" panose="02020603050405020304" pitchFamily="18" charset="0"/>
              </a:rPr>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b="1" dirty="0" smtClean="0">
                <a:solidFill>
                  <a:srgbClr val="204A87"/>
                </a:solidFill>
                <a:latin typeface="Consolas" panose="020B0609020204030204" pitchFamily="49" charset="0"/>
                <a:ea typeface="Cambria" panose="02040503050406030204" pitchFamily="18" charset="0"/>
                <a:cs typeface="Times New Roman" panose="02020603050405020304" pitchFamily="18" charset="0"/>
              </a:rPr>
              <a:t>summary</a:t>
            </a:r>
            <a:r>
              <a:rPr lang="en-US" sz="1300" dirty="0">
                <a:latin typeface="Consolas" panose="020B0609020204030204" pitchFamily="49" charset="0"/>
                <a:ea typeface="Cambria" panose="02040503050406030204" pitchFamily="18" charset="0"/>
                <a:cs typeface="Times New Roman" panose="02020603050405020304" pitchFamily="18" charset="0"/>
              </a:rPr>
              <a:t>(</a:t>
            </a:r>
            <a:r>
              <a:rPr lang="en-US" sz="1300" dirty="0" err="1">
                <a:latin typeface="Consolas" panose="020B0609020204030204" pitchFamily="49" charset="0"/>
                <a:ea typeface="Cambria" panose="02040503050406030204" pitchFamily="18" charset="0"/>
                <a:cs typeface="Times New Roman" panose="02020603050405020304" pitchFamily="18" charset="0"/>
              </a:rPr>
              <a:t>cars_normalized</a:t>
            </a:r>
            <a:r>
              <a:rPr lang="en-US" sz="1300" dirty="0">
                <a:latin typeface="Consolas" panose="020B0609020204030204" pitchFamily="49" charset="0"/>
                <a:ea typeface="Cambria" panose="02040503050406030204" pitchFamily="18" charset="0"/>
                <a:cs typeface="Times New Roman" panose="02020603050405020304" pitchFamily="18" charset="0"/>
              </a:rPr>
              <a:t>)</a:t>
            </a:r>
            <a:r>
              <a:rPr lang="en-US" sz="1300" dirty="0" smtClean="0">
                <a:latin typeface="Consolas" panose="020B0609020204030204" pitchFamily="49" charset="0"/>
                <a:ea typeface="Cambria" panose="02040503050406030204" pitchFamily="18" charset="0"/>
                <a:cs typeface="Times New Roman" panose="02020603050405020304" pitchFamily="18" charset="0"/>
              </a:rPr>
              <a:t/>
            </a:r>
            <a:br>
              <a:rPr lang="en-US" sz="1300" dirty="0" smtClean="0">
                <a:latin typeface="Consolas" panose="020B0609020204030204" pitchFamily="49" charset="0"/>
                <a:ea typeface="Cambria" panose="02040503050406030204" pitchFamily="18" charset="0"/>
                <a:cs typeface="Times New Roman" panose="02020603050405020304" pitchFamily="18" charset="0"/>
              </a:rPr>
            </a:br>
            <a:r>
              <a:rPr lang="en-US" sz="1300" dirty="0" smtClean="0">
                <a:latin typeface="Consolas" panose="020B0609020204030204" pitchFamily="49" charset="0"/>
                <a:ea typeface="Cambria" panose="02040503050406030204" pitchFamily="18" charset="0"/>
                <a:cs typeface="Times New Roman" panose="02020603050405020304" pitchFamily="18" charset="0"/>
              </a:rPr>
              <a:t>##      </a:t>
            </a:r>
            <a:r>
              <a:rPr lang="en-US" sz="1300" dirty="0">
                <a:latin typeface="Consolas" panose="020B0609020204030204" pitchFamily="49" charset="0"/>
                <a:ea typeface="Cambria" panose="02040503050406030204" pitchFamily="18" charset="0"/>
                <a:cs typeface="Times New Roman" panose="02020603050405020304" pitchFamily="18" charset="0"/>
              </a:rPr>
              <a:t>speed             </a:t>
            </a:r>
            <a:r>
              <a:rPr lang="en-US" sz="1300" dirty="0" err="1">
                <a:latin typeface="Consolas" panose="020B0609020204030204" pitchFamily="49" charset="0"/>
                <a:ea typeface="Cambria" panose="02040503050406030204" pitchFamily="18" charset="0"/>
                <a:cs typeface="Times New Roman" panose="02020603050405020304" pitchFamily="18" charset="0"/>
              </a:rPr>
              <a:t>dist</a:t>
            </a:r>
            <a:r>
              <a:rPr lang="en-US" sz="1300" dirty="0">
                <a:latin typeface="Consolas" panose="020B0609020204030204" pitchFamily="49" charset="0"/>
                <a:ea typeface="Cambria" panose="02040503050406030204" pitchFamily="18" charset="0"/>
                <a:cs typeface="Times New Roman" panose="02020603050405020304" pitchFamily="18" charset="0"/>
              </a:rPr>
              <a:t>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Min.   :0.0000   Min.   :0.0000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1st Qu.:0.3810   1st Qu.:0.2034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Median :0.5238   Median :0.2881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Mean   :0.5429   Mean   :0.3473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3rd Qu.:0.7143   3rd Qu.:0.4576  </a:t>
            </a:r>
            <a:br>
              <a:rPr lang="en-US" sz="1300" dirty="0">
                <a:latin typeface="Consolas" panose="020B0609020204030204" pitchFamily="49" charset="0"/>
                <a:ea typeface="Cambria" panose="02040503050406030204" pitchFamily="18" charset="0"/>
                <a:cs typeface="Times New Roman" panose="02020603050405020304" pitchFamily="18" charset="0"/>
              </a:rPr>
            </a:br>
            <a:r>
              <a:rPr lang="en-US" sz="1300" dirty="0">
                <a:latin typeface="Consolas" panose="020B0609020204030204" pitchFamily="49" charset="0"/>
                <a:ea typeface="Cambria" panose="02040503050406030204" pitchFamily="18" charset="0"/>
                <a:cs typeface="Times New Roman" panose="02020603050405020304" pitchFamily="18" charset="0"/>
              </a:rPr>
              <a:t>##  Max.   :1.0000   Max.   :</a:t>
            </a:r>
            <a:r>
              <a:rPr lang="en-US" sz="1300" dirty="0" smtClean="0">
                <a:latin typeface="Consolas" panose="020B0609020204030204" pitchFamily="49" charset="0"/>
                <a:ea typeface="Cambria" panose="02040503050406030204" pitchFamily="18" charset="0"/>
                <a:cs typeface="Times New Roman" panose="02020603050405020304" pitchFamily="18" charset="0"/>
              </a:rPr>
              <a:t>1.0000</a:t>
            </a:r>
            <a:endParaRPr lang="en-US" sz="1300"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55880176"/>
      </p:ext>
    </p:extLst>
  </p:cSld>
  <p:clrMapOvr>
    <a:masterClrMapping/>
  </p:clrMapOvr>
  <p:transition>
    <p:checke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1026"/>
          <p:cNvSpPr>
            <a:spLocks noGrp="1" noChangeArrowheads="1"/>
          </p:cNvSpPr>
          <p:nvPr>
            <p:ph type="title"/>
          </p:nvPr>
        </p:nvSpPr>
        <p:spPr>
          <a:xfrm>
            <a:off x="2293144" y="405765"/>
            <a:ext cx="5715000" cy="400050"/>
          </a:xfrm>
        </p:spPr>
        <p:txBody>
          <a:bodyPr>
            <a:noAutofit/>
          </a:bodyPr>
          <a:lstStyle/>
          <a:p>
            <a:r>
              <a:rPr lang="en-US" altLang="en-US" dirty="0">
                <a:latin typeface="Garamond" panose="02020404030301010803" pitchFamily="18" charset="0"/>
              </a:rPr>
              <a:t>Example: Data Normalization</a:t>
            </a:r>
          </a:p>
        </p:txBody>
      </p:sp>
      <p:sp>
        <p:nvSpPr>
          <p:cNvPr id="2" name="Rectangle 1"/>
          <p:cNvSpPr/>
          <p:nvPr/>
        </p:nvSpPr>
        <p:spPr>
          <a:xfrm>
            <a:off x="2286000" y="1538134"/>
            <a:ext cx="6057900" cy="1882567"/>
          </a:xfrm>
          <a:prstGeom prst="rect">
            <a:avLst/>
          </a:prstGeom>
        </p:spPr>
        <p:txBody>
          <a:bodyPr wrap="square">
            <a:spAutoFit/>
          </a:bodyPr>
          <a:lstStyle/>
          <a:p>
            <a:pPr latinLnBrk="1">
              <a:spcAft>
                <a:spcPts val="1000"/>
              </a:spcAft>
            </a:pPr>
            <a:r>
              <a:rPr lang="en-US" sz="1200" dirty="0" err="1">
                <a:latin typeface="Consolas" panose="020B0609020204030204" pitchFamily="49" charset="0"/>
                <a:ea typeface="Cambria" panose="02040503050406030204" pitchFamily="18" charset="0"/>
                <a:cs typeface="Times New Roman" panose="02020603050405020304" pitchFamily="18" charset="0"/>
              </a:rPr>
              <a:t>Model_z_normalized</a:t>
            </a:r>
            <a:r>
              <a:rPr lang="en-US" sz="1200" dirty="0">
                <a:latin typeface="Consolas" panose="020B0609020204030204" pitchFamily="49" charset="0"/>
                <a:ea typeface="Cambria" panose="02040503050406030204" pitchFamily="18" charset="0"/>
                <a:cs typeface="Times New Roman" panose="02020603050405020304" pitchFamily="18" charset="0"/>
              </a:rPr>
              <a:t>&lt;-</a:t>
            </a:r>
            <a:r>
              <a:rPr lang="en-US" sz="1200"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preProcess</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cars,</a:t>
            </a:r>
            <a:r>
              <a:rPr lang="en-US" sz="1200"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method</a:t>
            </a:r>
            <a:r>
              <a:rPr lang="en-US" sz="1200" dirty="0">
                <a:solidFill>
                  <a:srgbClr val="204A87"/>
                </a:solidFill>
                <a:latin typeface="Consolas" panose="020B0609020204030204" pitchFamily="49" charset="0"/>
                <a:ea typeface="Cambria" panose="02040503050406030204" pitchFamily="18" charset="0"/>
                <a:cs typeface="Times New Roman" panose="02020603050405020304" pitchFamily="18" charset="0"/>
              </a:rPr>
              <a:t> =</a:t>
            </a:r>
            <a:r>
              <a:rPr lang="en-US" sz="1200" dirty="0">
                <a:latin typeface="Consolas" panose="020B0609020204030204" pitchFamily="49" charset="0"/>
                <a:ea typeface="Cambria" panose="02040503050406030204" pitchFamily="18" charset="0"/>
                <a:cs typeface="Times New Roman" panose="02020603050405020304" pitchFamily="18" charset="0"/>
              </a:rPr>
              <a:t> </a:t>
            </a:r>
            <a:r>
              <a:rPr lang="en-US" sz="12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c</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center"</a:t>
            </a:r>
            <a:r>
              <a:rPr lang="en-US" sz="1200" dirty="0" err="1">
                <a:latin typeface="Consolas" panose="020B0609020204030204" pitchFamily="49" charset="0"/>
                <a:ea typeface="Cambria" panose="02040503050406030204" pitchFamily="18" charset="0"/>
                <a:cs typeface="Times New Roman" panose="02020603050405020304" pitchFamily="18" charset="0"/>
              </a:rPr>
              <a:t>,</a:t>
            </a:r>
            <a:r>
              <a:rPr lang="en-US" sz="1200"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"scale</a:t>
            </a:r>
            <a:r>
              <a:rPr lang="en-US" sz="1200"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sz="1200" dirty="0">
                <a:latin typeface="Consolas" panose="020B0609020204030204" pitchFamily="49" charset="0"/>
                <a:ea typeface="Cambria" panose="02040503050406030204" pitchFamily="18" charset="0"/>
                <a:cs typeface="Times New Roman" panose="02020603050405020304" pitchFamily="18" charset="0"/>
              </a:rPr>
              <a:t>))</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summary</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predict</a:t>
            </a:r>
            <a:r>
              <a:rPr lang="en-US" sz="1200" dirty="0">
                <a:latin typeface="Consolas" panose="020B0609020204030204" pitchFamily="49" charset="0"/>
                <a:ea typeface="Cambria" panose="02040503050406030204" pitchFamily="18" charset="0"/>
                <a:cs typeface="Times New Roman" panose="02020603050405020304" pitchFamily="18" charset="0"/>
              </a:rPr>
              <a:t>(</a:t>
            </a:r>
            <a:r>
              <a:rPr lang="en-US" sz="1200" dirty="0" err="1">
                <a:latin typeface="Consolas" panose="020B0609020204030204" pitchFamily="49" charset="0"/>
                <a:ea typeface="Cambria" panose="02040503050406030204" pitchFamily="18" charset="0"/>
                <a:cs typeface="Times New Roman" panose="02020603050405020304" pitchFamily="18" charset="0"/>
              </a:rPr>
              <a:t>Model_z_normalized,cars</a:t>
            </a:r>
            <a:r>
              <a:rPr lang="en-US" sz="1200" dirty="0">
                <a:latin typeface="Consolas" panose="020B0609020204030204" pitchFamily="49" charset="0"/>
                <a:ea typeface="Cambria" panose="02040503050406030204" pitchFamily="18" charset="0"/>
                <a:cs typeface="Times New Roman" panose="02020603050405020304" pitchFamily="18" charset="0"/>
              </a:rPr>
              <a:t>))</a:t>
            </a:r>
          </a:p>
          <a:p>
            <a:pPr latinLnBrk="1">
              <a:spcAft>
                <a:spcPts val="1000"/>
              </a:spcAft>
            </a:pPr>
            <a:r>
              <a:rPr lang="en-US" sz="1200" dirty="0">
                <a:latin typeface="Consolas" panose="020B0609020204030204" pitchFamily="49" charset="0"/>
                <a:ea typeface="Cambria" panose="02040503050406030204" pitchFamily="18" charset="0"/>
                <a:cs typeface="Times New Roman" panose="02020603050405020304" pitchFamily="18" charset="0"/>
              </a:rPr>
              <a:t>##      speed               </a:t>
            </a:r>
            <a:r>
              <a:rPr lang="en-US" sz="1200" dirty="0" err="1">
                <a:latin typeface="Consolas" panose="020B0609020204030204" pitchFamily="49" charset="0"/>
                <a:ea typeface="Cambria" panose="02040503050406030204" pitchFamily="18" charset="0"/>
                <a:cs typeface="Times New Roman" panose="02020603050405020304" pitchFamily="18" charset="0"/>
              </a:rPr>
              <a:t>dist</a:t>
            </a:r>
            <a:r>
              <a:rPr lang="en-US" sz="1200" dirty="0">
                <a:latin typeface="Consolas" panose="020B0609020204030204" pitchFamily="49" charset="0"/>
                <a:ea typeface="Cambria" panose="02040503050406030204" pitchFamily="18" charset="0"/>
                <a:cs typeface="Times New Roman" panose="02020603050405020304" pitchFamily="18" charset="0"/>
              </a:rPr>
              <a:t>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Min.   :-2.15597   Min.   :-1.5903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1st Qu.:-0.64301   1st Qu.:-0.6589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Median :-0.07565   Median :-0.2709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Mean   : 0.00000   Mean   : 0.0000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3rd Qu.: 0.68083   3rd Qu.: 0.5053  </a:t>
            </a:r>
            <a:br>
              <a:rPr lang="en-US" sz="1200" dirty="0">
                <a:latin typeface="Consolas" panose="020B0609020204030204" pitchFamily="49"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Max.   : 1.81555   Max.   : 2.9888</a:t>
            </a:r>
          </a:p>
        </p:txBody>
      </p:sp>
    </p:spTree>
    <p:extLst>
      <p:ext uri="{BB962C8B-B14F-4D97-AF65-F5344CB8AC3E}">
        <p14:creationId xmlns:p14="http://schemas.microsoft.com/office/powerpoint/2010/main" val="1264383039"/>
      </p:ext>
    </p:extLst>
  </p:cSld>
  <p:clrMapOvr>
    <a:masterClrMapping/>
  </p:clrMapOvr>
  <p:transition>
    <p:checker dir="vert"/>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339975" y="301477"/>
            <a:ext cx="6897688" cy="55324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86916" tIns="42863" rIns="86916" bIns="42863" rtlCol="0" anchor="ctr">
            <a:normAutofit/>
          </a:bodyPr>
          <a:lstStyle/>
          <a:p>
            <a:r>
              <a:rPr lang="en-US" altLang="en-US" dirty="0" smtClean="0">
                <a:latin typeface="Garamond" panose="02020404030301010803" pitchFamily="18" charset="0"/>
              </a:rPr>
              <a:t>Log Transfor</a:t>
            </a:r>
            <a:r>
              <a:rPr lang="en-US" altLang="en-US" dirty="0">
                <a:latin typeface="Garamond" panose="02020404030301010803" pitchFamily="18" charset="0"/>
              </a:rPr>
              <a:t>m</a:t>
            </a:r>
          </a:p>
        </p:txBody>
      </p:sp>
      <p:sp>
        <p:nvSpPr>
          <p:cNvPr id="6" name="Rectangle 3"/>
          <p:cNvSpPr txBox="1">
            <a:spLocks noChangeArrowheads="1"/>
          </p:cNvSpPr>
          <p:nvPr/>
        </p:nvSpPr>
        <p:spPr>
          <a:xfrm>
            <a:off x="1643064" y="842814"/>
            <a:ext cx="7229474" cy="4054226"/>
          </a:xfrm>
          <a:prstGeom prst="rect">
            <a:avLst/>
          </a:prstGeom>
          <a:noFill/>
          <a:ln/>
          <a:extLst>
            <a:ext uri="{91240B29-F687-4F45-9708-019B960494DF}">
              <a14:hiddenLine xmlns:a14="http://schemas.microsoft.com/office/drawing/2010/main" w="25400">
                <a:solidFill>
                  <a:schemeClr val="tx1"/>
                </a:solidFill>
                <a:miter lim="800000"/>
                <a:headEnd/>
                <a:tailEnd/>
              </a14:hiddenLine>
            </a:ext>
          </a:extLst>
        </p:spPr>
        <p:txBody>
          <a:bodyPr vert="horz" lIns="82154" tIns="39291" rIns="82154" bIns="39291"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000" b="1" i="0" kern="1200">
                <a:solidFill>
                  <a:srgbClr val="002060"/>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600" b="0" i="0" kern="1200">
                <a:solidFill>
                  <a:schemeClr val="bg2">
                    <a:lumMod val="50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bg2">
                    <a:lumMod val="50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bg2">
                    <a:lumMod val="50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buFont typeface="Wingdings" panose="05000000000000000000" pitchFamily="2" charset="2"/>
              <a:buChar char="§"/>
            </a:pPr>
            <a:endParaRPr lang="en-US" altLang="en-US" sz="2000" dirty="0" smtClean="0">
              <a:solidFill>
                <a:schemeClr val="tx2">
                  <a:lumMod val="75000"/>
                </a:schemeClr>
              </a:solidFill>
              <a:latin typeface="Garamond" panose="02020404030301010803" pitchFamily="18" charset="0"/>
            </a:endParaRPr>
          </a:p>
          <a:p>
            <a:pPr lvl="1"/>
            <a:r>
              <a:rPr lang="en-US" altLang="en-US" sz="2000" dirty="0" smtClean="0">
                <a:solidFill>
                  <a:schemeClr val="tx2">
                    <a:lumMod val="75000"/>
                  </a:schemeClr>
                </a:solidFill>
                <a:latin typeface="Garamond" panose="02020404030301010803" pitchFamily="18" charset="0"/>
              </a:rPr>
              <a:t>It might also be beneficial to apply other transformation such as logarithmic transform to reduce the </a:t>
            </a:r>
            <a:r>
              <a:rPr lang="en-US" altLang="en-US" sz="2000" dirty="0" err="1" smtClean="0">
                <a:solidFill>
                  <a:schemeClr val="tx2">
                    <a:lumMod val="75000"/>
                  </a:schemeClr>
                </a:solidFill>
                <a:latin typeface="Garamond" panose="02020404030301010803" pitchFamily="18" charset="0"/>
              </a:rPr>
              <a:t>skewness</a:t>
            </a:r>
            <a:r>
              <a:rPr lang="en-US" altLang="en-US" sz="2000" dirty="0" smtClean="0">
                <a:solidFill>
                  <a:schemeClr val="tx2">
                    <a:lumMod val="75000"/>
                  </a:schemeClr>
                </a:solidFill>
                <a:latin typeface="Garamond" panose="02020404030301010803" pitchFamily="18" charset="0"/>
              </a:rPr>
              <a:t> of the data.</a:t>
            </a:r>
          </a:p>
          <a:p>
            <a:pPr lvl="1"/>
            <a:endParaRPr lang="en-US" altLang="en-US" sz="2000" dirty="0">
              <a:solidFill>
                <a:schemeClr val="tx2">
                  <a:lumMod val="75000"/>
                </a:schemeClr>
              </a:solidFill>
              <a:latin typeface="Garamond" panose="02020404030301010803" pitchFamily="18" charset="0"/>
            </a:endParaRPr>
          </a:p>
          <a:p>
            <a:pPr lvl="1"/>
            <a:r>
              <a:rPr lang="en-US" altLang="en-US" sz="2000" dirty="0" smtClean="0">
                <a:solidFill>
                  <a:schemeClr val="tx2">
                    <a:lumMod val="75000"/>
                  </a:schemeClr>
                </a:solidFill>
                <a:latin typeface="Garamond" panose="02020404030301010803" pitchFamily="18" charset="0"/>
              </a:rPr>
              <a:t>This is a common practice </a:t>
            </a:r>
            <a:r>
              <a:rPr lang="en-US" altLang="en-US" sz="2000" dirty="0">
                <a:solidFill>
                  <a:schemeClr val="tx2">
                    <a:lumMod val="75000"/>
                  </a:schemeClr>
                </a:solidFill>
                <a:latin typeface="Garamond" panose="02020404030301010803" pitchFamily="18" charset="0"/>
              </a:rPr>
              <a:t>for </a:t>
            </a:r>
            <a:r>
              <a:rPr lang="en-US" altLang="en-US" sz="2000" dirty="0" smtClean="0">
                <a:solidFill>
                  <a:schemeClr val="tx2">
                    <a:lumMod val="75000"/>
                  </a:schemeClr>
                </a:solidFill>
                <a:latin typeface="Garamond" panose="02020404030301010803" pitchFamily="18" charset="0"/>
              </a:rPr>
              <a:t>monetary values, for example which normally tend to have a long-tail distribution . </a:t>
            </a:r>
          </a:p>
          <a:p>
            <a:pPr lvl="1"/>
            <a:endParaRPr lang="en-US" altLang="en-US" sz="2000" dirty="0" smtClean="0">
              <a:solidFill>
                <a:schemeClr val="tx2">
                  <a:lumMod val="75000"/>
                </a:schemeClr>
              </a:solidFill>
              <a:latin typeface="Garamond" panose="02020404030301010803" pitchFamily="18" charset="0"/>
            </a:endParaRPr>
          </a:p>
          <a:p>
            <a:pPr lvl="1"/>
            <a:r>
              <a:rPr lang="en-US" altLang="en-US" sz="2000" dirty="0" smtClean="0">
                <a:solidFill>
                  <a:schemeClr val="tx2">
                    <a:lumMod val="75000"/>
                  </a:schemeClr>
                </a:solidFill>
                <a:latin typeface="Garamond" panose="02020404030301010803" pitchFamily="18" charset="0"/>
              </a:rPr>
              <a:t>You should make sure that all values are positive and greater than zero in the original variable to avoid invalid results. </a:t>
            </a:r>
          </a:p>
          <a:p>
            <a:pPr lvl="1"/>
            <a:endParaRPr lang="en-US" altLang="en-US" sz="2000" dirty="0">
              <a:solidFill>
                <a:schemeClr val="tx2">
                  <a:lumMod val="75000"/>
                </a:schemeClr>
              </a:solidFill>
              <a:latin typeface="Garamond" panose="02020404030301010803" pitchFamily="18" charset="0"/>
            </a:endParaRPr>
          </a:p>
          <a:p>
            <a:pPr lvl="1"/>
            <a:r>
              <a:rPr lang="en-US" altLang="en-US" sz="2000" dirty="0" smtClean="0">
                <a:solidFill>
                  <a:schemeClr val="tx2">
                    <a:lumMod val="75000"/>
                  </a:schemeClr>
                </a:solidFill>
                <a:latin typeface="Garamond" panose="02020404030301010803" pitchFamily="18" charset="0"/>
              </a:rPr>
              <a:t>A fixed positive constant is normally added beforehand to avoid such scenarios.</a:t>
            </a:r>
          </a:p>
          <a:p>
            <a:pPr marL="342900" lvl="1" indent="0">
              <a:buFont typeface="Arial" panose="020B0604020202020204" pitchFamily="34" charset="0"/>
              <a:buNone/>
            </a:pPr>
            <a:endParaRPr lang="en-US" altLang="en-US" sz="2000" dirty="0"/>
          </a:p>
        </p:txBody>
      </p:sp>
    </p:spTree>
    <p:extLst>
      <p:ext uri="{BB962C8B-B14F-4D97-AF65-F5344CB8AC3E}">
        <p14:creationId xmlns:p14="http://schemas.microsoft.com/office/powerpoint/2010/main" val="222150066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17538</TotalTime>
  <Words>1283</Words>
  <Application>Microsoft Office PowerPoint</Application>
  <PresentationFormat>On-screen Show (16:9)</PresentationFormat>
  <Paragraphs>86</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Calibri</vt:lpstr>
      <vt:lpstr>Cambria</vt:lpstr>
      <vt:lpstr>Cambria Math</vt:lpstr>
      <vt:lpstr>Consolas</vt:lpstr>
      <vt:lpstr>Garamond</vt:lpstr>
      <vt:lpstr>Times New Roman</vt:lpstr>
      <vt:lpstr>Wingdings</vt:lpstr>
      <vt:lpstr>Office Theme</vt:lpstr>
      <vt:lpstr>Data Transformation </vt:lpstr>
      <vt:lpstr>Data Transformation</vt:lpstr>
      <vt:lpstr>Data Transformation</vt:lpstr>
      <vt:lpstr>Data Transformation: Normalization</vt:lpstr>
      <vt:lpstr>Normalization Example</vt:lpstr>
      <vt:lpstr>Data Transformation: Normalization</vt:lpstr>
      <vt:lpstr>Example: Data Normalization</vt:lpstr>
      <vt:lpstr>Example: Data Normalization</vt:lpstr>
      <vt:lpstr>Log Transform</vt:lpstr>
      <vt:lpstr>Example From The Previous Lecture </vt:lpstr>
      <vt:lpstr>Dummy Variables</vt:lpstr>
      <vt:lpstr>Dummy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cp:lastModifiedBy>
  <cp:revision>301</cp:revision>
  <dcterms:created xsi:type="dcterms:W3CDTF">2016-02-11T18:06:46Z</dcterms:created>
  <dcterms:modified xsi:type="dcterms:W3CDTF">2018-10-13T17:05:49Z</dcterms:modified>
</cp:coreProperties>
</file>