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594" r:id="rId3"/>
    <p:sldId id="595" r:id="rId4"/>
    <p:sldId id="601" r:id="rId5"/>
    <p:sldId id="602" r:id="rId6"/>
    <p:sldId id="603" r:id="rId7"/>
    <p:sldId id="599" r:id="rId8"/>
    <p:sldId id="604" r:id="rId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723"/>
    <a:srgbClr val="70AD47"/>
    <a:srgbClr val="FFFF99"/>
    <a:srgbClr val="E5F0E0"/>
    <a:srgbClr val="AED19E"/>
    <a:srgbClr val="DC2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05" autoAdjust="0"/>
    <p:restoredTop sz="73979" autoAdjust="0"/>
  </p:normalViewPr>
  <p:slideViewPr>
    <p:cSldViewPr snapToGrid="0" snapToObjects="1">
      <p:cViewPr varScale="1">
        <p:scale>
          <a:sx n="103" d="100"/>
          <a:sy n="103" d="100"/>
        </p:scale>
        <p:origin x="16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40870-534C-46E9-ADCD-2F266799DA52}" type="datetimeFigureOut">
              <a:rPr lang="en-US" smtClean="0"/>
              <a:t>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6AC3C-2068-4A88-982F-9859BB4885A0}" type="slidenum">
              <a:rPr lang="en-US" smtClean="0"/>
              <a:t>‹#›</a:t>
            </a:fld>
            <a:endParaRPr lang="en-US"/>
          </a:p>
        </p:txBody>
      </p:sp>
    </p:spTree>
    <p:extLst>
      <p:ext uri="{BB962C8B-B14F-4D97-AF65-F5344CB8AC3E}">
        <p14:creationId xmlns:p14="http://schemas.microsoft.com/office/powerpoint/2010/main" val="1661513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a:t>
            </a:r>
            <a:r>
              <a:rPr lang="en-US" baseline="0" dirty="0"/>
              <a:t>review the topics of probability and odds which we will use later on for discussing classification models. </a:t>
            </a:r>
            <a:endParaRPr lang="en-US" dirty="0"/>
          </a:p>
        </p:txBody>
      </p:sp>
      <p:sp>
        <p:nvSpPr>
          <p:cNvPr id="4" name="Slide Number Placeholder 3"/>
          <p:cNvSpPr>
            <a:spLocks noGrp="1"/>
          </p:cNvSpPr>
          <p:nvPr>
            <p:ph type="sldNum" sz="quarter" idx="10"/>
          </p:nvPr>
        </p:nvSpPr>
        <p:spPr/>
        <p:txBody>
          <a:bodyPr/>
          <a:lstStyle/>
          <a:p>
            <a:fld id="{AD06AC3C-2068-4A88-982F-9859BB4885A0}" type="slidenum">
              <a:rPr lang="en-US" smtClean="0"/>
              <a:t>1</a:t>
            </a:fld>
            <a:endParaRPr lang="en-US"/>
          </a:p>
        </p:txBody>
      </p:sp>
    </p:spTree>
    <p:extLst>
      <p:ext uri="{BB962C8B-B14F-4D97-AF65-F5344CB8AC3E}">
        <p14:creationId xmlns:p14="http://schemas.microsoft.com/office/powerpoint/2010/main" val="350460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start by defining some terminology; so, the first terminology is probability, which is also represented by p. Probability is the likelihood that an event can occur. Then we will have the outcome, generally when we do probability experiments, the different possible results are called the outcomes. Finally, event is the collection of outcomes. </a:t>
            </a:r>
            <a:endParaRPr lang="en-US" dirty="0"/>
          </a:p>
        </p:txBody>
      </p:sp>
      <p:sp>
        <p:nvSpPr>
          <p:cNvPr id="4" name="Slide Number Placeholder 3"/>
          <p:cNvSpPr>
            <a:spLocks noGrp="1"/>
          </p:cNvSpPr>
          <p:nvPr>
            <p:ph type="sldNum" sz="quarter" idx="5"/>
          </p:nvPr>
        </p:nvSpPr>
        <p:spPr/>
        <p:txBody>
          <a:bodyPr/>
          <a:lstStyle/>
          <a:p>
            <a:fld id="{AD06AC3C-2068-4A88-982F-9859BB4885A0}" type="slidenum">
              <a:rPr lang="en-US" smtClean="0"/>
              <a:t>2</a:t>
            </a:fld>
            <a:endParaRPr lang="en-US"/>
          </a:p>
        </p:txBody>
      </p:sp>
    </p:spTree>
    <p:extLst>
      <p:ext uri="{BB962C8B-B14F-4D97-AF65-F5344CB8AC3E}">
        <p14:creationId xmlns:p14="http://schemas.microsoft.com/office/powerpoint/2010/main" val="1547737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Probability can be expressed as the ratio of the number of favorable outcomes divided by the total number of outcomes. </a:t>
            </a:r>
            <a:endParaRPr lang="en-US" dirty="0"/>
          </a:p>
        </p:txBody>
      </p:sp>
      <p:sp>
        <p:nvSpPr>
          <p:cNvPr id="4" name="Slide Number Placeholder 3"/>
          <p:cNvSpPr>
            <a:spLocks noGrp="1"/>
          </p:cNvSpPr>
          <p:nvPr>
            <p:ph type="sldNum" sz="quarter" idx="5"/>
          </p:nvPr>
        </p:nvSpPr>
        <p:spPr/>
        <p:txBody>
          <a:bodyPr/>
          <a:lstStyle/>
          <a:p>
            <a:fld id="{AD06AC3C-2068-4A88-982F-9859BB4885A0}" type="slidenum">
              <a:rPr lang="en-US" smtClean="0"/>
              <a:t>3</a:t>
            </a:fld>
            <a:endParaRPr lang="en-US"/>
          </a:p>
        </p:txBody>
      </p:sp>
    </p:spTree>
    <p:extLst>
      <p:ext uri="{BB962C8B-B14F-4D97-AF65-F5344CB8AC3E}">
        <p14:creationId xmlns:p14="http://schemas.microsoft.com/office/powerpoint/2010/main" val="3479652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Another way to describe the chance of an event occurring is with odds. The odds in favor of an event is the ratio that compares the number of ways the event can occur to the number of ways that the event could not occur. We can define the odds in favor of an event as the ratio of the number of favorable outcomes to the number of unfavorable outcomes. </a:t>
            </a:r>
            <a:endParaRPr lang="en-US" dirty="0"/>
          </a:p>
        </p:txBody>
      </p:sp>
      <p:sp>
        <p:nvSpPr>
          <p:cNvPr id="4" name="Slide Number Placeholder 3"/>
          <p:cNvSpPr>
            <a:spLocks noGrp="1"/>
          </p:cNvSpPr>
          <p:nvPr>
            <p:ph type="sldNum" sz="quarter" idx="5"/>
          </p:nvPr>
        </p:nvSpPr>
        <p:spPr/>
        <p:txBody>
          <a:bodyPr/>
          <a:lstStyle/>
          <a:p>
            <a:fld id="{AD06AC3C-2068-4A88-982F-9859BB4885A0}" type="slidenum">
              <a:rPr lang="en-US" smtClean="0"/>
              <a:t>4</a:t>
            </a:fld>
            <a:endParaRPr lang="en-US"/>
          </a:p>
        </p:txBody>
      </p:sp>
    </p:spTree>
    <p:extLst>
      <p:ext uri="{BB962C8B-B14F-4D97-AF65-F5344CB8AC3E}">
        <p14:creationId xmlns:p14="http://schemas.microsoft.com/office/powerpoint/2010/main" val="4011268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Knowing the probability, one can easily calculate the odds in favor of an event. In fact, the odds in favor of an event, is equal to the probability of the event divided by one minus the probability of the event. For example, if the probability of an earthquake in California is 0.25, then the odds in favor of an earthquake are 0.25 to 0.75 or 1 to 3. </a:t>
            </a:r>
            <a:endParaRPr lang="en-US" dirty="0"/>
          </a:p>
        </p:txBody>
      </p:sp>
      <p:sp>
        <p:nvSpPr>
          <p:cNvPr id="4" name="Slide Number Placeholder 3"/>
          <p:cNvSpPr>
            <a:spLocks noGrp="1"/>
          </p:cNvSpPr>
          <p:nvPr>
            <p:ph type="sldNum" sz="quarter" idx="5"/>
          </p:nvPr>
        </p:nvSpPr>
        <p:spPr/>
        <p:txBody>
          <a:bodyPr/>
          <a:lstStyle/>
          <a:p>
            <a:fld id="{AD06AC3C-2068-4A88-982F-9859BB4885A0}" type="slidenum">
              <a:rPr lang="en-US" smtClean="0"/>
              <a:t>5</a:t>
            </a:fld>
            <a:endParaRPr lang="en-US"/>
          </a:p>
        </p:txBody>
      </p:sp>
    </p:spTree>
    <p:extLst>
      <p:ext uri="{BB962C8B-B14F-4D97-AF65-F5344CB8AC3E}">
        <p14:creationId xmlns:p14="http://schemas.microsoft.com/office/powerpoint/2010/main" val="206055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Similarly, knowing the odds in favor of an event, one can easily calculate the probabilities. In fact, if the odds in favor of event A, are A to B, then the probability of event A is A divided by A + B. For example, if the odds in favor of raining are 3 to 1, then probability of raining can be calculated as 3 divided by 4. </a:t>
            </a:r>
            <a:endParaRPr lang="en-US" dirty="0"/>
          </a:p>
        </p:txBody>
      </p:sp>
      <p:sp>
        <p:nvSpPr>
          <p:cNvPr id="4" name="Slide Number Placeholder 3"/>
          <p:cNvSpPr>
            <a:spLocks noGrp="1"/>
          </p:cNvSpPr>
          <p:nvPr>
            <p:ph type="sldNum" sz="quarter" idx="5"/>
          </p:nvPr>
        </p:nvSpPr>
        <p:spPr/>
        <p:txBody>
          <a:bodyPr/>
          <a:lstStyle/>
          <a:p>
            <a:fld id="{AD06AC3C-2068-4A88-982F-9859BB4885A0}" type="slidenum">
              <a:rPr lang="en-US" smtClean="0"/>
              <a:t>6</a:t>
            </a:fld>
            <a:endParaRPr lang="en-US"/>
          </a:p>
        </p:txBody>
      </p:sp>
    </p:spTree>
    <p:extLst>
      <p:ext uri="{BB962C8B-B14F-4D97-AF65-F5344CB8AC3E}">
        <p14:creationId xmlns:p14="http://schemas.microsoft.com/office/powerpoint/2010/main" val="45945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06AC3C-2068-4A88-982F-9859BB4885A0}" type="slidenum">
              <a:rPr lang="en-US" smtClean="0"/>
              <a:t>7</a:t>
            </a:fld>
            <a:endParaRPr lang="en-US"/>
          </a:p>
        </p:txBody>
      </p:sp>
    </p:spTree>
    <p:extLst>
      <p:ext uri="{BB962C8B-B14F-4D97-AF65-F5344CB8AC3E}">
        <p14:creationId xmlns:p14="http://schemas.microsoft.com/office/powerpoint/2010/main" val="12446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311802-0732-4CE8-9F72-4698BF3C5AA9}" type="slidenum">
              <a:rPr lang="en-US" smtClean="0"/>
              <a:t>8</a:t>
            </a:fld>
            <a:endParaRPr lang="en-US"/>
          </a:p>
        </p:txBody>
      </p:sp>
    </p:spTree>
    <p:extLst>
      <p:ext uri="{BB962C8B-B14F-4D97-AF65-F5344CB8AC3E}">
        <p14:creationId xmlns:p14="http://schemas.microsoft.com/office/powerpoint/2010/main" val="4021738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3" name="Picture 12"/>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152395" y="4763159"/>
            <a:ext cx="4517081" cy="451708"/>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2367591" cy="5143500"/>
          </a:xfrm>
          <a:prstGeom prst="rect">
            <a:avLst/>
          </a:prstGeom>
        </p:spPr>
      </p:pic>
      <p:sp>
        <p:nvSpPr>
          <p:cNvPr id="2" name="Title 1"/>
          <p:cNvSpPr>
            <a:spLocks noGrp="1"/>
          </p:cNvSpPr>
          <p:nvPr>
            <p:ph type="ctrTitle"/>
          </p:nvPr>
        </p:nvSpPr>
        <p:spPr>
          <a:xfrm>
            <a:off x="725714" y="841772"/>
            <a:ext cx="7772400" cy="2509748"/>
          </a:xfrm>
        </p:spPr>
        <p:txBody>
          <a:bodyPr anchor="b">
            <a:normAutofit/>
          </a:bodyPr>
          <a:lstStyle>
            <a:lvl1pPr algn="ctr">
              <a:defRPr sz="3600" b="1" i="0">
                <a:solidFill>
                  <a:schemeClr val="bg1"/>
                </a:solidFill>
                <a:latin typeface="Arial Black" charset="0"/>
                <a:ea typeface="Arial Black" charset="0"/>
                <a:cs typeface="Arial Black" charset="0"/>
              </a:defRPr>
            </a:lvl1pPr>
          </a:lstStyle>
          <a:p>
            <a:r>
              <a:rPr lang="en-US" dirty="0"/>
              <a:t>Click to edit Master title style</a:t>
            </a:r>
          </a:p>
        </p:txBody>
      </p:sp>
      <p:sp>
        <p:nvSpPr>
          <p:cNvPr id="3" name="Subtitle 2"/>
          <p:cNvSpPr>
            <a:spLocks noGrp="1"/>
          </p:cNvSpPr>
          <p:nvPr>
            <p:ph type="subTitle" idx="1"/>
          </p:nvPr>
        </p:nvSpPr>
        <p:spPr>
          <a:xfrm>
            <a:off x="1143000" y="3565128"/>
            <a:ext cx="6858000" cy="1241822"/>
          </a:xfrm>
        </p:spPr>
        <p:txBody>
          <a:bodyPr>
            <a:normAutofit/>
          </a:bodyPr>
          <a:lstStyle>
            <a:lvl1pPr marL="0" indent="0" algn="ctr">
              <a:buNone/>
              <a:defRPr sz="2000" b="1" i="0">
                <a:solidFill>
                  <a:schemeClr val="bg1"/>
                </a:solidFill>
                <a:latin typeface="Arial" charset="0"/>
                <a:ea typeface="Arial" charset="0"/>
                <a:cs typeface="Arial"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1"/>
            <a:ext cx="2346960" cy="1066800"/>
          </a:xfrm>
          <a:prstGeom prst="rect">
            <a:avLst/>
          </a:prstGeom>
        </p:spPr>
      </p:pic>
      <p:pic>
        <p:nvPicPr>
          <p:cNvPr id="10" name="Picture 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988384" y="4763159"/>
            <a:ext cx="1539796" cy="308491"/>
          </a:xfrm>
          <a:prstGeom prst="rect">
            <a:avLst/>
          </a:prstGeom>
        </p:spPr>
      </p:pic>
    </p:spTree>
    <p:extLst>
      <p:ext uri="{BB962C8B-B14F-4D97-AF65-F5344CB8AC3E}">
        <p14:creationId xmlns:p14="http://schemas.microsoft.com/office/powerpoint/2010/main" val="98415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8C3B8DE-DCD3-E844-A1CD-00ABD5C27D77}" type="datetimeFigureOut">
              <a:rPr lang="en-US" smtClean="0"/>
              <a:t>2/4/19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71655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4000"/>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3B8DE-DCD3-E844-A1CD-00ABD5C27D77}"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6614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sz="1800"/>
            </a:lvl1pPr>
            <a:lvl2pPr>
              <a:defRPr sz="1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sz="1800"/>
            </a:lvl1pPr>
            <a:lvl2pPr>
              <a:defRPr sz="1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8C3B8DE-DCD3-E844-A1CD-00ABD5C27D77}"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149175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C3B8DE-DCD3-E844-A1CD-00ABD5C27D77}" type="datetimeFigureOut">
              <a:rPr lang="en-US" smtClean="0"/>
              <a:t>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1012369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3B8DE-DCD3-E844-A1CD-00ABD5C27D77}" type="datetimeFigureOut">
              <a:rPr lang="en-US" smtClean="0"/>
              <a:t>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38720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4749165"/>
            <a:ext cx="9144000" cy="394335"/>
          </a:xfrm>
          <a:prstGeom prst="rect">
            <a:avLst/>
          </a:prstGeom>
        </p:spPr>
      </p:pic>
      <p:pic>
        <p:nvPicPr>
          <p:cNvPr id="9" name="Picture 8"/>
          <p:cNvPicPr>
            <a:picLocks noChangeAspect="1"/>
          </p:cNvPicPr>
          <p:nvPr userDrawn="1"/>
        </p:nvPicPr>
        <p:blipFill>
          <a:blip r:embed="rId9">
            <a:alphaModFix/>
            <a:extLst>
              <a:ext uri="{28A0092B-C50C-407E-A947-70E740481C1C}">
                <a14:useLocalDpi xmlns:a14="http://schemas.microsoft.com/office/drawing/2010/main" val="0"/>
              </a:ext>
            </a:extLst>
          </a:blip>
          <a:stretch>
            <a:fillRect/>
          </a:stretch>
        </p:blipFill>
        <p:spPr>
          <a:xfrm>
            <a:off x="-152395" y="4763159"/>
            <a:ext cx="4517081" cy="451708"/>
          </a:xfrm>
          <a:prstGeom prst="rect">
            <a:avLst/>
          </a:prstGeom>
        </p:spPr>
      </p:pic>
      <p:pic>
        <p:nvPicPr>
          <p:cNvPr id="12" name="Picture 1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315" y="0"/>
            <a:ext cx="2367591" cy="5143500"/>
          </a:xfrm>
          <a:prstGeom prst="rect">
            <a:avLst/>
          </a:prstGeom>
        </p:spPr>
      </p:pic>
      <p:sp>
        <p:nvSpPr>
          <p:cNvPr id="2" name="Title Placeholder 1"/>
          <p:cNvSpPr>
            <a:spLocks noGrp="1"/>
          </p:cNvSpPr>
          <p:nvPr>
            <p:ph type="title"/>
          </p:nvPr>
        </p:nvSpPr>
        <p:spPr>
          <a:xfrm>
            <a:off x="1618344" y="0"/>
            <a:ext cx="6897006" cy="106562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28557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696365" y="4767263"/>
            <a:ext cx="4511533" cy="273844"/>
          </a:xfrm>
          <a:prstGeom prst="rect">
            <a:avLst/>
          </a:prstGeom>
        </p:spPr>
        <p:txBody>
          <a:bodyPr vert="horz" lIns="91440" tIns="45720" rIns="91440" bIns="45720" rtlCol="0" anchor="ctr"/>
          <a:lstStyle>
            <a:lvl1pPr algn="ctr">
              <a:defRPr sz="900" b="1" i="0">
                <a:solidFill>
                  <a:schemeClr val="bg1"/>
                </a:solidFill>
                <a:latin typeface="Arial" charset="0"/>
                <a:ea typeface="Arial" charset="0"/>
                <a:cs typeface="Arial" charset="0"/>
              </a:defRPr>
            </a:lvl1pPr>
          </a:lstStyle>
          <a:p>
            <a:endParaRPr lang="en-US" dirty="0"/>
          </a:p>
        </p:txBody>
      </p:sp>
      <p:sp>
        <p:nvSpPr>
          <p:cNvPr id="6" name="Slide Number Placeholder 5"/>
          <p:cNvSpPr>
            <a:spLocks noGrp="1"/>
          </p:cNvSpPr>
          <p:nvPr>
            <p:ph type="sldNum" sz="quarter" idx="4"/>
          </p:nvPr>
        </p:nvSpPr>
        <p:spPr>
          <a:xfrm>
            <a:off x="145143" y="4767263"/>
            <a:ext cx="481735" cy="273844"/>
          </a:xfrm>
          <a:prstGeom prst="rect">
            <a:avLst/>
          </a:prstGeom>
        </p:spPr>
        <p:txBody>
          <a:bodyPr vert="horz" lIns="91440" tIns="45720" rIns="91440" bIns="45720" rtlCol="0" anchor="ctr"/>
          <a:lstStyle>
            <a:lvl1pPr algn="r">
              <a:defRPr sz="900" b="1" i="0">
                <a:solidFill>
                  <a:schemeClr val="bg1"/>
                </a:solidFill>
                <a:latin typeface="Arial" charset="0"/>
                <a:ea typeface="Arial" charset="0"/>
                <a:cs typeface="Arial" charset="0"/>
              </a:defRPr>
            </a:lvl1pPr>
          </a:lstStyle>
          <a:p>
            <a:fld id="{8B3B7E3A-A8BC-1542-B6A9-3881FA2AF1D4}" type="slidenum">
              <a:rPr lang="en-US" smtClean="0"/>
              <a:pPr/>
              <a:t>‹#›</a:t>
            </a:fld>
            <a:endParaRPr lang="en-US" dirty="0"/>
          </a:p>
        </p:txBody>
      </p:sp>
      <p:pic>
        <p:nvPicPr>
          <p:cNvPr id="10" name="Pictur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9131" y="-14513"/>
            <a:ext cx="1789607" cy="813458"/>
          </a:xfrm>
          <a:prstGeom prst="rect">
            <a:avLst/>
          </a:prstGeom>
        </p:spPr>
      </p:pic>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1" i="0">
                <a:solidFill>
                  <a:schemeClr val="bg1"/>
                </a:solidFill>
                <a:latin typeface="Arial" charset="0"/>
                <a:ea typeface="Arial" charset="0"/>
                <a:cs typeface="Arial" charset="0"/>
              </a:defRPr>
            </a:lvl1pPr>
          </a:lstStyle>
          <a:p>
            <a:fld id="{28C3B8DE-DCD3-E844-A1CD-00ABD5C27D77}" type="datetimeFigureOut">
              <a:rPr lang="en-US" smtClean="0"/>
              <a:pPr/>
              <a:t>2/4/19</a:t>
            </a:fld>
            <a:endParaRPr lang="en-US" dirty="0"/>
          </a:p>
        </p:txBody>
      </p:sp>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508093" y="4442028"/>
            <a:ext cx="523665" cy="444097"/>
          </a:xfrm>
          <a:prstGeom prst="rect">
            <a:avLst/>
          </a:prstGeom>
        </p:spPr>
      </p:pic>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05017" y="4763159"/>
            <a:ext cx="1539796" cy="308491"/>
          </a:xfrm>
          <a:prstGeom prst="rect">
            <a:avLst/>
          </a:prstGeom>
        </p:spPr>
      </p:pic>
    </p:spTree>
    <p:extLst>
      <p:ext uri="{BB962C8B-B14F-4D97-AF65-F5344CB8AC3E}">
        <p14:creationId xmlns:p14="http://schemas.microsoft.com/office/powerpoint/2010/main" val="181752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Lst>
  <p:txStyles>
    <p:titleStyle>
      <a:lvl1pPr algn="l" defTabSz="685800" rtl="0" eaLnBrk="1" latinLnBrk="0" hangingPunct="1">
        <a:lnSpc>
          <a:spcPct val="90000"/>
        </a:lnSpc>
        <a:spcBef>
          <a:spcPct val="0"/>
        </a:spcBef>
        <a:buNone/>
        <a:defRPr sz="2400" b="1" i="0" kern="1200">
          <a:solidFill>
            <a:srgbClr val="002060"/>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b="1" i="0" kern="1200">
          <a:solidFill>
            <a:srgbClr val="002060"/>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600" b="0" i="0" kern="1200">
          <a:solidFill>
            <a:schemeClr val="bg2">
              <a:lumMod val="50000"/>
            </a:schemeClr>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bg2">
              <a:lumMod val="50000"/>
            </a:schemeClr>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bg2">
              <a:lumMod val="50000"/>
            </a:schemeClr>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bg2">
              <a:lumMod val="50000"/>
            </a:schemeClr>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1368" y="781236"/>
            <a:ext cx="8080655" cy="2509748"/>
          </a:xfrm>
        </p:spPr>
        <p:txBody>
          <a:bodyPr/>
          <a:lstStyle/>
          <a:p>
            <a:r>
              <a:rPr lang="en-US" dirty="0"/>
              <a:t>Probability and Odds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498" y="1741190"/>
            <a:ext cx="745003" cy="631804"/>
          </a:xfrm>
          <a:prstGeom prst="rect">
            <a:avLst/>
          </a:prstGeom>
        </p:spPr>
      </p:pic>
    </p:spTree>
    <p:extLst>
      <p:ext uri="{BB962C8B-B14F-4D97-AF65-F5344CB8AC3E}">
        <p14:creationId xmlns:p14="http://schemas.microsoft.com/office/powerpoint/2010/main" val="34263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5"/>
          <p:cNvSpPr>
            <a:spLocks noChangeArrowheads="1"/>
          </p:cNvSpPr>
          <p:nvPr/>
        </p:nvSpPr>
        <p:spPr bwMode="auto">
          <a:xfrm>
            <a:off x="1700331" y="1464872"/>
            <a:ext cx="7443669" cy="2462213"/>
          </a:xfrm>
          <a:prstGeom prst="rect">
            <a:avLst/>
          </a:prstGeom>
          <a:noFill/>
          <a:ln w="12700" cap="sq">
            <a:noFill/>
            <a:miter lim="800000"/>
            <a:headEnd type="none" w="sm" len="sm"/>
            <a:tailEnd type="none" w="sm" len="sm"/>
          </a:ln>
        </p:spPr>
        <p:txBody>
          <a:bodyPr wrap="square">
            <a:spAutoFit/>
          </a:bodyPr>
          <a:lstStyle/>
          <a:p>
            <a:pPr marL="342900" indent="-342900">
              <a:buFont typeface="Wingdings" panose="05000000000000000000" pitchFamily="2" charset="2"/>
              <a:buChar char="§"/>
              <a:defRPr/>
            </a:pPr>
            <a:r>
              <a:rPr lang="en-US" sz="2200" dirty="0">
                <a:solidFill>
                  <a:schemeClr val="tx2">
                    <a:lumMod val="75000"/>
                  </a:schemeClr>
                </a:solidFill>
                <a:latin typeface="Garamond" panose="02020404030301010803" pitchFamily="18" charset="0"/>
                <a:ea typeface="Arial" charset="0"/>
                <a:cs typeface="Arial" charset="0"/>
              </a:rPr>
              <a:t>Probability (P) – is the likelihood that an event will occur.</a:t>
            </a: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r>
              <a:rPr lang="en-US" sz="2200" dirty="0">
                <a:solidFill>
                  <a:schemeClr val="tx2">
                    <a:lumMod val="75000"/>
                  </a:schemeClr>
                </a:solidFill>
                <a:latin typeface="Garamond" panose="02020404030301010803" pitchFamily="18" charset="0"/>
                <a:ea typeface="Arial" charset="0"/>
                <a:cs typeface="Arial" charset="0"/>
              </a:rPr>
              <a:t>Outcomes – when you do a probability experiment the different possible results are called outcomes</a:t>
            </a: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r>
              <a:rPr lang="en-US" sz="2200" dirty="0">
                <a:solidFill>
                  <a:schemeClr val="tx2">
                    <a:lumMod val="75000"/>
                  </a:schemeClr>
                </a:solidFill>
                <a:latin typeface="Garamond" panose="02020404030301010803" pitchFamily="18" charset="0"/>
                <a:ea typeface="Arial" charset="0"/>
                <a:cs typeface="Arial" charset="0"/>
              </a:rPr>
              <a:t>Event – is a collection of outcomes</a:t>
            </a:r>
          </a:p>
          <a:p>
            <a:pPr>
              <a:defRPr/>
            </a:pPr>
            <a:endParaRPr lang="en-US" sz="2200" dirty="0">
              <a:solidFill>
                <a:schemeClr val="tx2">
                  <a:lumMod val="75000"/>
                </a:schemeClr>
              </a:solidFill>
              <a:latin typeface="Garamond" panose="02020404030301010803" pitchFamily="18" charset="0"/>
              <a:ea typeface="Arial" charset="0"/>
              <a:cs typeface="Arial" charset="0"/>
            </a:endParaRPr>
          </a:p>
        </p:txBody>
      </p:sp>
      <p:sp>
        <p:nvSpPr>
          <p:cNvPr id="38915" name="Title 4"/>
          <p:cNvSpPr>
            <a:spLocks noGrp="1"/>
          </p:cNvSpPr>
          <p:nvPr>
            <p:ph type="title"/>
          </p:nvPr>
        </p:nvSpPr>
        <p:spPr>
          <a:xfrm>
            <a:off x="1518584" y="356149"/>
            <a:ext cx="6567488" cy="373856"/>
          </a:xfrm>
        </p:spPr>
        <p:txBody>
          <a:bodyPr>
            <a:normAutofit fontScale="90000"/>
          </a:bodyPr>
          <a:lstStyle/>
          <a:p>
            <a:pPr algn="ctr"/>
            <a:r>
              <a:rPr lang="en-US" dirty="0"/>
              <a:t>Terminologies </a:t>
            </a:r>
            <a:endParaRPr dirty="0"/>
          </a:p>
        </p:txBody>
      </p:sp>
    </p:spTree>
    <p:extLst>
      <p:ext uri="{BB962C8B-B14F-4D97-AF65-F5344CB8AC3E}">
        <p14:creationId xmlns:p14="http://schemas.microsoft.com/office/powerpoint/2010/main" val="20930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4"/>
          <p:cNvSpPr>
            <a:spLocks noGrp="1"/>
          </p:cNvSpPr>
          <p:nvPr>
            <p:ph type="title"/>
          </p:nvPr>
        </p:nvSpPr>
        <p:spPr>
          <a:xfrm>
            <a:off x="1998617" y="172642"/>
            <a:ext cx="6567488" cy="373856"/>
          </a:xfrm>
        </p:spPr>
        <p:txBody>
          <a:bodyPr>
            <a:normAutofit fontScale="90000"/>
          </a:bodyPr>
          <a:lstStyle/>
          <a:p>
            <a:pPr algn="ctr"/>
            <a:r>
              <a:rPr lang="en-US" dirty="0"/>
              <a:t>Probability</a:t>
            </a:r>
            <a:endParaRPr dirty="0"/>
          </a:p>
        </p:txBody>
      </p:sp>
      <mc:AlternateContent xmlns:mc="http://schemas.openxmlformats.org/markup-compatibility/2006" xmlns:a14="http://schemas.microsoft.com/office/drawing/2010/main">
        <mc:Choice Requires="a14">
          <p:sp>
            <p:nvSpPr>
              <p:cNvPr id="2" name="Rectangle 1"/>
              <p:cNvSpPr/>
              <p:nvPr/>
            </p:nvSpPr>
            <p:spPr>
              <a:xfrm>
                <a:off x="2947131" y="2253584"/>
                <a:ext cx="4486480" cy="667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r>
                        <a:rPr lang="en-US" sz="1800" i="0">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𝑁𝑢𝑚𝑏𝑒𝑟</m:t>
                          </m:r>
                          <m:r>
                            <a:rPr lang="en-US" sz="1800" i="0">
                              <a:latin typeface="Cambria Math" panose="02040503050406030204" pitchFamily="18" charset="0"/>
                            </a:rPr>
                            <m:t> </m:t>
                          </m:r>
                          <m:r>
                            <a:rPr lang="en-US" sz="1800" i="1">
                              <a:latin typeface="Cambria Math" panose="02040503050406030204" pitchFamily="18" charset="0"/>
                            </a:rPr>
                            <m:t>𝑜𝑓</m:t>
                          </m:r>
                          <m:r>
                            <a:rPr lang="en-US" sz="1800" i="0">
                              <a:latin typeface="Cambria Math" panose="02040503050406030204" pitchFamily="18" charset="0"/>
                            </a:rPr>
                            <m:t> </m:t>
                          </m:r>
                          <m:r>
                            <a:rPr lang="en-US" sz="1800" i="1">
                              <a:latin typeface="Cambria Math" panose="02040503050406030204" pitchFamily="18" charset="0"/>
                            </a:rPr>
                            <m:t>𝑓𝑎𝑣𝑜𝑟𝑎𝑏𝑙𝑒</m:t>
                          </m:r>
                          <m:r>
                            <a:rPr lang="en-US" sz="1800" i="0">
                              <a:latin typeface="Cambria Math" panose="02040503050406030204" pitchFamily="18" charset="0"/>
                            </a:rPr>
                            <m:t> </m:t>
                          </m:r>
                          <m:r>
                            <a:rPr lang="en-US" sz="1800" i="1">
                              <a:latin typeface="Cambria Math" panose="02040503050406030204" pitchFamily="18" charset="0"/>
                            </a:rPr>
                            <m:t>𝑜𝑢𝑡𝑐𝑜𝑚𝑒𝑠</m:t>
                          </m:r>
                        </m:num>
                        <m:den>
                          <m:r>
                            <a:rPr lang="en-US" sz="1800" i="0">
                              <a:latin typeface="Cambria Math" panose="02040503050406030204" pitchFamily="18" charset="0"/>
                            </a:rPr>
                            <m:t>          </m:t>
                          </m:r>
                          <m:r>
                            <a:rPr lang="en-US" sz="1800" i="1">
                              <a:latin typeface="Cambria Math" panose="02040503050406030204" pitchFamily="18" charset="0"/>
                            </a:rPr>
                            <m:t>𝑇𝑜𝑡𝑎𝑙</m:t>
                          </m:r>
                          <m:r>
                            <a:rPr lang="en-US" sz="1800" i="0">
                              <a:latin typeface="Cambria Math" panose="02040503050406030204" pitchFamily="18" charset="0"/>
                            </a:rPr>
                            <m:t> </m:t>
                          </m:r>
                          <m:r>
                            <a:rPr lang="en-US" sz="1800" i="1">
                              <a:latin typeface="Cambria Math" panose="02040503050406030204" pitchFamily="18" charset="0"/>
                            </a:rPr>
                            <m:t>𝑛𝑢𝑚𝑏𝑒𝑟</m:t>
                          </m:r>
                          <m:r>
                            <a:rPr lang="en-US" sz="1800" i="0">
                              <a:latin typeface="Cambria Math" panose="02040503050406030204" pitchFamily="18" charset="0"/>
                            </a:rPr>
                            <m:t> </m:t>
                          </m:r>
                          <m:r>
                            <a:rPr lang="en-US" sz="1800" i="1">
                              <a:latin typeface="Cambria Math" panose="02040503050406030204" pitchFamily="18" charset="0"/>
                            </a:rPr>
                            <m:t>𝑜𝑓</m:t>
                          </m:r>
                          <m:r>
                            <a:rPr lang="en-US" sz="1800" i="0">
                              <a:latin typeface="Cambria Math" panose="02040503050406030204" pitchFamily="18" charset="0"/>
                            </a:rPr>
                            <m:t> </m:t>
                          </m:r>
                          <m:r>
                            <a:rPr lang="en-US" sz="1800" i="1">
                              <a:latin typeface="Cambria Math" panose="02040503050406030204" pitchFamily="18" charset="0"/>
                            </a:rPr>
                            <m:t>𝑜𝑢𝑡𝑐𝑜𝑚𝑒𝑠</m:t>
                          </m:r>
                        </m:den>
                      </m:f>
                    </m:oMath>
                  </m:oMathPara>
                </a14:m>
                <a:endParaRPr lang="en-US" sz="1800" dirty="0"/>
              </a:p>
            </p:txBody>
          </p:sp>
        </mc:Choice>
        <mc:Fallback xmlns="">
          <p:sp>
            <p:nvSpPr>
              <p:cNvPr id="2" name="Rectangle 1"/>
              <p:cNvSpPr>
                <a:spLocks noRot="1" noChangeAspect="1" noMove="1" noResize="1" noEditPoints="1" noAdjustHandles="1" noChangeArrowheads="1" noChangeShapeType="1" noTextEdit="1"/>
              </p:cNvSpPr>
              <p:nvPr/>
            </p:nvSpPr>
            <p:spPr>
              <a:xfrm>
                <a:off x="2947131" y="2253584"/>
                <a:ext cx="4486480" cy="667490"/>
              </a:xfrm>
              <a:prstGeom prst="rect">
                <a:avLst/>
              </a:prstGeom>
              <a:blipFill>
                <a:blip r:embed="rId3"/>
                <a:stretch>
                  <a:fillRect/>
                </a:stretch>
              </a:blipFill>
            </p:spPr>
            <p:txBody>
              <a:bodyPr/>
              <a:lstStyle/>
              <a:p>
                <a:r>
                  <a:rPr lang="en-US">
                    <a:noFill/>
                  </a:rPr>
                  <a:t> </a:t>
                </a:r>
              </a:p>
            </p:txBody>
          </p:sp>
        </mc:Fallback>
      </mc:AlternateContent>
      <p:sp>
        <p:nvSpPr>
          <p:cNvPr id="5" name="Rectangle 5"/>
          <p:cNvSpPr>
            <a:spLocks noChangeArrowheads="1"/>
          </p:cNvSpPr>
          <p:nvPr/>
        </p:nvSpPr>
        <p:spPr bwMode="auto">
          <a:xfrm>
            <a:off x="1866423" y="937075"/>
            <a:ext cx="7040754" cy="3139321"/>
          </a:xfrm>
          <a:prstGeom prst="rect">
            <a:avLst/>
          </a:prstGeom>
          <a:noFill/>
          <a:ln w="12700" cap="sq">
            <a:noFill/>
            <a:miter lim="800000"/>
            <a:headEnd type="none" w="sm" len="sm"/>
            <a:tailEnd type="none" w="sm" len="sm"/>
          </a:ln>
        </p:spPr>
        <p:txBody>
          <a:bodyPr wrap="square">
            <a:spAutoFit/>
          </a:bodyPr>
          <a:lstStyle/>
          <a:p>
            <a:pPr marL="342900" indent="-342900">
              <a:buFont typeface="Wingdings" panose="05000000000000000000" pitchFamily="2" charset="2"/>
              <a:buChar char="§"/>
              <a:defRPr/>
            </a:pPr>
            <a:r>
              <a:rPr lang="en-US" sz="2200" dirty="0">
                <a:solidFill>
                  <a:schemeClr val="tx2">
                    <a:lumMod val="75000"/>
                  </a:schemeClr>
                </a:solidFill>
                <a:latin typeface="Garamond" panose="02020404030301010803" pitchFamily="18" charset="0"/>
                <a:ea typeface="Arial" charset="0"/>
                <a:cs typeface="Arial" charset="0"/>
              </a:rPr>
              <a:t>Probability can be expressed as a ratio of the number of favorable outcomes divided by the total number of outcomes</a:t>
            </a: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p:txBody>
      </p:sp>
    </p:spTree>
    <p:extLst>
      <p:ext uri="{BB962C8B-B14F-4D97-AF65-F5344CB8AC3E}">
        <p14:creationId xmlns:p14="http://schemas.microsoft.com/office/powerpoint/2010/main" val="93745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4"/>
          <p:cNvSpPr>
            <a:spLocks noGrp="1"/>
          </p:cNvSpPr>
          <p:nvPr>
            <p:ph type="title"/>
          </p:nvPr>
        </p:nvSpPr>
        <p:spPr>
          <a:xfrm>
            <a:off x="1998617" y="231848"/>
            <a:ext cx="6567488" cy="373856"/>
          </a:xfrm>
        </p:spPr>
        <p:txBody>
          <a:bodyPr>
            <a:normAutofit fontScale="90000"/>
          </a:bodyPr>
          <a:lstStyle/>
          <a:p>
            <a:pPr algn="ctr"/>
            <a:r>
              <a:rPr lang="en-US" dirty="0"/>
              <a:t>Odds</a:t>
            </a:r>
            <a:endParaRPr dirty="0"/>
          </a:p>
        </p:txBody>
      </p:sp>
      <mc:AlternateContent xmlns:mc="http://schemas.openxmlformats.org/markup-compatibility/2006" xmlns:a14="http://schemas.microsoft.com/office/drawing/2010/main">
        <mc:Choice Requires="a14">
          <p:sp>
            <p:nvSpPr>
              <p:cNvPr id="5" name="Rectangle 5"/>
              <p:cNvSpPr>
                <a:spLocks noChangeArrowheads="1"/>
              </p:cNvSpPr>
              <p:nvPr/>
            </p:nvSpPr>
            <p:spPr bwMode="auto">
              <a:xfrm>
                <a:off x="1761984" y="990167"/>
                <a:ext cx="7040754" cy="4666277"/>
              </a:xfrm>
              <a:prstGeom prst="rect">
                <a:avLst/>
              </a:prstGeom>
              <a:noFill/>
              <a:ln w="12700" cap="sq">
                <a:noFill/>
                <a:miter lim="800000"/>
                <a:headEnd type="none" w="sm" len="sm"/>
                <a:tailEnd type="none" w="sm" len="sm"/>
              </a:ln>
            </p:spPr>
            <p:txBody>
              <a:bodyPr wrap="square">
                <a:spAutoFit/>
              </a:bodyPr>
              <a:lstStyle/>
              <a:p>
                <a:pPr marL="342900" indent="-342900">
                  <a:buFont typeface="Wingdings" panose="05000000000000000000" pitchFamily="2" charset="2"/>
                  <a:buChar char="§"/>
                  <a:defRPr/>
                </a:pPr>
                <a:r>
                  <a:rPr lang="en-US" sz="2200" dirty="0">
                    <a:solidFill>
                      <a:schemeClr val="tx2">
                        <a:lumMod val="75000"/>
                      </a:schemeClr>
                    </a:solidFill>
                    <a:latin typeface="Garamond" panose="02020404030301010803" pitchFamily="18" charset="0"/>
                    <a:ea typeface="Arial" charset="0"/>
                    <a:cs typeface="Arial" charset="0"/>
                  </a:rPr>
                  <a:t>Another way to describe the chance of an event occurring is with odds.  The odds in favor of an event is the ratio that compares the number of ways the event can occur to the number of ways the event cannot occur.</a:t>
                </a: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r>
                  <a:rPr lang="en-US" sz="2200" dirty="0">
                    <a:solidFill>
                      <a:schemeClr val="tx2">
                        <a:lumMod val="75000"/>
                      </a:schemeClr>
                    </a:solidFill>
                    <a:latin typeface="Garamond" panose="02020404030301010803" pitchFamily="18" charset="0"/>
                    <a:ea typeface="Arial" charset="0"/>
                    <a:cs typeface="Arial" charset="0"/>
                  </a:rPr>
                  <a:t>We can determine odds using the following ratios:</a:t>
                </a: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a:defRPr/>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𝑜</m:t>
                      </m:r>
                      <m:r>
                        <a:rPr lang="en-US" sz="1600" i="1">
                          <a:latin typeface="Cambria Math" panose="02040503050406030204" pitchFamily="18" charset="0"/>
                        </a:rPr>
                        <m:t>𝑑𝑑𝑠</m:t>
                      </m:r>
                      <m:r>
                        <a:rPr lang="en-US" sz="1600" i="1">
                          <a:latin typeface="Cambria Math" panose="02040503050406030204" pitchFamily="18" charset="0"/>
                        </a:rPr>
                        <m:t> </m:t>
                      </m:r>
                      <m:r>
                        <a:rPr lang="en-US" sz="1600" i="1">
                          <a:latin typeface="Cambria Math" panose="02040503050406030204" pitchFamily="18" charset="0"/>
                        </a:rPr>
                        <m:t>𝑖𝑛</m:t>
                      </m:r>
                      <m:r>
                        <a:rPr lang="en-US" sz="1600" i="1">
                          <a:latin typeface="Cambria Math" panose="02040503050406030204" pitchFamily="18" charset="0"/>
                        </a:rPr>
                        <m:t> </m:t>
                      </m:r>
                      <m:r>
                        <a:rPr lang="en-US" sz="1600" i="1">
                          <a:latin typeface="Cambria Math" panose="02040503050406030204" pitchFamily="18" charset="0"/>
                        </a:rPr>
                        <m:t>𝑓𝑎𝑣𝑜𝑟</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𝑁𝑢𝑚𝑏𝑒𝑟</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𝑓𝑎𝑣𝑜𝑟𝑎𝑏𝑙𝑒</m:t>
                          </m:r>
                          <m:r>
                            <a:rPr lang="en-US" sz="1600" i="1">
                              <a:latin typeface="Cambria Math" panose="02040503050406030204" pitchFamily="18" charset="0"/>
                            </a:rPr>
                            <m:t> </m:t>
                          </m:r>
                          <m:r>
                            <a:rPr lang="en-US" sz="1600" i="1">
                              <a:latin typeface="Cambria Math" panose="02040503050406030204" pitchFamily="18" charset="0"/>
                            </a:rPr>
                            <m:t>𝑜𝑢𝑡𝑐𝑜𝑚𝑒𝑠</m:t>
                          </m:r>
                        </m:num>
                        <m:den>
                          <m:r>
                            <a:rPr lang="en-US" sz="1600" i="1">
                              <a:latin typeface="Cambria Math" panose="02040503050406030204" pitchFamily="18" charset="0"/>
                            </a:rPr>
                            <m:t>          </m:t>
                          </m:r>
                          <m:r>
                            <a:rPr lang="en-US" sz="1600" i="1">
                              <a:latin typeface="Cambria Math" panose="02040503050406030204" pitchFamily="18" charset="0"/>
                            </a:rPr>
                            <m:t>𝑁𝑢𝑚𝑏𝑒𝑟</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𝑢𝑛𝑓𝑎𝑣𝑜𝑟𝑎𝑏𝑙𝑒</m:t>
                          </m:r>
                          <m:r>
                            <a:rPr lang="en-US" sz="1600" i="1">
                              <a:latin typeface="Cambria Math" panose="02040503050406030204" pitchFamily="18" charset="0"/>
                            </a:rPr>
                            <m:t> </m:t>
                          </m:r>
                          <m:r>
                            <a:rPr lang="en-US" sz="1600" i="1">
                              <a:latin typeface="Cambria Math" panose="02040503050406030204" pitchFamily="18" charset="0"/>
                            </a:rPr>
                            <m:t>𝑜𝑢𝑡𝑐𝑜𝑚𝑒𝑠</m:t>
                          </m:r>
                        </m:den>
                      </m:f>
                    </m:oMath>
                  </m:oMathPara>
                </a14:m>
                <a:endParaRPr lang="en-US" sz="1600" dirty="0"/>
              </a:p>
              <a:p>
                <a:pP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p:txBody>
          </p:sp>
        </mc:Choice>
        <mc:Fallback xmlns="">
          <p:sp>
            <p:nvSpPr>
              <p:cNvPr id="5" name="Rectangle 5"/>
              <p:cNvSpPr>
                <a:spLocks noRot="1" noChangeAspect="1" noMove="1" noResize="1" noEditPoints="1" noAdjustHandles="1" noChangeArrowheads="1" noChangeShapeType="1" noTextEdit="1"/>
              </p:cNvSpPr>
              <p:nvPr/>
            </p:nvSpPr>
            <p:spPr bwMode="auto">
              <a:xfrm>
                <a:off x="1761984" y="990167"/>
                <a:ext cx="7040754" cy="4666277"/>
              </a:xfrm>
              <a:prstGeom prst="rect">
                <a:avLst/>
              </a:prstGeom>
              <a:blipFill>
                <a:blip r:embed="rId3"/>
                <a:stretch>
                  <a:fillRect l="-952" t="-783" r="-1126"/>
                </a:stretch>
              </a:blipFill>
              <a:ln w="12700" cap="sq">
                <a:noFill/>
                <a:miter lim="800000"/>
                <a:headEnd type="none" w="sm" len="sm"/>
                <a:tailEnd type="none" w="sm" len="sm"/>
              </a:ln>
            </p:spPr>
            <p:txBody>
              <a:bodyPr/>
              <a:lstStyle/>
              <a:p>
                <a:r>
                  <a:rPr lang="en-US">
                    <a:noFill/>
                  </a:rPr>
                  <a:t> </a:t>
                </a:r>
              </a:p>
            </p:txBody>
          </p:sp>
        </mc:Fallback>
      </mc:AlternateContent>
    </p:spTree>
    <p:extLst>
      <p:ext uri="{BB962C8B-B14F-4D97-AF65-F5344CB8AC3E}">
        <p14:creationId xmlns:p14="http://schemas.microsoft.com/office/powerpoint/2010/main" val="405119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4"/>
          <p:cNvSpPr>
            <a:spLocks noGrp="1"/>
          </p:cNvSpPr>
          <p:nvPr>
            <p:ph type="title"/>
          </p:nvPr>
        </p:nvSpPr>
        <p:spPr>
          <a:xfrm>
            <a:off x="1998617" y="231848"/>
            <a:ext cx="6567488" cy="373856"/>
          </a:xfrm>
        </p:spPr>
        <p:txBody>
          <a:bodyPr>
            <a:normAutofit fontScale="90000"/>
          </a:bodyPr>
          <a:lstStyle/>
          <a:p>
            <a:pPr algn="ctr"/>
            <a:r>
              <a:rPr lang="en-US" dirty="0"/>
              <a:t>From Probability to Odds</a:t>
            </a:r>
            <a:endParaRPr dirty="0"/>
          </a:p>
        </p:txBody>
      </p:sp>
      <mc:AlternateContent xmlns:mc="http://schemas.openxmlformats.org/markup-compatibility/2006" xmlns:a14="http://schemas.microsoft.com/office/drawing/2010/main">
        <mc:Choice Requires="a14">
          <p:sp>
            <p:nvSpPr>
              <p:cNvPr id="5" name="Rectangle 5"/>
              <p:cNvSpPr>
                <a:spLocks noChangeArrowheads="1"/>
              </p:cNvSpPr>
              <p:nvPr/>
            </p:nvSpPr>
            <p:spPr bwMode="auto">
              <a:xfrm>
                <a:off x="1761984" y="990167"/>
                <a:ext cx="7040754" cy="3377528"/>
              </a:xfrm>
              <a:prstGeom prst="rect">
                <a:avLst/>
              </a:prstGeom>
              <a:noFill/>
              <a:ln w="12700" cap="sq">
                <a:noFill/>
                <a:miter lim="800000"/>
                <a:headEnd type="none" w="sm" len="sm"/>
                <a:tailEnd type="none" w="sm" len="sm"/>
              </a:ln>
            </p:spPr>
            <p:txBody>
              <a:bodyPr wrap="square">
                <a:spAutoFit/>
              </a:bodyPr>
              <a:lstStyle/>
              <a:p>
                <a:pPr marL="342900" indent="-342900">
                  <a:buFont typeface="Wingdings" panose="05000000000000000000" pitchFamily="2" charset="2"/>
                  <a:buChar char="§"/>
                  <a:defRPr/>
                </a:pPr>
                <a:r>
                  <a:rPr lang="en-US" sz="2200" dirty="0">
                    <a:solidFill>
                      <a:schemeClr val="tx2">
                        <a:lumMod val="75000"/>
                      </a:schemeClr>
                    </a:solidFill>
                    <a:latin typeface="Garamond" panose="02020404030301010803" pitchFamily="18" charset="0"/>
                    <a:ea typeface="Arial" charset="0"/>
                    <a:cs typeface="Arial" charset="0"/>
                  </a:rPr>
                  <a:t>If event A has probability P(A), then</a:t>
                </a: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a:defRPr/>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𝑜𝑑𝑑𝑠</m:t>
                      </m:r>
                      <m:r>
                        <a:rPr lang="en-US" sz="1800" i="1">
                          <a:latin typeface="Cambria Math" panose="02040503050406030204" pitchFamily="18" charset="0"/>
                        </a:rPr>
                        <m:t> </m:t>
                      </m:r>
                      <m:r>
                        <a:rPr lang="en-US" sz="1800" i="1">
                          <a:latin typeface="Cambria Math" panose="02040503050406030204" pitchFamily="18" charset="0"/>
                        </a:rPr>
                        <m:t>𝑖𝑛</m:t>
                      </m:r>
                      <m:r>
                        <a:rPr lang="en-US" sz="1800" i="1">
                          <a:latin typeface="Cambria Math" panose="02040503050406030204" pitchFamily="18" charset="0"/>
                        </a:rPr>
                        <m:t> </m:t>
                      </m:r>
                      <m:r>
                        <a:rPr lang="en-US" sz="1800" i="1">
                          <a:latin typeface="Cambria Math" panose="02040503050406030204" pitchFamily="18" charset="0"/>
                        </a:rPr>
                        <m:t>𝑓𝑎𝑣𝑜𝑟</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𝐴</m:t>
                          </m:r>
                          <m:r>
                            <a:rPr lang="en-US" sz="1800" i="1">
                              <a:latin typeface="Cambria Math" panose="02040503050406030204" pitchFamily="18" charset="0"/>
                            </a:rPr>
                            <m:t>)</m:t>
                          </m:r>
                        </m:num>
                        <m:den>
                          <m:r>
                            <a:rPr lang="en-US" sz="1800" i="1">
                              <a:latin typeface="Cambria Math" panose="02040503050406030204" pitchFamily="18" charset="0"/>
                            </a:rPr>
                            <m:t>   1−</m:t>
                          </m:r>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𝐴</m:t>
                          </m:r>
                          <m:r>
                            <a:rPr lang="en-US" sz="1800" i="1">
                              <a:latin typeface="Cambria Math" panose="02040503050406030204" pitchFamily="18" charset="0"/>
                            </a:rPr>
                            <m:t>)</m:t>
                          </m:r>
                        </m:den>
                      </m:f>
                    </m:oMath>
                  </m:oMathPara>
                </a14:m>
                <a:endParaRPr lang="en-US" sz="1800" dirty="0"/>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r>
                  <a:rPr lang="en-US" sz="2200" dirty="0">
                    <a:solidFill>
                      <a:schemeClr val="tx2">
                        <a:lumMod val="75000"/>
                      </a:schemeClr>
                    </a:solidFill>
                    <a:latin typeface="Garamond" panose="02020404030301010803" pitchFamily="18" charset="0"/>
                    <a:ea typeface="Arial" charset="0"/>
                    <a:cs typeface="Arial" charset="0"/>
                  </a:rPr>
                  <a:t>If the probability of an earthquake in California is .25, then the odds in favor of an earthquake are .25 to .75 or 1 to 3. </a:t>
                </a: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p:txBody>
          </p:sp>
        </mc:Choice>
        <mc:Fallback xmlns="">
          <p:sp>
            <p:nvSpPr>
              <p:cNvPr id="5" name="Rectangle 5"/>
              <p:cNvSpPr>
                <a:spLocks noRot="1" noChangeAspect="1" noMove="1" noResize="1" noEditPoints="1" noAdjustHandles="1" noChangeArrowheads="1" noChangeShapeType="1" noTextEdit="1"/>
              </p:cNvSpPr>
              <p:nvPr/>
            </p:nvSpPr>
            <p:spPr bwMode="auto">
              <a:xfrm>
                <a:off x="1761984" y="990167"/>
                <a:ext cx="7040754" cy="3377528"/>
              </a:xfrm>
              <a:prstGeom prst="rect">
                <a:avLst/>
              </a:prstGeom>
              <a:blipFill>
                <a:blip r:embed="rId3"/>
                <a:stretch>
                  <a:fillRect l="-952" t="-1083" r="-1299"/>
                </a:stretch>
              </a:blipFill>
              <a:ln w="12700" cap="sq">
                <a:noFill/>
                <a:miter lim="800000"/>
                <a:headEnd type="none" w="sm" len="sm"/>
                <a:tailEnd type="none" w="sm" len="sm"/>
              </a:ln>
            </p:spPr>
            <p:txBody>
              <a:bodyPr/>
              <a:lstStyle/>
              <a:p>
                <a:r>
                  <a:rPr lang="en-US">
                    <a:noFill/>
                  </a:rPr>
                  <a:t> </a:t>
                </a:r>
              </a:p>
            </p:txBody>
          </p:sp>
        </mc:Fallback>
      </mc:AlternateContent>
    </p:spTree>
    <p:extLst>
      <p:ext uri="{BB962C8B-B14F-4D97-AF65-F5344CB8AC3E}">
        <p14:creationId xmlns:p14="http://schemas.microsoft.com/office/powerpoint/2010/main" val="318050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4"/>
          <p:cNvSpPr>
            <a:spLocks noGrp="1"/>
          </p:cNvSpPr>
          <p:nvPr>
            <p:ph type="title"/>
          </p:nvPr>
        </p:nvSpPr>
        <p:spPr>
          <a:xfrm>
            <a:off x="1998617" y="231848"/>
            <a:ext cx="6567488" cy="373856"/>
          </a:xfrm>
        </p:spPr>
        <p:txBody>
          <a:bodyPr>
            <a:normAutofit fontScale="90000"/>
          </a:bodyPr>
          <a:lstStyle/>
          <a:p>
            <a:pPr algn="ctr"/>
            <a:r>
              <a:rPr lang="en-US" dirty="0"/>
              <a:t>From Odds to Probability </a:t>
            </a:r>
            <a:endParaRPr dirty="0"/>
          </a:p>
        </p:txBody>
      </p:sp>
      <mc:AlternateContent xmlns:mc="http://schemas.openxmlformats.org/markup-compatibility/2006" xmlns:a14="http://schemas.microsoft.com/office/drawing/2010/main">
        <mc:Choice Requires="a14">
          <p:sp>
            <p:nvSpPr>
              <p:cNvPr id="5" name="Rectangle 5"/>
              <p:cNvSpPr>
                <a:spLocks noChangeArrowheads="1"/>
              </p:cNvSpPr>
              <p:nvPr/>
            </p:nvSpPr>
            <p:spPr bwMode="auto">
              <a:xfrm>
                <a:off x="1761984" y="990167"/>
                <a:ext cx="7040754" cy="2941190"/>
              </a:xfrm>
              <a:prstGeom prst="rect">
                <a:avLst/>
              </a:prstGeom>
              <a:noFill/>
              <a:ln w="12700" cap="sq">
                <a:noFill/>
                <a:miter lim="800000"/>
                <a:headEnd type="none" w="sm" len="sm"/>
                <a:tailEnd type="none" w="sm" len="sm"/>
              </a:ln>
            </p:spPr>
            <p:txBody>
              <a:bodyPr wrap="square">
                <a:spAutoFit/>
              </a:bodyPr>
              <a:lstStyle/>
              <a:p>
                <a:pPr marL="342900" indent="-342900">
                  <a:buFont typeface="Wingdings" panose="05000000000000000000" pitchFamily="2" charset="2"/>
                  <a:buChar char="§"/>
                  <a:defRPr/>
                </a:pPr>
                <a:r>
                  <a:rPr lang="en-US" sz="2200" dirty="0">
                    <a:solidFill>
                      <a:schemeClr val="tx2">
                        <a:lumMod val="75000"/>
                      </a:schemeClr>
                    </a:solidFill>
                    <a:latin typeface="Garamond" panose="02020404030301010803" pitchFamily="18" charset="0"/>
                    <a:ea typeface="Arial" charset="0"/>
                    <a:cs typeface="Arial" charset="0"/>
                  </a:rPr>
                  <a:t>If the odds in favor of an event A are a to b, then</a:t>
                </a: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𝐴</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𝑎</m:t>
                          </m:r>
                        </m:num>
                        <m:den>
                          <m:r>
                            <a:rPr lang="en-US" sz="1800" i="1">
                              <a:latin typeface="Cambria Math" panose="02040503050406030204" pitchFamily="18" charset="0"/>
                            </a:rPr>
                            <m:t>   </m:t>
                          </m:r>
                          <m:r>
                            <a:rPr lang="en-US" sz="1800" i="1">
                              <a:latin typeface="Cambria Math" panose="02040503050406030204" pitchFamily="18" charset="0"/>
                            </a:rPr>
                            <m:t>𝑎</m:t>
                          </m:r>
                          <m:r>
                            <a:rPr lang="en-US" sz="1800" i="1">
                              <a:latin typeface="Cambria Math" panose="02040503050406030204" pitchFamily="18" charset="0"/>
                            </a:rPr>
                            <m:t>+</m:t>
                          </m:r>
                          <m:r>
                            <a:rPr lang="en-US" sz="1800" i="1">
                              <a:latin typeface="Cambria Math" panose="02040503050406030204" pitchFamily="18" charset="0"/>
                            </a:rPr>
                            <m:t>𝑏</m:t>
                          </m:r>
                        </m:den>
                      </m:f>
                    </m:oMath>
                  </m:oMathPara>
                </a14:m>
                <a:endParaRPr lang="en-US" sz="1800" dirty="0"/>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r>
                  <a:rPr lang="en-US" sz="2200" dirty="0">
                    <a:solidFill>
                      <a:schemeClr val="tx2">
                        <a:lumMod val="75000"/>
                      </a:schemeClr>
                    </a:solidFill>
                    <a:latin typeface="Garamond" panose="02020404030301010803" pitchFamily="18" charset="0"/>
                    <a:ea typeface="Arial" charset="0"/>
                    <a:cs typeface="Arial" charset="0"/>
                  </a:rPr>
                  <a:t>If the odds in favor of raining are 3 (a) to 1 (b), then the probability of raining is 3/4</a:t>
                </a: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p:txBody>
          </p:sp>
        </mc:Choice>
        <mc:Fallback xmlns="">
          <p:sp>
            <p:nvSpPr>
              <p:cNvPr id="5" name="Rectangle 5"/>
              <p:cNvSpPr>
                <a:spLocks noRot="1" noChangeAspect="1" noMove="1" noResize="1" noEditPoints="1" noAdjustHandles="1" noChangeArrowheads="1" noChangeShapeType="1" noTextEdit="1"/>
              </p:cNvSpPr>
              <p:nvPr/>
            </p:nvSpPr>
            <p:spPr bwMode="auto">
              <a:xfrm>
                <a:off x="1761984" y="990167"/>
                <a:ext cx="7040754" cy="2941190"/>
              </a:xfrm>
              <a:prstGeom prst="rect">
                <a:avLst/>
              </a:prstGeom>
              <a:blipFill>
                <a:blip r:embed="rId3"/>
                <a:stretch>
                  <a:fillRect l="-952" t="-1242"/>
                </a:stretch>
              </a:blipFill>
              <a:ln w="12700" cap="sq">
                <a:noFill/>
                <a:miter lim="800000"/>
                <a:headEnd type="none" w="sm" len="sm"/>
                <a:tailEnd type="none" w="sm" len="sm"/>
              </a:ln>
            </p:spPr>
            <p:txBody>
              <a:bodyPr/>
              <a:lstStyle/>
              <a:p>
                <a:r>
                  <a:rPr lang="en-US">
                    <a:noFill/>
                  </a:rPr>
                  <a:t> </a:t>
                </a:r>
              </a:p>
            </p:txBody>
          </p:sp>
        </mc:Fallback>
      </mc:AlternateContent>
    </p:spTree>
    <p:extLst>
      <p:ext uri="{BB962C8B-B14F-4D97-AF65-F5344CB8AC3E}">
        <p14:creationId xmlns:p14="http://schemas.microsoft.com/office/powerpoint/2010/main" val="406052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5"/>
          <p:cNvSpPr>
            <a:spLocks noChangeArrowheads="1"/>
          </p:cNvSpPr>
          <p:nvPr/>
        </p:nvSpPr>
        <p:spPr bwMode="auto">
          <a:xfrm>
            <a:off x="1424168" y="793874"/>
            <a:ext cx="7443669" cy="3477875"/>
          </a:xfrm>
          <a:prstGeom prst="rect">
            <a:avLst/>
          </a:prstGeom>
          <a:noFill/>
          <a:ln w="12700" cap="sq">
            <a:noFill/>
            <a:miter lim="800000"/>
            <a:headEnd type="none" w="sm" len="sm"/>
            <a:tailEnd type="none" w="sm" len="sm"/>
          </a:ln>
        </p:spPr>
        <p:txBody>
          <a:bodyPr wrap="square">
            <a:spAutoFit/>
          </a:bodyPr>
          <a:lstStyle/>
          <a:p>
            <a:pPr>
              <a:defRPr/>
            </a:pPr>
            <a:r>
              <a:rPr lang="en-US" sz="2200" dirty="0">
                <a:solidFill>
                  <a:schemeClr val="tx2">
                    <a:lumMod val="75000"/>
                  </a:schemeClr>
                </a:solidFill>
                <a:latin typeface="Garamond" panose="02020404030301010803" pitchFamily="18" charset="0"/>
                <a:ea typeface="Arial" charset="0"/>
                <a:cs typeface="Arial" charset="0"/>
              </a:rPr>
              <a:t>Which of the following statement is correct</a:t>
            </a: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457200" indent="-457200">
              <a:buFont typeface="+mj-lt"/>
              <a:buAutoNum type="alphaUcPeriod"/>
              <a:defRPr/>
            </a:pPr>
            <a:r>
              <a:rPr lang="en-US" sz="2200" dirty="0">
                <a:solidFill>
                  <a:schemeClr val="tx2">
                    <a:lumMod val="75000"/>
                  </a:schemeClr>
                </a:solidFill>
                <a:latin typeface="Garamond" panose="02020404030301010803" pitchFamily="18" charset="0"/>
                <a:ea typeface="Arial" charset="0"/>
                <a:cs typeface="Arial" charset="0"/>
              </a:rPr>
              <a:t>Odds can only vary between 0 to 1</a:t>
            </a:r>
          </a:p>
          <a:p>
            <a:pPr marL="457200" indent="-457200">
              <a:buFont typeface="+mj-lt"/>
              <a:buAutoNum type="alphaUcPeriod"/>
              <a:defRPr/>
            </a:pPr>
            <a:r>
              <a:rPr lang="en-US" sz="2200" dirty="0">
                <a:solidFill>
                  <a:schemeClr val="tx2">
                    <a:lumMod val="75000"/>
                  </a:schemeClr>
                </a:solidFill>
                <a:latin typeface="Garamond" panose="02020404030301010803" pitchFamily="18" charset="0"/>
                <a:ea typeface="Arial" charset="0"/>
                <a:cs typeface="Arial" charset="0"/>
              </a:rPr>
              <a:t>Probability varies in range 0 to +∞</a:t>
            </a:r>
          </a:p>
          <a:p>
            <a:pPr marL="457200" indent="-457200">
              <a:buFont typeface="+mj-lt"/>
              <a:buAutoNum type="alphaUcPeriod"/>
              <a:defRPr/>
            </a:pPr>
            <a:r>
              <a:rPr lang="en-US" sz="2200" dirty="0">
                <a:solidFill>
                  <a:schemeClr val="tx2">
                    <a:lumMod val="75000"/>
                  </a:schemeClr>
                </a:solidFill>
                <a:latin typeface="Garamond" panose="02020404030301010803" pitchFamily="18" charset="0"/>
                <a:ea typeface="Arial" charset="0"/>
                <a:cs typeface="Arial" charset="0"/>
              </a:rPr>
              <a:t>Odds varies in range -∞ to +∞</a:t>
            </a:r>
          </a:p>
          <a:p>
            <a:pPr marL="457200" indent="-457200">
              <a:buFont typeface="+mj-lt"/>
              <a:buAutoNum type="alphaUcPeriod"/>
              <a:defRPr/>
            </a:pPr>
            <a:r>
              <a:rPr lang="en-US" sz="2200" dirty="0">
                <a:solidFill>
                  <a:schemeClr val="tx2">
                    <a:lumMod val="75000"/>
                  </a:schemeClr>
                </a:solidFill>
                <a:latin typeface="Garamond" panose="02020404030301010803" pitchFamily="18" charset="0"/>
                <a:ea typeface="Arial" charset="0"/>
                <a:cs typeface="Arial" charset="0"/>
              </a:rPr>
              <a:t>None of the above</a:t>
            </a: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a:p>
            <a:pPr marL="342900" indent="-342900">
              <a:buFont typeface="Wingdings" panose="05000000000000000000" pitchFamily="2" charset="2"/>
              <a:buChar char="§"/>
              <a:defRPr/>
            </a:pPr>
            <a:r>
              <a:rPr lang="en-US" sz="2200" dirty="0">
                <a:solidFill>
                  <a:schemeClr val="tx2">
                    <a:lumMod val="75000"/>
                  </a:schemeClr>
                </a:solidFill>
                <a:latin typeface="Garamond" panose="02020404030301010803" pitchFamily="18" charset="0"/>
                <a:ea typeface="Arial" charset="0"/>
                <a:cs typeface="Arial" charset="0"/>
              </a:rPr>
              <a:t>The answer is D. Remember that probability is always between 0 to 1 and the odds varies in range 0 to +∞</a:t>
            </a:r>
          </a:p>
          <a:p>
            <a:pPr marL="342900" indent="-342900">
              <a:buFont typeface="Wingdings" panose="05000000000000000000" pitchFamily="2" charset="2"/>
              <a:buChar char="§"/>
              <a:defRPr/>
            </a:pPr>
            <a:endParaRPr lang="en-US" sz="2200" dirty="0">
              <a:solidFill>
                <a:schemeClr val="tx2">
                  <a:lumMod val="75000"/>
                </a:schemeClr>
              </a:solidFill>
              <a:latin typeface="Garamond" panose="02020404030301010803" pitchFamily="18" charset="0"/>
              <a:ea typeface="Arial" charset="0"/>
              <a:cs typeface="Arial" charset="0"/>
            </a:endParaRPr>
          </a:p>
        </p:txBody>
      </p:sp>
      <p:sp>
        <p:nvSpPr>
          <p:cNvPr id="38915" name="Title 4"/>
          <p:cNvSpPr>
            <a:spLocks noGrp="1"/>
          </p:cNvSpPr>
          <p:nvPr>
            <p:ph type="title"/>
          </p:nvPr>
        </p:nvSpPr>
        <p:spPr>
          <a:xfrm>
            <a:off x="1998617" y="172642"/>
            <a:ext cx="6567488" cy="373856"/>
          </a:xfrm>
        </p:spPr>
        <p:txBody>
          <a:bodyPr>
            <a:normAutofit fontScale="90000"/>
          </a:bodyPr>
          <a:lstStyle/>
          <a:p>
            <a:pPr algn="ctr"/>
            <a:r>
              <a:rPr lang="en-US" dirty="0"/>
              <a:t>Test Your Knowledge</a:t>
            </a:r>
            <a:endParaRPr dirty="0"/>
          </a:p>
        </p:txBody>
      </p:sp>
    </p:spTree>
    <p:extLst>
      <p:ext uri="{BB962C8B-B14F-4D97-AF65-F5344CB8AC3E}">
        <p14:creationId xmlns:p14="http://schemas.microsoft.com/office/powerpoint/2010/main" val="279416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134311" y="1167561"/>
            <a:ext cx="7602366" cy="3263504"/>
          </a:xfrm>
        </p:spPr>
        <p:txBody>
          <a:bodyPr>
            <a:noAutofit/>
          </a:bodyPr>
          <a:lstStyle/>
          <a:p>
            <a:r>
              <a:rPr lang="en-US" sz="2000" b="0" dirty="0">
                <a:latin typeface="Garamond" panose="02020404030301010803" pitchFamily="18" charset="0"/>
              </a:rPr>
              <a:t>In predictive analytics, various algorithms are deployed to mine data to find patterns with the goal making predictions. </a:t>
            </a:r>
          </a:p>
          <a:p>
            <a:endParaRPr lang="en-US" sz="2000" b="0" dirty="0">
              <a:latin typeface="Garamond" panose="02020404030301010803" pitchFamily="18" charset="0"/>
            </a:endParaRPr>
          </a:p>
          <a:p>
            <a:r>
              <a:rPr lang="en-US" sz="2000" b="0" dirty="0">
                <a:latin typeface="Garamond" panose="02020404030301010803" pitchFamily="18" charset="0"/>
              </a:rPr>
              <a:t>Predictive analytics systems deploy more complex algorithms and are more computationally intensive</a:t>
            </a:r>
          </a:p>
          <a:p>
            <a:endParaRPr lang="en-US" sz="2000" b="0" dirty="0">
              <a:latin typeface="Garamond" panose="02020404030301010803" pitchFamily="18" charset="0"/>
            </a:endParaRPr>
          </a:p>
          <a:p>
            <a:r>
              <a:rPr lang="en-US" sz="2000" b="0" dirty="0">
                <a:latin typeface="Garamond" panose="02020404030301010803" pitchFamily="18" charset="0"/>
              </a:rPr>
              <a:t>In Predictive Analytics systems the focus is in predicting the future as opposed to describing what has happened in the past which is the </a:t>
            </a:r>
            <a:r>
              <a:rPr lang="en-US" sz="2000" b="0" dirty="0" err="1">
                <a:latin typeface="Garamond" panose="02020404030301010803" pitchFamily="18" charset="0"/>
              </a:rPr>
              <a:t>focous</a:t>
            </a:r>
            <a:r>
              <a:rPr lang="en-US" sz="2000" b="0" dirty="0">
                <a:latin typeface="Garamond" panose="02020404030301010803" pitchFamily="18" charset="0"/>
              </a:rPr>
              <a:t> of BI systems.    </a:t>
            </a:r>
          </a:p>
          <a:p>
            <a:pPr marL="0" indent="0">
              <a:buNone/>
            </a:pPr>
            <a:endParaRPr lang="en-US" sz="2000" b="0" dirty="0">
              <a:latin typeface="Garamond" panose="02020404030301010803" pitchFamily="18" charset="0"/>
            </a:endParaRPr>
          </a:p>
          <a:p>
            <a:endParaRPr lang="en-US" sz="2000" b="0" dirty="0">
              <a:latin typeface="Garamond" panose="02020404030301010803" pitchFamily="18" charset="0"/>
            </a:endParaRPr>
          </a:p>
        </p:txBody>
      </p:sp>
      <p:sp>
        <p:nvSpPr>
          <p:cNvPr id="3" name="TextBox 2"/>
          <p:cNvSpPr txBox="1"/>
          <p:nvPr/>
        </p:nvSpPr>
        <p:spPr>
          <a:xfrm>
            <a:off x="0" y="0"/>
            <a:ext cx="9144000" cy="4718649"/>
          </a:xfrm>
          <a:prstGeom prst="rect">
            <a:avLst/>
          </a:prstGeom>
          <a:solidFill>
            <a:schemeClr val="tx1"/>
          </a:solidFill>
        </p:spPr>
        <p:txBody>
          <a:bodyPr wrap="square" rtlCol="0">
            <a:spAutoFit/>
          </a:bodyPr>
          <a:lstStyle/>
          <a:p>
            <a:endParaRPr lang="en-US" dirty="0"/>
          </a:p>
        </p:txBody>
      </p:sp>
      <p:sp>
        <p:nvSpPr>
          <p:cNvPr id="2" name="Title 1"/>
          <p:cNvSpPr>
            <a:spLocks noGrp="1"/>
          </p:cNvSpPr>
          <p:nvPr>
            <p:ph type="title"/>
          </p:nvPr>
        </p:nvSpPr>
        <p:spPr>
          <a:xfrm>
            <a:off x="280515" y="420307"/>
            <a:ext cx="8582970" cy="3998803"/>
          </a:xfrm>
          <a:solidFill>
            <a:srgbClr val="000000">
              <a:alpha val="0"/>
            </a:srgbClr>
          </a:solidFill>
        </p:spPr>
        <p:txBody>
          <a:bodyPr/>
          <a:lstStyle/>
          <a:p>
            <a:r>
              <a:rPr lang="en-US" sz="2600" b="0" i="1" dirty="0">
                <a:solidFill>
                  <a:schemeClr val="bg1"/>
                </a:solidFill>
              </a:rPr>
              <a:t>“The 50-50-90 rule: anytime you have a 50-50 chance of getting something right, there's a 90% probability you'll get it wrong!! ” </a:t>
            </a:r>
            <a:br>
              <a:rPr lang="en-US" sz="2600" b="0" i="1" dirty="0">
                <a:solidFill>
                  <a:schemeClr val="bg1"/>
                </a:solidFill>
              </a:rPr>
            </a:br>
            <a:br>
              <a:rPr lang="en-US" b="0" i="1" dirty="0">
                <a:solidFill>
                  <a:schemeClr val="bg1"/>
                </a:solidFill>
              </a:rPr>
            </a:br>
            <a:r>
              <a:rPr lang="en-US" b="0" i="1" dirty="0">
                <a:solidFill>
                  <a:schemeClr val="bg1"/>
                </a:solidFill>
              </a:rPr>
              <a:t>                                                                  ― Andy Rooney</a:t>
            </a:r>
            <a:br>
              <a:rPr lang="en-US" b="0" dirty="0">
                <a:solidFill>
                  <a:schemeClr val="bg1"/>
                </a:solidFill>
              </a:rPr>
            </a:br>
            <a:br>
              <a:rPr lang="en-US" b="0" dirty="0"/>
            </a:br>
            <a:br>
              <a:rPr lang="en-US" dirty="0"/>
            </a:br>
            <a:endParaRPr lang="en-US" dirty="0"/>
          </a:p>
        </p:txBody>
      </p:sp>
    </p:spTree>
    <p:extLst>
      <p:ext uri="{BB962C8B-B14F-4D97-AF65-F5344CB8AC3E}">
        <p14:creationId xmlns:p14="http://schemas.microsoft.com/office/powerpoint/2010/main" val="35233228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18096</TotalTime>
  <Words>713</Words>
  <Application>Microsoft Macintosh PowerPoint</Application>
  <PresentationFormat>On-screen Show (16:9)</PresentationFormat>
  <Paragraphs>66</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Cambria Math</vt:lpstr>
      <vt:lpstr>Garamond</vt:lpstr>
      <vt:lpstr>Wingdings</vt:lpstr>
      <vt:lpstr>Office Theme</vt:lpstr>
      <vt:lpstr>Probability and Odds</vt:lpstr>
      <vt:lpstr>Terminologies </vt:lpstr>
      <vt:lpstr>Probability</vt:lpstr>
      <vt:lpstr>Odds</vt:lpstr>
      <vt:lpstr>From Probability to Odds</vt:lpstr>
      <vt:lpstr>From Odds to Probability </vt:lpstr>
      <vt:lpstr>Test Your Knowledge</vt:lpstr>
      <vt:lpstr>“The 50-50-90 rule: anytime you have a 50-50 chance of getting something right, there's a 90% probability you'll get it wrong!! ”                                                                     ― Andy Rooney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Harron Young</cp:lastModifiedBy>
  <cp:revision>307</cp:revision>
  <dcterms:created xsi:type="dcterms:W3CDTF">2016-02-11T18:06:46Z</dcterms:created>
  <dcterms:modified xsi:type="dcterms:W3CDTF">2019-02-04T20:15:01Z</dcterms:modified>
</cp:coreProperties>
</file>