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60" d="100"/>
          <a:sy n="60" d="100"/>
        </p:scale>
        <p:origin x="96"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38D7738-0C7B-4237-A7C3-5B6E5F7C5EE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D54E0-D5A7-410B-9087-4FAF8BA1821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65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D7738-0C7B-4237-A7C3-5B6E5F7C5EE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D54E0-D5A7-410B-9087-4FAF8BA1821C}" type="slidenum">
              <a:rPr lang="en-US" smtClean="0"/>
              <a:t>‹#›</a:t>
            </a:fld>
            <a:endParaRPr lang="en-US"/>
          </a:p>
        </p:txBody>
      </p:sp>
    </p:spTree>
    <p:extLst>
      <p:ext uri="{BB962C8B-B14F-4D97-AF65-F5344CB8AC3E}">
        <p14:creationId xmlns:p14="http://schemas.microsoft.com/office/powerpoint/2010/main" val="239368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D7738-0C7B-4237-A7C3-5B6E5F7C5EE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D54E0-D5A7-410B-9087-4FAF8BA1821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10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D7738-0C7B-4237-A7C3-5B6E5F7C5EE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D54E0-D5A7-410B-9087-4FAF8BA1821C}" type="slidenum">
              <a:rPr lang="en-US" smtClean="0"/>
              <a:t>‹#›</a:t>
            </a:fld>
            <a:endParaRPr lang="en-US"/>
          </a:p>
        </p:txBody>
      </p:sp>
    </p:spTree>
    <p:extLst>
      <p:ext uri="{BB962C8B-B14F-4D97-AF65-F5344CB8AC3E}">
        <p14:creationId xmlns:p14="http://schemas.microsoft.com/office/powerpoint/2010/main" val="363169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D7738-0C7B-4237-A7C3-5B6E5F7C5EE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D54E0-D5A7-410B-9087-4FAF8BA1821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56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D7738-0C7B-4237-A7C3-5B6E5F7C5EE9}" type="datetimeFigureOut">
              <a:rPr lang="en-US" smtClean="0"/>
              <a:t>04/29/2019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D54E0-D5A7-410B-9087-4FAF8BA1821C}" type="slidenum">
              <a:rPr lang="en-US" smtClean="0"/>
              <a:t>‹#›</a:t>
            </a:fld>
            <a:endParaRPr lang="en-US"/>
          </a:p>
        </p:txBody>
      </p:sp>
    </p:spTree>
    <p:extLst>
      <p:ext uri="{BB962C8B-B14F-4D97-AF65-F5344CB8AC3E}">
        <p14:creationId xmlns:p14="http://schemas.microsoft.com/office/powerpoint/2010/main" val="244552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D7738-0C7B-4237-A7C3-5B6E5F7C5EE9}" type="datetimeFigureOut">
              <a:rPr lang="en-US" smtClean="0"/>
              <a:t>04/29/2019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D54E0-D5A7-410B-9087-4FAF8BA1821C}" type="slidenum">
              <a:rPr lang="en-US" smtClean="0"/>
              <a:t>‹#›</a:t>
            </a:fld>
            <a:endParaRPr lang="en-US"/>
          </a:p>
        </p:txBody>
      </p:sp>
    </p:spTree>
    <p:extLst>
      <p:ext uri="{BB962C8B-B14F-4D97-AF65-F5344CB8AC3E}">
        <p14:creationId xmlns:p14="http://schemas.microsoft.com/office/powerpoint/2010/main" val="259572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D7738-0C7B-4237-A7C3-5B6E5F7C5EE9}" type="datetimeFigureOut">
              <a:rPr lang="en-US" smtClean="0"/>
              <a:t>04/29/2019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D54E0-D5A7-410B-9087-4FAF8BA1821C}" type="slidenum">
              <a:rPr lang="en-US" smtClean="0"/>
              <a:t>‹#›</a:t>
            </a:fld>
            <a:endParaRPr lang="en-US"/>
          </a:p>
        </p:txBody>
      </p:sp>
    </p:spTree>
    <p:extLst>
      <p:ext uri="{BB962C8B-B14F-4D97-AF65-F5344CB8AC3E}">
        <p14:creationId xmlns:p14="http://schemas.microsoft.com/office/powerpoint/2010/main" val="79862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D7738-0C7B-4237-A7C3-5B6E5F7C5EE9}" type="datetimeFigureOut">
              <a:rPr lang="en-US" smtClean="0"/>
              <a:t>04/29/2019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D54E0-D5A7-410B-9087-4FAF8BA1821C}" type="slidenum">
              <a:rPr lang="en-US" smtClean="0"/>
              <a:t>‹#›</a:t>
            </a:fld>
            <a:endParaRPr lang="en-US"/>
          </a:p>
        </p:txBody>
      </p:sp>
    </p:spTree>
    <p:extLst>
      <p:ext uri="{BB962C8B-B14F-4D97-AF65-F5344CB8AC3E}">
        <p14:creationId xmlns:p14="http://schemas.microsoft.com/office/powerpoint/2010/main" val="93371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D7738-0C7B-4237-A7C3-5B6E5F7C5EE9}" type="datetimeFigureOut">
              <a:rPr lang="en-US" smtClean="0"/>
              <a:t>04/29/2019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D54E0-D5A7-410B-9087-4FAF8BA1821C}" type="slidenum">
              <a:rPr lang="en-US" smtClean="0"/>
              <a:t>‹#›</a:t>
            </a:fld>
            <a:endParaRPr lang="en-US"/>
          </a:p>
        </p:txBody>
      </p:sp>
    </p:spTree>
    <p:extLst>
      <p:ext uri="{BB962C8B-B14F-4D97-AF65-F5344CB8AC3E}">
        <p14:creationId xmlns:p14="http://schemas.microsoft.com/office/powerpoint/2010/main" val="352781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D7738-0C7B-4237-A7C3-5B6E5F7C5EE9}" type="datetimeFigureOut">
              <a:rPr lang="en-US" smtClean="0"/>
              <a:t>04/29/2019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D54E0-D5A7-410B-9087-4FAF8BA1821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8D7738-0C7B-4237-A7C3-5B6E5F7C5EE9}" type="datetimeFigureOut">
              <a:rPr lang="en-US" smtClean="0"/>
              <a:t>04/29/2019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10D54E0-D5A7-410B-9087-4FAF8BA1821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314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erardnico.com/io/bloc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dbbest.com/blog/column-oriented-database-technolog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227A-1EAE-4146-8A75-A75B09F0A0C2}"/>
              </a:ext>
            </a:extLst>
          </p:cNvPr>
          <p:cNvSpPr>
            <a:spLocks noGrp="1"/>
          </p:cNvSpPr>
          <p:nvPr>
            <p:ph type="ctrTitle"/>
          </p:nvPr>
        </p:nvSpPr>
        <p:spPr/>
        <p:txBody>
          <a:bodyPr/>
          <a:lstStyle/>
          <a:p>
            <a:r>
              <a:rPr lang="en-US" dirty="0"/>
              <a:t>Column databases</a:t>
            </a:r>
          </a:p>
        </p:txBody>
      </p:sp>
      <p:sp>
        <p:nvSpPr>
          <p:cNvPr id="4" name="Subtitle 2">
            <a:extLst>
              <a:ext uri="{FF2B5EF4-FFF2-40B4-BE49-F238E27FC236}">
                <a16:creationId xmlns:a16="http://schemas.microsoft.com/office/drawing/2014/main" id="{73DB3A66-C637-4C79-A890-7A712A435591}"/>
              </a:ext>
            </a:extLst>
          </p:cNvPr>
          <p:cNvSpPr>
            <a:spLocks noGrp="1"/>
          </p:cNvSpPr>
          <p:nvPr>
            <p:ph type="subTitle" idx="1"/>
          </p:nvPr>
        </p:nvSpPr>
        <p:spPr>
          <a:xfrm>
            <a:off x="8610600" y="4959350"/>
            <a:ext cx="3200400" cy="1463675"/>
          </a:xfrm>
        </p:spPr>
        <p:txBody>
          <a:bodyPr>
            <a:normAutofit fontScale="70000" lnSpcReduction="20000"/>
          </a:bodyPr>
          <a:lstStyle/>
          <a:p>
            <a:pPr marL="285750" indent="-285750">
              <a:buFont typeface="Arial" panose="020B0604020202020204" pitchFamily="34" charset="0"/>
              <a:buChar char="•"/>
            </a:pPr>
            <a:r>
              <a:rPr lang="en-US" dirty="0"/>
              <a:t>MIS 64082 – Database Management and Database Analytics</a:t>
            </a:r>
          </a:p>
          <a:p>
            <a:pPr marL="285750" indent="-285750">
              <a:buFont typeface="Arial" panose="020B0604020202020204" pitchFamily="34" charset="0"/>
              <a:buChar char="•"/>
            </a:pPr>
            <a:r>
              <a:rPr lang="en-US" dirty="0"/>
              <a:t>Based on: </a:t>
            </a:r>
            <a:r>
              <a:rPr lang="en-US" i="1" dirty="0"/>
              <a:t>Next Generation Databases: NoSQL, </a:t>
            </a:r>
            <a:r>
              <a:rPr lang="en-US" i="1" dirty="0" err="1"/>
              <a:t>NewSQL</a:t>
            </a:r>
            <a:r>
              <a:rPr lang="en-US" i="1" dirty="0"/>
              <a:t>, and Big Data </a:t>
            </a:r>
            <a:r>
              <a:rPr lang="en-US" dirty="0"/>
              <a:t>by Guy Harrison, Copyright © 2015 by Guy Harrison</a:t>
            </a:r>
          </a:p>
          <a:p>
            <a:pPr marL="285750" indent="-285750">
              <a:buFont typeface="Arial" panose="020B0604020202020204" pitchFamily="34" charset="0"/>
              <a:buChar char="•"/>
            </a:pPr>
            <a:endParaRPr lang="en-US" dirty="0"/>
          </a:p>
          <a:p>
            <a:r>
              <a:rPr lang="en-US" sz="1400" dirty="0"/>
              <a:t>Adaptation - Copyright © 2019 by Alan Brandyberry</a:t>
            </a:r>
          </a:p>
          <a:p>
            <a:endParaRPr lang="en-US" dirty="0"/>
          </a:p>
        </p:txBody>
      </p:sp>
    </p:spTree>
    <p:extLst>
      <p:ext uri="{BB962C8B-B14F-4D97-AF65-F5344CB8AC3E}">
        <p14:creationId xmlns:p14="http://schemas.microsoft.com/office/powerpoint/2010/main" val="336211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FB5-578F-4DA0-B860-76FC26E4C6E9}"/>
              </a:ext>
            </a:extLst>
          </p:cNvPr>
          <p:cNvSpPr>
            <a:spLocks noGrp="1"/>
          </p:cNvSpPr>
          <p:nvPr>
            <p:ph type="title"/>
          </p:nvPr>
        </p:nvSpPr>
        <p:spPr/>
        <p:txBody>
          <a:bodyPr/>
          <a:lstStyle/>
          <a:p>
            <a:r>
              <a:rPr lang="en-US" dirty="0"/>
              <a:t>Column Database Architectures</a:t>
            </a:r>
          </a:p>
        </p:txBody>
      </p:sp>
      <p:sp>
        <p:nvSpPr>
          <p:cNvPr id="3" name="Content Placeholder 2">
            <a:extLst>
              <a:ext uri="{FF2B5EF4-FFF2-40B4-BE49-F238E27FC236}">
                <a16:creationId xmlns:a16="http://schemas.microsoft.com/office/drawing/2014/main" id="{37F6D541-AB74-4A21-B22B-6D4BAD12780B}"/>
              </a:ext>
            </a:extLst>
          </p:cNvPr>
          <p:cNvSpPr>
            <a:spLocks noGrp="1"/>
          </p:cNvSpPr>
          <p:nvPr>
            <p:ph idx="1"/>
          </p:nvPr>
        </p:nvSpPr>
        <p:spPr>
          <a:xfrm>
            <a:off x="1024128" y="1828799"/>
            <a:ext cx="9720073" cy="4732421"/>
          </a:xfrm>
        </p:spPr>
        <p:txBody>
          <a:bodyPr>
            <a:normAutofit lnSpcReduction="10000"/>
          </a:bodyPr>
          <a:lstStyle/>
          <a:p>
            <a:r>
              <a:rPr lang="en-GB" dirty="0"/>
              <a:t>Write-optimized delta store (</a:t>
            </a:r>
            <a:r>
              <a:rPr lang="en-GB" i="1" dirty="0"/>
              <a:t>delta store</a:t>
            </a:r>
            <a:r>
              <a:rPr lang="en-GB" dirty="0"/>
              <a:t> for short)</a:t>
            </a:r>
          </a:p>
          <a:p>
            <a:pPr lvl="1"/>
            <a:r>
              <a:rPr lang="en-GB" dirty="0"/>
              <a:t>It became increasingly important for data warehouses to provide real-time “up-to-the-minute” information, which implied that the data warehouse should be able to accept a constant trickle feed of changes.</a:t>
            </a:r>
          </a:p>
          <a:p>
            <a:pPr lvl="1"/>
            <a:r>
              <a:rPr lang="en-GB" dirty="0"/>
              <a:t>The delta store is generally memory resident, the data is generally uncompressed, and the store can accept high-frequency data modifications.</a:t>
            </a:r>
          </a:p>
          <a:p>
            <a:pPr lvl="1"/>
            <a:r>
              <a:rPr lang="en-GB" dirty="0"/>
              <a:t>Data in the delta store is periodically merged with the main columnar-oriented store. The merge will occur periodically, or whenever the amount of data in the delta store exceeds a threshold. Prior to the merge, queries might have needed to access both the delta store and the column store in order to return complete and accurate results.</a:t>
            </a:r>
          </a:p>
          <a:p>
            <a:pPr lvl="1"/>
            <a:r>
              <a:rPr lang="en-GB" dirty="0"/>
              <a:t>Large-scale bulk sequential loads—such as nightly ETL jobs—will generally be directed to the column store (1). Incremental inserts and updates will be directed to the write-optimized store (2). Queries may need to read from both stores in order to get complete and consistent results (3). Periodically, or as required, a process will shift data from the write-optimized store to the column store (4).</a:t>
            </a:r>
          </a:p>
          <a:p>
            <a:r>
              <a:rPr lang="en-GB" dirty="0"/>
              <a:t>Projections</a:t>
            </a:r>
          </a:p>
          <a:p>
            <a:pPr lvl="1"/>
            <a:r>
              <a:rPr lang="en-GB" dirty="0"/>
              <a:t>columnar databases such as Vertica store tables physically as a series of projections, which contain combinations of columns that are frequently accessed together.  This makes queries containing multiple columns more efficient when the columns are in the same projection.</a:t>
            </a:r>
          </a:p>
          <a:p>
            <a:pPr lvl="1"/>
            <a:endParaRPr lang="en-US" dirty="0"/>
          </a:p>
        </p:txBody>
      </p:sp>
    </p:spTree>
    <p:extLst>
      <p:ext uri="{BB962C8B-B14F-4D97-AF65-F5344CB8AC3E}">
        <p14:creationId xmlns:p14="http://schemas.microsoft.com/office/powerpoint/2010/main" val="4228524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0D54-6956-4E6F-9544-D02A6E26DD94}"/>
              </a:ext>
            </a:extLst>
          </p:cNvPr>
          <p:cNvSpPr>
            <a:spLocks noGrp="1"/>
          </p:cNvSpPr>
          <p:nvPr>
            <p:ph type="title"/>
          </p:nvPr>
        </p:nvSpPr>
        <p:spPr>
          <a:xfrm>
            <a:off x="1024128" y="585216"/>
            <a:ext cx="3133581" cy="1499616"/>
          </a:xfrm>
        </p:spPr>
        <p:txBody>
          <a:bodyPr>
            <a:normAutofit/>
          </a:bodyPr>
          <a:lstStyle/>
          <a:p>
            <a:r>
              <a:rPr lang="en-GB" sz="4000" dirty="0"/>
              <a:t>Figure 6-5. </a:t>
            </a:r>
            <a:br>
              <a:rPr lang="en-GB" sz="4000" dirty="0"/>
            </a:br>
            <a:r>
              <a:rPr lang="en-GB" sz="2700" dirty="0"/>
              <a:t>Write optimization in column store databases</a:t>
            </a:r>
            <a:endParaRPr lang="en-US" sz="4000" dirty="0"/>
          </a:p>
        </p:txBody>
      </p:sp>
      <p:sp>
        <p:nvSpPr>
          <p:cNvPr id="3" name="Content Placeholder 2">
            <a:extLst>
              <a:ext uri="{FF2B5EF4-FFF2-40B4-BE49-F238E27FC236}">
                <a16:creationId xmlns:a16="http://schemas.microsoft.com/office/drawing/2014/main" id="{00945E28-EF22-4815-9982-92A60E393BB1}"/>
              </a:ext>
            </a:extLst>
          </p:cNvPr>
          <p:cNvSpPr>
            <a:spLocks noGrp="1"/>
          </p:cNvSpPr>
          <p:nvPr>
            <p:ph idx="1"/>
          </p:nvPr>
        </p:nvSpPr>
        <p:spPr>
          <a:xfrm>
            <a:off x="1024128" y="2286000"/>
            <a:ext cx="3133580" cy="3931920"/>
          </a:xfrm>
        </p:spPr>
        <p:txBody>
          <a:bodyPr>
            <a:normAutofit/>
          </a:bodyPr>
          <a:lstStyle/>
          <a:p>
            <a:r>
              <a:rPr lang="en-GB" sz="1600" dirty="0"/>
              <a:t>Figure 6-5 shows a generic columnar database architecture. The database contains a primary column store that contains highly compressed columnar data backed by disk storage. A smaller write-optimized delta store contains data that is minimally compressed, memory resident, and possibly row oriented.</a:t>
            </a:r>
            <a:endParaRPr lang="en-US" sz="1600" dirty="0"/>
          </a:p>
        </p:txBody>
      </p:sp>
      <p:pic>
        <p:nvPicPr>
          <p:cNvPr id="5122" name="Picture 2" descr="https://learning.oreilly.com/library/view/next-generation-databases/9781484213292/images/9781484213308_Fig06-05.jpg">
            <a:extLst>
              <a:ext uri="{FF2B5EF4-FFF2-40B4-BE49-F238E27FC236}">
                <a16:creationId xmlns:a16="http://schemas.microsoft.com/office/drawing/2014/main" id="{A9635BC6-0C35-4614-8DF7-DAA918C9EE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8046" y="655902"/>
            <a:ext cx="7394211" cy="5601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25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5241-8EA8-4BE5-AFD0-58D32C7B3B30}"/>
              </a:ext>
            </a:extLst>
          </p:cNvPr>
          <p:cNvSpPr>
            <a:spLocks noGrp="1"/>
          </p:cNvSpPr>
          <p:nvPr>
            <p:ph type="title"/>
          </p:nvPr>
        </p:nvSpPr>
        <p:spPr>
          <a:xfrm>
            <a:off x="1024128" y="585216"/>
            <a:ext cx="3133581" cy="1499616"/>
          </a:xfrm>
        </p:spPr>
        <p:txBody>
          <a:bodyPr>
            <a:normAutofit fontScale="90000"/>
          </a:bodyPr>
          <a:lstStyle/>
          <a:p>
            <a:r>
              <a:rPr lang="en-GB" sz="4000" dirty="0"/>
              <a:t>Figure 6-6. </a:t>
            </a:r>
            <a:r>
              <a:rPr lang="en-GB" sz="3100" dirty="0"/>
              <a:t>Columnar database table with three projections</a:t>
            </a:r>
            <a:endParaRPr lang="en-US" sz="4000" dirty="0"/>
          </a:p>
        </p:txBody>
      </p:sp>
      <p:sp>
        <p:nvSpPr>
          <p:cNvPr id="6151" name="Content Placeholder 6150">
            <a:extLst>
              <a:ext uri="{FF2B5EF4-FFF2-40B4-BE49-F238E27FC236}">
                <a16:creationId xmlns:a16="http://schemas.microsoft.com/office/drawing/2014/main" id="{C170B714-BA69-4758-AD60-3296B654F758}"/>
              </a:ext>
            </a:extLst>
          </p:cNvPr>
          <p:cNvSpPr>
            <a:spLocks noGrp="1"/>
          </p:cNvSpPr>
          <p:nvPr>
            <p:ph idx="1"/>
          </p:nvPr>
        </p:nvSpPr>
        <p:spPr>
          <a:xfrm>
            <a:off x="1024128" y="2286000"/>
            <a:ext cx="3133580" cy="3931920"/>
          </a:xfrm>
        </p:spPr>
        <p:txBody>
          <a:bodyPr>
            <a:normAutofit lnSpcReduction="10000"/>
          </a:bodyPr>
          <a:lstStyle/>
          <a:p>
            <a:r>
              <a:rPr lang="en-GB" sz="1600" dirty="0"/>
              <a:t>In Figure 6-6 we see a single logical table with three projections. For example, in Vertica</a:t>
            </a:r>
            <a:r>
              <a:rPr lang="en-GB" sz="1600" baseline="30000" dirty="0"/>
              <a:t>1</a:t>
            </a:r>
            <a:r>
              <a:rPr lang="en-GB" sz="1600" dirty="0"/>
              <a:t>, each table has a default </a:t>
            </a:r>
            <a:r>
              <a:rPr lang="en-GB" sz="1600" dirty="0" err="1"/>
              <a:t>superprojection</a:t>
            </a:r>
            <a:r>
              <a:rPr lang="en-GB" sz="1600" dirty="0"/>
              <a:t> that includes all the columns in the table (1). Additional projections are created to support specific queries. In this case, a projection is created to support sales aggregated by customer (2) and another projection created for sales aggregated by region and product (3).</a:t>
            </a:r>
          </a:p>
          <a:p>
            <a:endParaRPr lang="en-GB" sz="1600" dirty="0"/>
          </a:p>
          <a:p>
            <a:r>
              <a:rPr lang="en-GB" sz="1600" baseline="30000" dirty="0"/>
              <a:t>1</a:t>
            </a:r>
            <a:r>
              <a:rPr lang="en-GB" sz="1600" dirty="0"/>
              <a:t>Vertica is a NewSQL database product. It is a column-oriented relational database.</a:t>
            </a:r>
            <a:endParaRPr lang="en-US" sz="1600" dirty="0"/>
          </a:p>
        </p:txBody>
      </p:sp>
      <p:pic>
        <p:nvPicPr>
          <p:cNvPr id="6149" name="Picture 2" descr="https://learning.oreilly.com/library/view/next-generation-databases/9781484213292/images/9781484213308_Fig06-06.jpg">
            <a:extLst>
              <a:ext uri="{FF2B5EF4-FFF2-40B4-BE49-F238E27FC236}">
                <a16:creationId xmlns:a16="http://schemas.microsoft.com/office/drawing/2014/main" id="{B46DB4DA-C0A0-4BAE-A616-77495C6195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4317" y="316439"/>
            <a:ext cx="4460429" cy="623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10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B080-6156-4C01-9D16-2A48CA8D8C92}"/>
              </a:ext>
            </a:extLst>
          </p:cNvPr>
          <p:cNvSpPr>
            <a:spLocks noGrp="1"/>
          </p:cNvSpPr>
          <p:nvPr>
            <p:ph type="title"/>
          </p:nvPr>
        </p:nvSpPr>
        <p:spPr/>
        <p:txBody>
          <a:bodyPr/>
          <a:lstStyle/>
          <a:p>
            <a:r>
              <a:rPr lang="en-US" dirty="0"/>
              <a:t>Row vs Column Processing</a:t>
            </a:r>
          </a:p>
        </p:txBody>
      </p:sp>
      <p:sp>
        <p:nvSpPr>
          <p:cNvPr id="3" name="Content Placeholder 2">
            <a:extLst>
              <a:ext uri="{FF2B5EF4-FFF2-40B4-BE49-F238E27FC236}">
                <a16:creationId xmlns:a16="http://schemas.microsoft.com/office/drawing/2014/main" id="{0E7E29CB-E2FF-4838-BA55-EEC990BAE2B7}"/>
              </a:ext>
            </a:extLst>
          </p:cNvPr>
          <p:cNvSpPr>
            <a:spLocks noGrp="1"/>
          </p:cNvSpPr>
          <p:nvPr>
            <p:ph idx="1"/>
          </p:nvPr>
        </p:nvSpPr>
        <p:spPr/>
        <p:txBody>
          <a:bodyPr>
            <a:normAutofit fontScale="92500" lnSpcReduction="10000"/>
          </a:bodyPr>
          <a:lstStyle/>
          <a:p>
            <a:r>
              <a:rPr lang="en-GB" dirty="0"/>
              <a:t>OLTP – On-line Transaction Processing.</a:t>
            </a:r>
          </a:p>
          <a:p>
            <a:pPr lvl="1"/>
            <a:r>
              <a:rPr lang="en-GB" dirty="0"/>
              <a:t>Each transaction has operations associated with a row or set of rows within the database.</a:t>
            </a:r>
          </a:p>
          <a:p>
            <a:pPr lvl="1"/>
            <a:r>
              <a:rPr lang="en-GB" dirty="0"/>
              <a:t>Example: Add data for a new sale. This would create a new </a:t>
            </a:r>
            <a:r>
              <a:rPr lang="en-GB" i="1" dirty="0"/>
              <a:t>row</a:t>
            </a:r>
            <a:r>
              <a:rPr lang="en-GB" dirty="0"/>
              <a:t> for each order or line-item to be added.</a:t>
            </a:r>
          </a:p>
          <a:p>
            <a:pPr lvl="1"/>
            <a:r>
              <a:rPr lang="en-GB" dirty="0"/>
              <a:t>Supports CRUD – Create, Read, Update, Delete</a:t>
            </a:r>
          </a:p>
          <a:p>
            <a:r>
              <a:rPr lang="en-GB" dirty="0"/>
              <a:t>OLAP – On-line Analytical Processing</a:t>
            </a:r>
          </a:p>
          <a:p>
            <a:pPr lvl="1"/>
            <a:r>
              <a:rPr lang="en-GB" dirty="0"/>
              <a:t>Most often is aggregating across all rows or across all of a defined set of rows.  Tends to be processed in columns rather than rows.</a:t>
            </a:r>
          </a:p>
          <a:p>
            <a:pPr lvl="1"/>
            <a:r>
              <a:rPr lang="en-GB" dirty="0"/>
              <a:t>Example: Calculate quarterly sales for the firm and each sales region.</a:t>
            </a:r>
          </a:p>
          <a:p>
            <a:pPr lvl="1"/>
            <a:r>
              <a:rPr lang="en-GB" dirty="0"/>
              <a:t>Supports Decision-Oriented data use</a:t>
            </a:r>
          </a:p>
          <a:p>
            <a:r>
              <a:rPr lang="en-GB" dirty="0"/>
              <a:t>Data Warehousing</a:t>
            </a:r>
          </a:p>
          <a:p>
            <a:pPr lvl="1"/>
            <a:r>
              <a:rPr lang="en-GB" dirty="0"/>
              <a:t>In the realm of data warehousing and analytic workloads, row-oriented physical organization is not ideal. In a data warehouse you rarely want to process all the columns of a single row, but you often want to process the values of a single column across all rows. Column-oriented databases address this requirement by storing columns physically together on disk.</a:t>
            </a:r>
            <a:endParaRPr lang="en-US" dirty="0"/>
          </a:p>
        </p:txBody>
      </p:sp>
    </p:spTree>
    <p:extLst>
      <p:ext uri="{BB962C8B-B14F-4D97-AF65-F5344CB8AC3E}">
        <p14:creationId xmlns:p14="http://schemas.microsoft.com/office/powerpoint/2010/main" val="15433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FAE1107-CEC3-4041-8BAA-CDB6F6759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95AEE-0500-404E-AD54-24117412E75C}"/>
              </a:ext>
            </a:extLst>
          </p:cNvPr>
          <p:cNvSpPr>
            <a:spLocks noGrp="1"/>
          </p:cNvSpPr>
          <p:nvPr>
            <p:ph type="title"/>
          </p:nvPr>
        </p:nvSpPr>
        <p:spPr>
          <a:xfrm>
            <a:off x="1024129" y="585216"/>
            <a:ext cx="3969899" cy="1499616"/>
          </a:xfrm>
        </p:spPr>
        <p:txBody>
          <a:bodyPr>
            <a:normAutofit/>
          </a:bodyPr>
          <a:lstStyle/>
          <a:p>
            <a:r>
              <a:rPr lang="en-US" sz="3500">
                <a:solidFill>
                  <a:srgbClr val="FFFFFF"/>
                </a:solidFill>
              </a:rPr>
              <a:t>Data Warehouses: Star and Snowflake Schema</a:t>
            </a:r>
          </a:p>
        </p:txBody>
      </p:sp>
      <p:cxnSp>
        <p:nvCxnSpPr>
          <p:cNvPr id="137" name="Straight Connector 136">
            <a:extLst>
              <a:ext uri="{FF2B5EF4-FFF2-40B4-BE49-F238E27FC236}">
                <a16:creationId xmlns:a16="http://schemas.microsoft.com/office/drawing/2014/main" id="{1AEA88FB-F5DD-45CE-AAE1-7B33D0ABDD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640BDA-ECFD-4E19-AEDC-6CDEA0BBB1F1}"/>
              </a:ext>
            </a:extLst>
          </p:cNvPr>
          <p:cNvSpPr>
            <a:spLocks noGrp="1"/>
          </p:cNvSpPr>
          <p:nvPr>
            <p:ph idx="1"/>
          </p:nvPr>
        </p:nvSpPr>
        <p:spPr>
          <a:xfrm>
            <a:off x="1024129" y="2286000"/>
            <a:ext cx="3791711" cy="3931920"/>
          </a:xfrm>
        </p:spPr>
        <p:txBody>
          <a:bodyPr>
            <a:normAutofit/>
          </a:bodyPr>
          <a:lstStyle/>
          <a:p>
            <a:r>
              <a:rPr lang="en-GB" sz="2000" i="1" dirty="0">
                <a:solidFill>
                  <a:srgbClr val="FFFFFF"/>
                </a:solidFill>
              </a:rPr>
              <a:t>Star schemas</a:t>
            </a:r>
            <a:r>
              <a:rPr lang="en-GB" sz="2000" dirty="0">
                <a:solidFill>
                  <a:srgbClr val="FFFFFF"/>
                </a:solidFill>
              </a:rPr>
              <a:t> were developed to create data warehouses in which aggregate queries could execute quickly and which would provide a predictable schema for Business Intelligence (BI) tools. </a:t>
            </a:r>
            <a:r>
              <a:rPr lang="en-GB" sz="2000" dirty="0" smtClean="0">
                <a:solidFill>
                  <a:srgbClr val="FFFFFF"/>
                </a:solidFill>
              </a:rPr>
              <a:t>In a star schema, central large </a:t>
            </a:r>
            <a:r>
              <a:rPr lang="en-GB" sz="2000" i="1" dirty="0" smtClean="0">
                <a:solidFill>
                  <a:srgbClr val="FFFFFF"/>
                </a:solidFill>
              </a:rPr>
              <a:t>fact</a:t>
            </a:r>
            <a:r>
              <a:rPr lang="en-GB" sz="2000" dirty="0" smtClean="0">
                <a:solidFill>
                  <a:srgbClr val="FFFFFF"/>
                </a:solidFill>
              </a:rPr>
              <a:t> tables are associated with numerous smaller </a:t>
            </a:r>
            <a:r>
              <a:rPr lang="en-GB" sz="2000" i="1" dirty="0" smtClean="0">
                <a:solidFill>
                  <a:srgbClr val="FFFFFF"/>
                </a:solidFill>
              </a:rPr>
              <a:t>dimension</a:t>
            </a:r>
            <a:r>
              <a:rPr lang="en-GB" sz="2000" dirty="0" smtClean="0">
                <a:solidFill>
                  <a:srgbClr val="FFFFFF"/>
                </a:solidFill>
              </a:rPr>
              <a:t> tables. </a:t>
            </a:r>
            <a:r>
              <a:rPr lang="en-GB" sz="2000" dirty="0">
                <a:solidFill>
                  <a:srgbClr val="FFFFFF"/>
                </a:solidFill>
              </a:rPr>
              <a:t> When the dimension tables implement a more complex set of foreign key relationships, then the schema is referred to as a </a:t>
            </a:r>
            <a:r>
              <a:rPr lang="en-GB" sz="2000" i="1" dirty="0">
                <a:solidFill>
                  <a:srgbClr val="FFFFFF"/>
                </a:solidFill>
              </a:rPr>
              <a:t>snowflake schema</a:t>
            </a:r>
            <a:r>
              <a:rPr lang="en-GB" sz="2000" dirty="0">
                <a:solidFill>
                  <a:srgbClr val="FFFFFF"/>
                </a:solidFill>
              </a:rPr>
              <a:t>.</a:t>
            </a:r>
            <a:endParaRPr lang="en-US" sz="2000" dirty="0">
              <a:solidFill>
                <a:srgbClr val="FFFFFF"/>
              </a:solidFill>
            </a:endParaRPr>
          </a:p>
        </p:txBody>
      </p:sp>
      <p:pic>
        <p:nvPicPr>
          <p:cNvPr id="1026" name="Picture 2" descr="https://learning.oreilly.com/library/view/next-generation-databases/9781484213292/images/9781484213308_Fig06-01.jpg">
            <a:extLst>
              <a:ext uri="{FF2B5EF4-FFF2-40B4-BE49-F238E27FC236}">
                <a16:creationId xmlns:a16="http://schemas.microsoft.com/office/drawing/2014/main" id="{55D561E5-712D-4412-AF92-159C28DABB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2099" y="640080"/>
            <a:ext cx="5103723"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DD4224E-E102-44C4-A3CF-E38A739F57A6}"/>
              </a:ext>
            </a:extLst>
          </p:cNvPr>
          <p:cNvSpPr/>
          <p:nvPr/>
        </p:nvSpPr>
        <p:spPr>
          <a:xfrm>
            <a:off x="5468548" y="270748"/>
            <a:ext cx="5480155" cy="369332"/>
          </a:xfrm>
          <a:prstGeom prst="rect">
            <a:avLst/>
          </a:prstGeom>
        </p:spPr>
        <p:txBody>
          <a:bodyPr wrap="none">
            <a:spAutoFit/>
          </a:bodyPr>
          <a:lstStyle/>
          <a:p>
            <a:r>
              <a:rPr lang="en-GB" dirty="0"/>
              <a:t>Figure 6-1 shows an example of a simplified star schema.</a:t>
            </a:r>
            <a:endParaRPr lang="en-US" dirty="0"/>
          </a:p>
        </p:txBody>
      </p:sp>
    </p:spTree>
    <p:extLst>
      <p:ext uri="{BB962C8B-B14F-4D97-AF65-F5344CB8AC3E}">
        <p14:creationId xmlns:p14="http://schemas.microsoft.com/office/powerpoint/2010/main" val="235584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A3427-2489-4A5E-A3E7-762EF5184E00}"/>
              </a:ext>
            </a:extLst>
          </p:cNvPr>
          <p:cNvSpPr>
            <a:spLocks noGrp="1"/>
          </p:cNvSpPr>
          <p:nvPr>
            <p:ph type="title"/>
          </p:nvPr>
        </p:nvSpPr>
        <p:spPr>
          <a:xfrm>
            <a:off x="1024129" y="585216"/>
            <a:ext cx="3779085" cy="1499616"/>
          </a:xfrm>
        </p:spPr>
        <p:txBody>
          <a:bodyPr>
            <a:normAutofit/>
          </a:bodyPr>
          <a:lstStyle/>
          <a:p>
            <a:r>
              <a:rPr lang="en-US" dirty="0">
                <a:solidFill>
                  <a:srgbClr val="FFFFFF"/>
                </a:solidFill>
              </a:rPr>
              <a:t>What is a “block”?</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BE6ED30-966C-4DF6-ABDF-E2B75F35401D}"/>
              </a:ext>
            </a:extLst>
          </p:cNvPr>
          <p:cNvSpPr>
            <a:spLocks noGrp="1"/>
          </p:cNvSpPr>
          <p:nvPr>
            <p:ph idx="1"/>
          </p:nvPr>
        </p:nvSpPr>
        <p:spPr>
          <a:xfrm>
            <a:off x="6526571" y="5197641"/>
            <a:ext cx="4285808" cy="1661962"/>
          </a:xfrm>
        </p:spPr>
        <p:txBody>
          <a:bodyPr>
            <a:normAutofit/>
          </a:bodyPr>
          <a:lstStyle/>
          <a:p>
            <a:endParaRPr lang="en-US" sz="1400" dirty="0">
              <a:hlinkClick r:id="rId2"/>
            </a:endParaRPr>
          </a:p>
          <a:p>
            <a:endParaRPr lang="en-US" sz="1400" dirty="0">
              <a:hlinkClick r:id="rId2"/>
            </a:endParaRPr>
          </a:p>
          <a:p>
            <a:r>
              <a:rPr lang="en-US" sz="1400" dirty="0"/>
              <a:t>From:</a:t>
            </a:r>
            <a:endParaRPr lang="en-US" sz="1400" dirty="0">
              <a:hlinkClick r:id="rId2">
                <a:extLst>
                  <a:ext uri="{A12FA001-AC4F-418D-AE19-62706E023703}">
                    <ahyp:hlinkClr xmlns:ahyp="http://schemas.microsoft.com/office/drawing/2018/hyperlinkcolor" xmlns="" val="tx"/>
                  </a:ext>
                </a:extLst>
              </a:hlinkClick>
            </a:endParaRPr>
          </a:p>
          <a:p>
            <a:r>
              <a:rPr lang="en-US" sz="1400" dirty="0">
                <a:solidFill>
                  <a:srgbClr val="0070C0"/>
                </a:solidFill>
                <a:hlinkClick r:id="rId2">
                  <a:extLst>
                    <a:ext uri="{A12FA001-AC4F-418D-AE19-62706E023703}">
                      <ahyp:hlinkClr xmlns:ahyp="http://schemas.microsoft.com/office/drawing/2018/hyperlinkcolor" xmlns="" val="tx"/>
                    </a:ext>
                  </a:extLst>
                </a:hlinkClick>
              </a:rPr>
              <a:t>https://gerardnico.com/io/block</a:t>
            </a:r>
            <a:r>
              <a:rPr lang="en-US" sz="1400" dirty="0">
                <a:solidFill>
                  <a:srgbClr val="0070C0"/>
                </a:solidFill>
              </a:rPr>
              <a:t> </a:t>
            </a:r>
            <a:r>
              <a:rPr lang="en-US" sz="1400" dirty="0"/>
              <a:t>Retrieved 4/29/2019</a:t>
            </a:r>
            <a:endParaRPr lang="en-US" sz="1400" dirty="0">
              <a:solidFill>
                <a:srgbClr val="FFFFFF"/>
              </a:solidFill>
            </a:endParaRPr>
          </a:p>
        </p:txBody>
      </p:sp>
      <p:pic>
        <p:nvPicPr>
          <p:cNvPr id="7" name="Content Placeholder 3">
            <a:extLst>
              <a:ext uri="{FF2B5EF4-FFF2-40B4-BE49-F238E27FC236}">
                <a16:creationId xmlns:a16="http://schemas.microsoft.com/office/drawing/2014/main" id="{CDB50256-81E6-4346-9AE4-2989002D4715}"/>
              </a:ext>
            </a:extLst>
          </p:cNvPr>
          <p:cNvPicPr>
            <a:picLocks noChangeAspect="1"/>
          </p:cNvPicPr>
          <p:nvPr/>
        </p:nvPicPr>
        <p:blipFill>
          <a:blip r:embed="rId3"/>
          <a:stretch>
            <a:fillRect/>
          </a:stretch>
        </p:blipFill>
        <p:spPr>
          <a:xfrm>
            <a:off x="6230548" y="640080"/>
            <a:ext cx="5247300" cy="5577840"/>
          </a:xfrm>
          <a:prstGeom prst="rect">
            <a:avLst/>
          </a:prstGeom>
        </p:spPr>
      </p:pic>
      <p:sp>
        <p:nvSpPr>
          <p:cNvPr id="5" name="TextBox 4">
            <a:extLst>
              <a:ext uri="{FF2B5EF4-FFF2-40B4-BE49-F238E27FC236}">
                <a16:creationId xmlns:a16="http://schemas.microsoft.com/office/drawing/2014/main" id="{5345E835-DCAA-48A7-AB45-BFA60D2D410B}"/>
              </a:ext>
            </a:extLst>
          </p:cNvPr>
          <p:cNvSpPr txBox="1"/>
          <p:nvPr/>
        </p:nvSpPr>
        <p:spPr>
          <a:xfrm>
            <a:off x="1036755" y="1973181"/>
            <a:ext cx="4000466" cy="4524315"/>
          </a:xfrm>
          <a:prstGeom prst="rect">
            <a:avLst/>
          </a:prstGeom>
          <a:noFill/>
        </p:spPr>
        <p:txBody>
          <a:bodyPr wrap="square" rtlCol="0">
            <a:spAutoFit/>
          </a:bodyPr>
          <a:lstStyle/>
          <a:p>
            <a:r>
              <a:rPr lang="en-US" sz="1600" dirty="0"/>
              <a:t>The concept of “blocks” give us the primary reason for why columnar databases are more efficient than row-based databases </a:t>
            </a:r>
            <a:r>
              <a:rPr lang="en-US" sz="1600" i="1" dirty="0"/>
              <a:t>for </a:t>
            </a:r>
            <a:r>
              <a:rPr lang="en-US" sz="1600" i="1" u="sng" dirty="0"/>
              <a:t>specific</a:t>
            </a:r>
            <a:r>
              <a:rPr lang="en-US" sz="1600" i="1" dirty="0"/>
              <a:t> kinds of processing</a:t>
            </a:r>
            <a:r>
              <a:rPr lang="en-US" sz="1600" dirty="0"/>
              <a:t>. </a:t>
            </a:r>
          </a:p>
          <a:p>
            <a:endParaRPr lang="en-US" sz="1600" dirty="0"/>
          </a:p>
          <a:p>
            <a:r>
              <a:rPr lang="en-US" sz="1600" dirty="0"/>
              <a:t>It first needs to be understood that </a:t>
            </a:r>
            <a:r>
              <a:rPr lang="en-US" sz="1600" i="1" u="sng" dirty="0"/>
              <a:t>no</a:t>
            </a:r>
            <a:r>
              <a:rPr lang="en-US" sz="1600" dirty="0"/>
              <a:t> database goes to storage and retrieves a single byte from the disk (or other storage).  They retrieve a chunk of physical data from the device that contains the byte.  This “block” of data retrieved is then further processed to find the byte (or bytes) of data sought.  The rest of the block (after retrieving all bytes of interest) is discarded).  </a:t>
            </a:r>
          </a:p>
          <a:p>
            <a:endParaRPr lang="en-US" sz="1600" dirty="0"/>
          </a:p>
          <a:p>
            <a:r>
              <a:rPr lang="en-US" sz="1600" dirty="0"/>
              <a:t>The size of a block can be set by an administrator and there is an optimal block size for every database.</a:t>
            </a:r>
          </a:p>
        </p:txBody>
      </p:sp>
    </p:spTree>
    <p:extLst>
      <p:ext uri="{BB962C8B-B14F-4D97-AF65-F5344CB8AC3E}">
        <p14:creationId xmlns:p14="http://schemas.microsoft.com/office/powerpoint/2010/main" val="160014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262F-B37D-4FC5-94E3-FC985E359422}"/>
              </a:ext>
            </a:extLst>
          </p:cNvPr>
          <p:cNvSpPr>
            <a:spLocks noGrp="1"/>
          </p:cNvSpPr>
          <p:nvPr>
            <p:ph type="title"/>
          </p:nvPr>
        </p:nvSpPr>
        <p:spPr>
          <a:xfrm>
            <a:off x="1024128" y="585216"/>
            <a:ext cx="3133581" cy="1499616"/>
          </a:xfrm>
        </p:spPr>
        <p:txBody>
          <a:bodyPr>
            <a:normAutofit fontScale="90000"/>
          </a:bodyPr>
          <a:lstStyle/>
          <a:p>
            <a:r>
              <a:rPr lang="en-GB" sz="4000" dirty="0"/>
              <a:t>Figure 6-2. </a:t>
            </a:r>
            <a:r>
              <a:rPr lang="en-GB" sz="3600" dirty="0"/>
              <a:t>Comparison of columnar and row-oriented storage</a:t>
            </a:r>
            <a:endParaRPr lang="en-US" sz="4000" dirty="0"/>
          </a:p>
        </p:txBody>
      </p:sp>
      <p:sp>
        <p:nvSpPr>
          <p:cNvPr id="2055" name="Content Placeholder 2054">
            <a:extLst>
              <a:ext uri="{FF2B5EF4-FFF2-40B4-BE49-F238E27FC236}">
                <a16:creationId xmlns:a16="http://schemas.microsoft.com/office/drawing/2014/main" id="{3A5F942F-B1DA-4449-B095-8686E1E52206}"/>
              </a:ext>
            </a:extLst>
          </p:cNvPr>
          <p:cNvSpPr>
            <a:spLocks noGrp="1"/>
          </p:cNvSpPr>
          <p:nvPr>
            <p:ph idx="1"/>
          </p:nvPr>
        </p:nvSpPr>
        <p:spPr>
          <a:xfrm>
            <a:off x="1024128" y="2286000"/>
            <a:ext cx="3133580" cy="3931920"/>
          </a:xfrm>
        </p:spPr>
        <p:txBody>
          <a:bodyPr>
            <a:normAutofit/>
          </a:bodyPr>
          <a:lstStyle/>
          <a:p>
            <a:r>
              <a:rPr lang="en-GB" sz="1600" dirty="0"/>
              <a:t>The essence of the columnar concept is that data for columns is grouped together on disk. Figure 6-2 compares columnar and row-oriented storage for some simple data: in a columnar database, values for a specific column become co-located in the same disk blocks, while in the row-oriented model, all columns for each row are co-located.</a:t>
            </a:r>
            <a:endParaRPr lang="en-US" sz="1600" dirty="0"/>
          </a:p>
        </p:txBody>
      </p:sp>
      <p:pic>
        <p:nvPicPr>
          <p:cNvPr id="2053" name="Picture 2" descr="https://learning.oreilly.com/library/view/next-generation-databases/9781484213292/images/9781484213308_Fig06-02.jpg">
            <a:extLst>
              <a:ext uri="{FF2B5EF4-FFF2-40B4-BE49-F238E27FC236}">
                <a16:creationId xmlns:a16="http://schemas.microsoft.com/office/drawing/2014/main" id="{C852027B-0379-4919-B1A2-20669AC525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2342" y="768813"/>
            <a:ext cx="6909577" cy="532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9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5CF1-A84F-43B0-8130-BA076B14E185}"/>
              </a:ext>
            </a:extLst>
          </p:cNvPr>
          <p:cNvSpPr>
            <a:spLocks noGrp="1"/>
          </p:cNvSpPr>
          <p:nvPr>
            <p:ph type="title"/>
          </p:nvPr>
        </p:nvSpPr>
        <p:spPr>
          <a:xfrm>
            <a:off x="1024128" y="585216"/>
            <a:ext cx="3133581" cy="1499616"/>
          </a:xfrm>
        </p:spPr>
        <p:txBody>
          <a:bodyPr>
            <a:normAutofit fontScale="90000"/>
          </a:bodyPr>
          <a:lstStyle/>
          <a:p>
            <a:r>
              <a:rPr lang="en-GB" sz="4000" dirty="0"/>
              <a:t>Figure 6-3. </a:t>
            </a:r>
            <a:r>
              <a:rPr lang="en-GB" sz="3100" dirty="0"/>
              <a:t>Aggregate operations in columnar stores require fewer IOs</a:t>
            </a:r>
            <a:endParaRPr lang="en-US" sz="4000" dirty="0"/>
          </a:p>
        </p:txBody>
      </p:sp>
      <p:sp>
        <p:nvSpPr>
          <p:cNvPr id="3" name="Content Placeholder 2">
            <a:extLst>
              <a:ext uri="{FF2B5EF4-FFF2-40B4-BE49-F238E27FC236}">
                <a16:creationId xmlns:a16="http://schemas.microsoft.com/office/drawing/2014/main" id="{4B235AA2-7535-41AB-8C64-449F8CA8BE93}"/>
              </a:ext>
            </a:extLst>
          </p:cNvPr>
          <p:cNvSpPr>
            <a:spLocks noGrp="1"/>
          </p:cNvSpPr>
          <p:nvPr>
            <p:ph idx="1"/>
          </p:nvPr>
        </p:nvSpPr>
        <p:spPr>
          <a:xfrm>
            <a:off x="1024128" y="2286000"/>
            <a:ext cx="3133580" cy="3931920"/>
          </a:xfrm>
        </p:spPr>
        <p:txBody>
          <a:bodyPr>
            <a:normAutofit/>
          </a:bodyPr>
          <a:lstStyle/>
          <a:p>
            <a:r>
              <a:rPr lang="en-GB" sz="1600" dirty="0"/>
              <a:t>There are two big advantages to the columnar architecture. First, in a columnar architecture, queries that seek to aggregate the values of specific columns are optimized, because all of the values to be aggregated exist within the same disk blocks. Figure 6-3 illustrates this phenomenon for our sample database; retrieving the sum of salaries from the row store must scan five blocks, while a single block access suffices in the column store</a:t>
            </a:r>
            <a:r>
              <a:rPr lang="en-GB" sz="1600" dirty="0" smtClean="0"/>
              <a:t>. The second advantage is efficient compression.</a:t>
            </a:r>
            <a:endParaRPr lang="en-US" sz="1600" dirty="0"/>
          </a:p>
        </p:txBody>
      </p:sp>
      <p:pic>
        <p:nvPicPr>
          <p:cNvPr id="3074" name="Picture 2" descr="https://learning.oreilly.com/library/view/next-generation-databases/9781484213292/images/9781484213308_Fig06-03.jpg">
            <a:extLst>
              <a:ext uri="{FF2B5EF4-FFF2-40B4-BE49-F238E27FC236}">
                <a16:creationId xmlns:a16="http://schemas.microsoft.com/office/drawing/2014/main" id="{1704F043-0B45-4D3E-8CE7-2496D1BECE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0246" y="377489"/>
            <a:ext cx="5853330" cy="6145229"/>
          </a:xfrm>
          <a:prstGeom prst="rect">
            <a:avLst/>
          </a:prstGeom>
          <a:noFill/>
          <a:extLst>
            <a:ext uri="{909E8E84-426E-40DD-AFC4-6F175D3DCCD1}">
              <a14:hiddenFill xmlns:a14="http://schemas.microsoft.com/office/drawing/2010/main">
                <a:solidFill>
                  <a:srgbClr val="FFFFFF"/>
                </a:solidFill>
              </a14:hiddenFill>
            </a:ext>
          </a:extLst>
        </p:spPr>
      </p:pic>
      <p:sp>
        <p:nvSpPr>
          <p:cNvPr id="4" name="Callout: Bent Line with Border and Accent Bar 3">
            <a:extLst>
              <a:ext uri="{FF2B5EF4-FFF2-40B4-BE49-F238E27FC236}">
                <a16:creationId xmlns:a16="http://schemas.microsoft.com/office/drawing/2014/main" id="{CFF67061-C784-4F06-94FA-189CBF9C6EBF}"/>
              </a:ext>
            </a:extLst>
          </p:cNvPr>
          <p:cNvSpPr/>
          <p:nvPr/>
        </p:nvSpPr>
        <p:spPr>
          <a:xfrm>
            <a:off x="10279289" y="2930770"/>
            <a:ext cx="1335197" cy="1512894"/>
          </a:xfrm>
          <a:prstGeom prst="accentBorderCallout2">
            <a:avLst>
              <a:gd name="adj1" fmla="val 18750"/>
              <a:gd name="adj2" fmla="val -8333"/>
              <a:gd name="adj3" fmla="val 18750"/>
              <a:gd name="adj4" fmla="val -16667"/>
              <a:gd name="adj5" fmla="val 158095"/>
              <a:gd name="adj6" fmla="val -12956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i="1" dirty="0"/>
              <a:t>Book Error</a:t>
            </a:r>
            <a:r>
              <a:rPr lang="en-US" sz="1200" dirty="0"/>
              <a:t>: The highlighted data should have been Block 3 (salaries) rather than Block 2 (DOB) as shown here.</a:t>
            </a:r>
          </a:p>
        </p:txBody>
      </p:sp>
    </p:spTree>
    <p:extLst>
      <p:ext uri="{BB962C8B-B14F-4D97-AF65-F5344CB8AC3E}">
        <p14:creationId xmlns:p14="http://schemas.microsoft.com/office/powerpoint/2010/main" val="44962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E6BF-3284-4B61-ABF3-745C44FD74E1}"/>
              </a:ext>
            </a:extLst>
          </p:cNvPr>
          <p:cNvSpPr>
            <a:spLocks noGrp="1"/>
          </p:cNvSpPr>
          <p:nvPr>
            <p:ph type="title"/>
          </p:nvPr>
        </p:nvSpPr>
        <p:spPr/>
        <p:txBody>
          <a:bodyPr/>
          <a:lstStyle/>
          <a:p>
            <a:r>
              <a:rPr lang="en-US" dirty="0"/>
              <a:t>Columnar Database Use cases</a:t>
            </a:r>
          </a:p>
        </p:txBody>
      </p:sp>
      <p:sp>
        <p:nvSpPr>
          <p:cNvPr id="3" name="Content Placeholder 2">
            <a:extLst>
              <a:ext uri="{FF2B5EF4-FFF2-40B4-BE49-F238E27FC236}">
                <a16:creationId xmlns:a16="http://schemas.microsoft.com/office/drawing/2014/main" id="{3907C81B-6E41-461C-9666-891BF11BC399}"/>
              </a:ext>
            </a:extLst>
          </p:cNvPr>
          <p:cNvSpPr>
            <a:spLocks noGrp="1"/>
          </p:cNvSpPr>
          <p:nvPr>
            <p:ph idx="1"/>
          </p:nvPr>
        </p:nvSpPr>
        <p:spPr>
          <a:xfrm>
            <a:off x="1024128" y="2286000"/>
            <a:ext cx="9720073" cy="4572000"/>
          </a:xfrm>
        </p:spPr>
        <p:txBody>
          <a:bodyPr>
            <a:normAutofit lnSpcReduction="10000"/>
          </a:bodyPr>
          <a:lstStyle/>
          <a:p>
            <a:r>
              <a:rPr lang="en-GB" dirty="0"/>
              <a:t>Key benefits to column-oriented databases:</a:t>
            </a:r>
          </a:p>
          <a:p>
            <a:pPr lvl="1"/>
            <a:r>
              <a:rPr lang="en-GB" dirty="0"/>
              <a:t>High performance on aggregation queries (like COUNT, SUM, AVG, MIN, MAX)</a:t>
            </a:r>
          </a:p>
          <a:p>
            <a:pPr lvl="1"/>
            <a:r>
              <a:rPr lang="en-GB" dirty="0"/>
              <a:t>Highly efficient data compression and/or partitioning</a:t>
            </a:r>
          </a:p>
          <a:p>
            <a:pPr lvl="1"/>
            <a:r>
              <a:rPr lang="en-GB" dirty="0"/>
              <a:t>True scalability and fast data loading for Big Data</a:t>
            </a:r>
          </a:p>
          <a:p>
            <a:pPr lvl="1"/>
            <a:r>
              <a:rPr lang="en-GB" dirty="0"/>
              <a:t>Accessible by many 3</a:t>
            </a:r>
            <a:r>
              <a:rPr lang="en-GB" baseline="30000" dirty="0"/>
              <a:t>rd</a:t>
            </a:r>
            <a:r>
              <a:rPr lang="en-GB" dirty="0"/>
              <a:t> party BI analytic tools</a:t>
            </a:r>
          </a:p>
          <a:p>
            <a:pPr lvl="1"/>
            <a:r>
              <a:rPr lang="en-GB" dirty="0"/>
              <a:t>Fairly simple systems administration</a:t>
            </a:r>
          </a:p>
          <a:p>
            <a:r>
              <a:rPr lang="en-GB" dirty="0"/>
              <a:t>Due to their aggregation capabilities which compute large numbers of similar data items, column-oriented databases offer key advantages for certain types of systems, including:</a:t>
            </a:r>
          </a:p>
          <a:p>
            <a:pPr lvl="1"/>
            <a:r>
              <a:rPr lang="en-GB" dirty="0"/>
              <a:t>Data Warehouses and Business Intelligence</a:t>
            </a:r>
          </a:p>
          <a:p>
            <a:pPr lvl="1"/>
            <a:r>
              <a:rPr lang="en-GB" dirty="0"/>
              <a:t>Customer Relationship Management (CRM)</a:t>
            </a:r>
          </a:p>
          <a:p>
            <a:pPr lvl="1"/>
            <a:r>
              <a:rPr lang="en-GB" dirty="0"/>
              <a:t>Library Card </a:t>
            </a:r>
            <a:r>
              <a:rPr lang="en-GB" dirty="0" err="1"/>
              <a:t>Catalogs</a:t>
            </a:r>
            <a:endParaRPr lang="en-GB" dirty="0"/>
          </a:p>
          <a:p>
            <a:pPr lvl="1"/>
            <a:r>
              <a:rPr lang="en-GB" dirty="0"/>
              <a:t>Ad hoc query systems</a:t>
            </a:r>
          </a:p>
          <a:p>
            <a:r>
              <a:rPr lang="en-US" sz="1700" dirty="0">
                <a:hlinkClick r:id="rId2"/>
              </a:rPr>
              <a:t>https://www.dbbest.com/blog/column-oriented-database-technologies/</a:t>
            </a:r>
            <a:r>
              <a:rPr lang="en-US" sz="1700" dirty="0"/>
              <a:t> Retrieved 4/29/2019.</a:t>
            </a:r>
          </a:p>
        </p:txBody>
      </p:sp>
    </p:spTree>
    <p:extLst>
      <p:ext uri="{BB962C8B-B14F-4D97-AF65-F5344CB8AC3E}">
        <p14:creationId xmlns:p14="http://schemas.microsoft.com/office/powerpoint/2010/main" val="370943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54E3-20FD-49A8-8805-97017283153B}"/>
              </a:ext>
            </a:extLst>
          </p:cNvPr>
          <p:cNvSpPr>
            <a:spLocks noGrp="1"/>
          </p:cNvSpPr>
          <p:nvPr>
            <p:ph type="title"/>
          </p:nvPr>
        </p:nvSpPr>
        <p:spPr/>
        <p:txBody>
          <a:bodyPr/>
          <a:lstStyle/>
          <a:p>
            <a:r>
              <a:rPr lang="en-US" dirty="0"/>
              <a:t>Other Columnar Concepts</a:t>
            </a:r>
          </a:p>
        </p:txBody>
      </p:sp>
      <p:sp>
        <p:nvSpPr>
          <p:cNvPr id="3" name="Content Placeholder 2">
            <a:extLst>
              <a:ext uri="{FF2B5EF4-FFF2-40B4-BE49-F238E27FC236}">
                <a16:creationId xmlns:a16="http://schemas.microsoft.com/office/drawing/2014/main" id="{8C9BC113-F953-49E3-8CBA-9ADC9665FC40}"/>
              </a:ext>
            </a:extLst>
          </p:cNvPr>
          <p:cNvSpPr>
            <a:spLocks noGrp="1"/>
          </p:cNvSpPr>
          <p:nvPr>
            <p:ph idx="1"/>
          </p:nvPr>
        </p:nvSpPr>
        <p:spPr>
          <a:xfrm>
            <a:off x="1024128" y="1828799"/>
            <a:ext cx="9720073" cy="4636169"/>
          </a:xfrm>
        </p:spPr>
        <p:txBody>
          <a:bodyPr>
            <a:normAutofit fontScale="92500" lnSpcReduction="20000"/>
          </a:bodyPr>
          <a:lstStyle/>
          <a:p>
            <a:r>
              <a:rPr lang="en-US" dirty="0"/>
              <a:t>Columnar Compression</a:t>
            </a:r>
          </a:p>
          <a:p>
            <a:pPr lvl="1"/>
            <a:r>
              <a:rPr lang="en-GB" dirty="0"/>
              <a:t>Another key advantage for the columnar architecture is compression. Compression algorithms work primarily by removing redundancy within data values. Data that is highly repetitious—especially if those repetitions are localized—achieve higher compression ratios than data with low repetition.</a:t>
            </a:r>
          </a:p>
          <a:p>
            <a:pPr lvl="1"/>
            <a:r>
              <a:rPr lang="en-GB" dirty="0"/>
              <a:t>Data is much more repetitious in columns.  Increases compression efficiency and effectiveness.</a:t>
            </a:r>
          </a:p>
          <a:p>
            <a:r>
              <a:rPr lang="en-GB" dirty="0"/>
              <a:t>Columnar Write Penalty</a:t>
            </a:r>
          </a:p>
          <a:p>
            <a:pPr lvl="1"/>
            <a:r>
              <a:rPr lang="en-GB" dirty="0"/>
              <a:t>The key disadvantage of the columnar architecture—and the reason it is a poor choice for OLTP databases—is the overhead it imposes on single row operations. </a:t>
            </a:r>
          </a:p>
          <a:p>
            <a:pPr lvl="1"/>
            <a:r>
              <a:rPr lang="en-GB" dirty="0"/>
              <a:t>Inserting a new instance still requires creating a “row” of data.  Since each column may be in a different block, this can be very inefficient in a columnar database.</a:t>
            </a:r>
          </a:p>
          <a:p>
            <a:r>
              <a:rPr lang="en-GB" dirty="0"/>
              <a:t>Columnar History</a:t>
            </a:r>
          </a:p>
          <a:p>
            <a:pPr lvl="1"/>
            <a:r>
              <a:rPr lang="en-GB" dirty="0"/>
              <a:t>In the mid-1990s, Sybase—one of the top four relational database vendors of the day— acquired Expressway. Expressway had developed what was arguably the first significant commercial column-oriented database. Expressway technology became the basis of </a:t>
            </a:r>
            <a:r>
              <a:rPr lang="en-GB" i="1" dirty="0"/>
              <a:t>Sybase IQ</a:t>
            </a:r>
            <a:r>
              <a:rPr lang="en-GB" dirty="0"/>
              <a:t> (“Intelligent Query”), which became Sybase’s flagship data warehousing platform. </a:t>
            </a:r>
          </a:p>
          <a:p>
            <a:pPr lvl="1"/>
            <a:r>
              <a:rPr lang="en-GB" dirty="0"/>
              <a:t>In 2005, relational pioneer and Ingres inventor Mike </a:t>
            </a:r>
            <a:r>
              <a:rPr lang="en-GB" dirty="0" err="1"/>
              <a:t>Stonebraker</a:t>
            </a:r>
            <a:r>
              <a:rPr lang="en-GB" dirty="0"/>
              <a:t> and colleagues published a paper outlining a formal database system that they called C-store. </a:t>
            </a:r>
            <a:r>
              <a:rPr lang="en-GB" dirty="0" err="1"/>
              <a:t>C-store</a:t>
            </a:r>
            <a:r>
              <a:rPr lang="en-GB" dirty="0"/>
              <a:t> shared many characteristics with existing columnar systems</a:t>
            </a:r>
            <a:endParaRPr lang="en-US" dirty="0"/>
          </a:p>
        </p:txBody>
      </p:sp>
    </p:spTree>
    <p:extLst>
      <p:ext uri="{BB962C8B-B14F-4D97-AF65-F5344CB8AC3E}">
        <p14:creationId xmlns:p14="http://schemas.microsoft.com/office/powerpoint/2010/main" val="369226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5C7F-6DDD-49BE-926D-76470476B94E}"/>
              </a:ext>
            </a:extLst>
          </p:cNvPr>
          <p:cNvSpPr>
            <a:spLocks noGrp="1"/>
          </p:cNvSpPr>
          <p:nvPr>
            <p:ph type="title"/>
          </p:nvPr>
        </p:nvSpPr>
        <p:spPr>
          <a:xfrm>
            <a:off x="1024128" y="585216"/>
            <a:ext cx="3133581" cy="1499616"/>
          </a:xfrm>
        </p:spPr>
        <p:txBody>
          <a:bodyPr>
            <a:normAutofit/>
          </a:bodyPr>
          <a:lstStyle/>
          <a:p>
            <a:r>
              <a:rPr lang="en-GB" sz="4000" dirty="0"/>
              <a:t>Figure 6-4. </a:t>
            </a:r>
            <a:br>
              <a:rPr lang="en-GB" sz="4000" dirty="0"/>
            </a:br>
            <a:r>
              <a:rPr lang="en-GB" sz="3200" dirty="0"/>
              <a:t>Insert overhead for a column store</a:t>
            </a:r>
            <a:endParaRPr lang="en-US" sz="4000" dirty="0"/>
          </a:p>
        </p:txBody>
      </p:sp>
      <p:sp>
        <p:nvSpPr>
          <p:cNvPr id="3" name="Content Placeholder 2">
            <a:extLst>
              <a:ext uri="{FF2B5EF4-FFF2-40B4-BE49-F238E27FC236}">
                <a16:creationId xmlns:a16="http://schemas.microsoft.com/office/drawing/2014/main" id="{81F0660C-2A2C-4A3D-A092-083637A9D3A9}"/>
              </a:ext>
            </a:extLst>
          </p:cNvPr>
          <p:cNvSpPr>
            <a:spLocks noGrp="1"/>
          </p:cNvSpPr>
          <p:nvPr>
            <p:ph idx="1"/>
          </p:nvPr>
        </p:nvSpPr>
        <p:spPr>
          <a:xfrm>
            <a:off x="1024128" y="2286000"/>
            <a:ext cx="3133580" cy="3931920"/>
          </a:xfrm>
        </p:spPr>
        <p:txBody>
          <a:bodyPr>
            <a:normAutofit/>
          </a:bodyPr>
          <a:lstStyle/>
          <a:p>
            <a:r>
              <a:rPr lang="en-GB" sz="1600"/>
              <a:t>Figure 6-4 illustrates the insert overhead for a column store on our simple example database. The row store need only perform a single IO to insert a new value, while the column store must update as many disk blocks as there are columns.</a:t>
            </a:r>
            <a:endParaRPr lang="en-US" sz="1600" dirty="0"/>
          </a:p>
        </p:txBody>
      </p:sp>
      <p:pic>
        <p:nvPicPr>
          <p:cNvPr id="4098" name="Picture 2" descr="https://learning.oreilly.com/library/view/next-generation-databases/9781484213292/images/9781484213308_Fig06-04.jpg">
            <a:extLst>
              <a:ext uri="{FF2B5EF4-FFF2-40B4-BE49-F238E27FC236}">
                <a16:creationId xmlns:a16="http://schemas.microsoft.com/office/drawing/2014/main" id="{13B7E0B4-9B5B-4526-B70C-C95892C373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53354" y="330249"/>
            <a:ext cx="5830499" cy="6286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86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341</TotalTime>
  <Words>828</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Column databases</vt:lpstr>
      <vt:lpstr>Row vs Column Processing</vt:lpstr>
      <vt:lpstr>Data Warehouses: Star and Snowflake Schema</vt:lpstr>
      <vt:lpstr>What is a “block”?</vt:lpstr>
      <vt:lpstr>Figure 6-2. Comparison of columnar and row-oriented storage</vt:lpstr>
      <vt:lpstr>Figure 6-3. Aggregate operations in columnar stores require fewer IOs</vt:lpstr>
      <vt:lpstr>Columnar Database Use cases</vt:lpstr>
      <vt:lpstr>Other Columnar Concepts</vt:lpstr>
      <vt:lpstr>Figure 6-4.  Insert overhead for a column store</vt:lpstr>
      <vt:lpstr>Column Database Architectures</vt:lpstr>
      <vt:lpstr>Figure 6-5.  Write optimization in column store databases</vt:lpstr>
      <vt:lpstr>Figure 6-6. Columnar database table with three projections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Column databases</dc:title>
  <dc:creator>Alan Brandyberry</dc:creator>
  <cp:lastModifiedBy>BRANDYBERRY, ALAN</cp:lastModifiedBy>
  <cp:revision>20</cp:revision>
  <dcterms:created xsi:type="dcterms:W3CDTF">2019-04-29T14:26:27Z</dcterms:created>
  <dcterms:modified xsi:type="dcterms:W3CDTF">2019-04-29T22:18:42Z</dcterms:modified>
</cp:coreProperties>
</file>