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AFE9BC-C6C4-4ED2-8E5B-5C8B3620D4D2}">
  <a:tblStyle styleId="{53AFE9BC-C6C4-4ED2-8E5B-5C8B3620D4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76ce51b82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76ce51b82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6ce51b82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6ce51b82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76ce51b820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76ce51b82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76ce51b820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76ce51b82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76ce51b820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76ce51b82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76ce51b820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76ce51b82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76ce51b820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76ce51b82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Diebold’s AR Key Performance Indicators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Road Map</a:t>
            </a:r>
            <a:endParaRPr/>
          </a:p>
        </p:txBody>
      </p:sp>
      <p:sp>
        <p:nvSpPr>
          <p:cNvPr id="60" name="Google Shape;6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Client Requirements</a:t>
            </a:r>
            <a:endParaRPr/>
          </a:p>
          <a:p>
            <a:pPr marL="457200" lvl="0" indent="-342900" algn="l" rtl="0">
              <a:spcBef>
                <a:spcPts val="0"/>
              </a:spcBef>
              <a:spcAft>
                <a:spcPts val="0"/>
              </a:spcAft>
              <a:buSzPts val="1800"/>
              <a:buAutoNum type="arabicPeriod"/>
            </a:pPr>
            <a:r>
              <a:rPr lang="en"/>
              <a:t>Relationship between Variables</a:t>
            </a:r>
            <a:endParaRPr/>
          </a:p>
          <a:p>
            <a:pPr marL="457200" lvl="0" indent="-342900" algn="l" rtl="0">
              <a:spcBef>
                <a:spcPts val="0"/>
              </a:spcBef>
              <a:spcAft>
                <a:spcPts val="0"/>
              </a:spcAft>
              <a:buSzPts val="1800"/>
              <a:buAutoNum type="arabicPeriod"/>
            </a:pPr>
            <a:r>
              <a:rPr lang="en"/>
              <a:t>Dashboard Framework</a:t>
            </a:r>
            <a:endParaRPr/>
          </a:p>
          <a:p>
            <a:pPr marL="457200" lvl="0" indent="-342900" algn="l" rtl="0">
              <a:spcBef>
                <a:spcPts val="0"/>
              </a:spcBef>
              <a:spcAft>
                <a:spcPts val="0"/>
              </a:spcAft>
              <a:buSzPts val="1800"/>
              <a:buAutoNum type="arabicPeriod"/>
            </a:pPr>
            <a:r>
              <a:rPr lang="en"/>
              <a:t>Summarizing Information</a:t>
            </a:r>
            <a:endParaRPr/>
          </a:p>
          <a:p>
            <a:pPr marL="457200" lvl="0" indent="-342900" algn="l" rtl="0">
              <a:spcBef>
                <a:spcPts val="0"/>
              </a:spcBef>
              <a:spcAft>
                <a:spcPts val="0"/>
              </a:spcAft>
              <a:buSzPts val="1800"/>
              <a:buAutoNum type="arabicPeriod"/>
            </a:pPr>
            <a:r>
              <a:rPr lang="en"/>
              <a:t>Font and Color Scheme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Client Requirements</a:t>
            </a:r>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accounts receivable process can be disrupted when invoices are not done correctly or there are issues with the customer itself in developing a payment process that complies with Diebold’s payment terms. </a:t>
            </a:r>
            <a:endParaRPr/>
          </a:p>
          <a:p>
            <a:pPr marL="457200" lvl="0" indent="-342900" algn="l" rtl="0">
              <a:spcBef>
                <a:spcPts val="0"/>
              </a:spcBef>
              <a:spcAft>
                <a:spcPts val="0"/>
              </a:spcAft>
              <a:buSzPts val="1800"/>
              <a:buChar char="●"/>
            </a:pPr>
            <a:r>
              <a:rPr lang="en"/>
              <a:t>This could include disputing the terms of the invoice, void the invoice that was created, not paying the invoice on time or at all. </a:t>
            </a:r>
            <a:endParaRPr/>
          </a:p>
          <a:p>
            <a:pPr marL="457200" lvl="0" indent="-342900" algn="l" rtl="0">
              <a:spcBef>
                <a:spcPts val="0"/>
              </a:spcBef>
              <a:spcAft>
                <a:spcPts val="0"/>
              </a:spcAft>
              <a:buSzPts val="1800"/>
              <a:buChar char="●"/>
            </a:pPr>
            <a:r>
              <a:rPr lang="en"/>
              <a:t>Understanding the customer profile of these instances by revenue stream, customer, and collector will be important to ensure that the Director of Credit Collections and the Director of the Global Service Team are able to make the right decisions to deal with these flaws in the accounts receivable process.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Relationship Between Various Items of Information</a:t>
            </a:r>
            <a:endParaRPr/>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categories that can be related to one another include revenue stream, customer, payment terms, and collector. </a:t>
            </a:r>
            <a:endParaRPr/>
          </a:p>
          <a:p>
            <a:pPr marL="457200" lvl="0" indent="-342900" algn="l" rtl="0">
              <a:spcBef>
                <a:spcPts val="0"/>
              </a:spcBef>
              <a:spcAft>
                <a:spcPts val="0"/>
              </a:spcAft>
              <a:buSzPts val="1800"/>
              <a:buChar char="●"/>
            </a:pPr>
            <a:r>
              <a:rPr lang="en"/>
              <a:t>These variables can refer to multiple different segments of the business. Thus mandating the need to present them in a central table at the bottom of the dashboard</a:t>
            </a:r>
            <a:endParaRPr/>
          </a:p>
          <a:p>
            <a:pPr marL="457200" lvl="0" indent="-342900" algn="l" rtl="0">
              <a:spcBef>
                <a:spcPts val="0"/>
              </a:spcBef>
              <a:spcAft>
                <a:spcPts val="0"/>
              </a:spcAft>
              <a:buSzPts val="1800"/>
              <a:buChar char="●"/>
            </a:pPr>
            <a:r>
              <a:rPr lang="en"/>
              <a:t>Additionally, net revenue consists of the dollar amount paid vs the dollar amount lost to credit memos, while rolled throughput yield consists of the first pass yield (% of invoices paid) *%With No credit Memo*%With no Dispute*%Payment Terms Fulfilled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Dashboard Framework</a:t>
            </a:r>
            <a:endParaRPr/>
          </a:p>
        </p:txBody>
      </p:sp>
      <p:graphicFrame>
        <p:nvGraphicFramePr>
          <p:cNvPr id="78" name="Google Shape;78;p17"/>
          <p:cNvGraphicFramePr/>
          <p:nvPr/>
        </p:nvGraphicFramePr>
        <p:xfrm>
          <a:off x="438150" y="1195450"/>
          <a:ext cx="3000000" cy="3000000"/>
        </p:xfrm>
        <a:graphic>
          <a:graphicData uri="http://schemas.openxmlformats.org/drawingml/2006/table">
            <a:tbl>
              <a:tblPr>
                <a:noFill/>
                <a:tableStyleId>{53AFE9BC-C6C4-4ED2-8E5B-5C8B3620D4D2}</a:tableStyleId>
              </a:tblPr>
              <a:tblGrid>
                <a:gridCol w="2711525">
                  <a:extLst>
                    <a:ext uri="{9D8B030D-6E8A-4147-A177-3AD203B41FA5}">
                      <a16:colId xmlns:a16="http://schemas.microsoft.com/office/drawing/2014/main" val="20000"/>
                    </a:ext>
                  </a:extLst>
                </a:gridCol>
                <a:gridCol w="2711525">
                  <a:extLst>
                    <a:ext uri="{9D8B030D-6E8A-4147-A177-3AD203B41FA5}">
                      <a16:colId xmlns:a16="http://schemas.microsoft.com/office/drawing/2014/main" val="20001"/>
                    </a:ext>
                  </a:extLst>
                </a:gridCol>
                <a:gridCol w="2711525">
                  <a:extLst>
                    <a:ext uri="{9D8B030D-6E8A-4147-A177-3AD203B41FA5}">
                      <a16:colId xmlns:a16="http://schemas.microsoft.com/office/drawing/2014/main" val="20002"/>
                    </a:ext>
                  </a:extLst>
                </a:gridCol>
              </a:tblGrid>
              <a:tr h="695675">
                <a:tc gridSpan="3">
                  <a:txBody>
                    <a:bodyPr/>
                    <a:lstStyle/>
                    <a:p>
                      <a:pPr marL="0" lvl="0" indent="0" algn="ctr" rtl="0">
                        <a:spcBef>
                          <a:spcPts val="0"/>
                        </a:spcBef>
                        <a:spcAft>
                          <a:spcPts val="0"/>
                        </a:spcAft>
                        <a:buNone/>
                      </a:pPr>
                      <a:r>
                        <a:rPr lang="en"/>
                        <a:t>Dashboard Title</a:t>
                      </a:r>
                      <a:endParaRPr/>
                    </a:p>
                  </a:txBody>
                  <a:tcPr marL="91425" marR="91425" marT="91425" marB="914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067175">
                <a:tc>
                  <a:txBody>
                    <a:bodyPr/>
                    <a:lstStyle/>
                    <a:p>
                      <a:pPr marL="0" lvl="0" indent="0" algn="ctr" rtl="0">
                        <a:spcBef>
                          <a:spcPts val="0"/>
                        </a:spcBef>
                        <a:spcAft>
                          <a:spcPts val="0"/>
                        </a:spcAft>
                        <a:buNone/>
                      </a:pPr>
                      <a:r>
                        <a:rPr lang="en"/>
                        <a:t>Comparing Positive Revenue to Lost Revenue</a:t>
                      </a:r>
                      <a:endParaRPr/>
                    </a:p>
                    <a:p>
                      <a:pPr marL="0" lvl="0" indent="0" algn="ctr" rtl="0">
                        <a:spcBef>
                          <a:spcPts val="0"/>
                        </a:spcBef>
                        <a:spcAft>
                          <a:spcPts val="0"/>
                        </a:spcAft>
                        <a:buNone/>
                      </a:pPr>
                      <a:r>
                        <a:rPr lang="en"/>
                        <a:t>(Mathematical Equation)</a:t>
                      </a:r>
                      <a:endParaRPr/>
                    </a:p>
                  </a:txBody>
                  <a:tcPr marL="91425" marR="91425" marT="91425" marB="91425"/>
                </a:tc>
                <a:tc gridSpan="2">
                  <a:txBody>
                    <a:bodyPr/>
                    <a:lstStyle/>
                    <a:p>
                      <a:pPr marL="0" lvl="0" indent="0" algn="ctr" rtl="0">
                        <a:spcBef>
                          <a:spcPts val="0"/>
                        </a:spcBef>
                        <a:spcAft>
                          <a:spcPts val="0"/>
                        </a:spcAft>
                        <a:buNone/>
                      </a:pPr>
                      <a:r>
                        <a:rPr lang="en"/>
                        <a:t>First Pass Yield Vs Rolled Throughput Yield</a:t>
                      </a:r>
                      <a:endParaRPr/>
                    </a:p>
                    <a:p>
                      <a:pPr marL="0" lvl="0" indent="0" algn="ctr" rtl="0">
                        <a:spcBef>
                          <a:spcPts val="0"/>
                        </a:spcBef>
                        <a:spcAft>
                          <a:spcPts val="0"/>
                        </a:spcAft>
                        <a:buClr>
                          <a:schemeClr val="dk1"/>
                        </a:buClr>
                        <a:buSzPts val="1100"/>
                        <a:buFont typeface="Arial"/>
                        <a:buNone/>
                      </a:pPr>
                      <a:r>
                        <a:rPr lang="en">
                          <a:solidFill>
                            <a:schemeClr val="dk1"/>
                          </a:solidFill>
                        </a:rPr>
                        <a:t>(Mathematical Equation)</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1"/>
                  </a:ext>
                </a:extLst>
              </a:tr>
              <a:tr h="1067175">
                <a:tc>
                  <a:txBody>
                    <a:bodyPr/>
                    <a:lstStyle/>
                    <a:p>
                      <a:pPr marL="0" lvl="0" indent="0" algn="ctr" rtl="0">
                        <a:spcBef>
                          <a:spcPts val="0"/>
                        </a:spcBef>
                        <a:spcAft>
                          <a:spcPts val="0"/>
                        </a:spcAft>
                        <a:buNone/>
                      </a:pPr>
                      <a:r>
                        <a:rPr lang="en"/>
                        <a:t>Payment trends over Time </a:t>
                      </a:r>
                      <a:endParaRPr/>
                    </a:p>
                    <a:p>
                      <a:pPr marL="0" lvl="0" indent="0" algn="ctr" rtl="0">
                        <a:spcBef>
                          <a:spcPts val="0"/>
                        </a:spcBef>
                        <a:spcAft>
                          <a:spcPts val="0"/>
                        </a:spcAft>
                        <a:buNone/>
                      </a:pPr>
                      <a:r>
                        <a:rPr lang="en"/>
                        <a:t>(Line Graph)</a:t>
                      </a:r>
                      <a:endParaRPr/>
                    </a:p>
                  </a:txBody>
                  <a:tcPr marL="91425" marR="91425" marT="91425" marB="91425"/>
                </a:tc>
                <a:tc>
                  <a:txBody>
                    <a:bodyPr/>
                    <a:lstStyle/>
                    <a:p>
                      <a:pPr marL="0" lvl="0" indent="0" algn="ctr" rtl="0">
                        <a:spcBef>
                          <a:spcPts val="0"/>
                        </a:spcBef>
                        <a:spcAft>
                          <a:spcPts val="0"/>
                        </a:spcAft>
                        <a:buNone/>
                      </a:pPr>
                      <a:r>
                        <a:rPr lang="en"/>
                        <a:t>First Pass Yield Over Time (Line Graph)</a:t>
                      </a:r>
                      <a:endParaRPr/>
                    </a:p>
                  </a:txBody>
                  <a:tcPr marL="91425" marR="91425" marT="91425" marB="91425"/>
                </a:tc>
                <a:tc>
                  <a:txBody>
                    <a:bodyPr/>
                    <a:lstStyle/>
                    <a:p>
                      <a:pPr marL="0" lvl="0" indent="0" algn="ctr" rtl="0">
                        <a:spcBef>
                          <a:spcPts val="0"/>
                        </a:spcBef>
                        <a:spcAft>
                          <a:spcPts val="0"/>
                        </a:spcAft>
                        <a:buNone/>
                      </a:pPr>
                      <a:r>
                        <a:rPr lang="en"/>
                        <a:t>Rolled Throughput Yield </a:t>
                      </a:r>
                      <a:endParaRPr/>
                    </a:p>
                    <a:p>
                      <a:pPr marL="0" lvl="0" indent="0" algn="ctr" rtl="0">
                        <a:spcBef>
                          <a:spcPts val="0"/>
                        </a:spcBef>
                        <a:spcAft>
                          <a:spcPts val="0"/>
                        </a:spcAft>
                        <a:buNone/>
                      </a:pPr>
                      <a:r>
                        <a:rPr lang="en"/>
                        <a:t>(Line Graph)</a:t>
                      </a:r>
                      <a:endParaRPr/>
                    </a:p>
                  </a:txBody>
                  <a:tcPr marL="91425" marR="91425" marT="91425" marB="91425"/>
                </a:tc>
                <a:extLst>
                  <a:ext uri="{0D108BD9-81ED-4DB2-BD59-A6C34878D82A}">
                    <a16:rowId xmlns:a16="http://schemas.microsoft.com/office/drawing/2014/main" val="10002"/>
                  </a:ext>
                </a:extLst>
              </a:tr>
              <a:tr h="695675">
                <a:tc gridSpan="3">
                  <a:txBody>
                    <a:bodyPr/>
                    <a:lstStyle/>
                    <a:p>
                      <a:pPr marL="0" lvl="0" indent="0" algn="ctr" rtl="0">
                        <a:spcBef>
                          <a:spcPts val="0"/>
                        </a:spcBef>
                        <a:spcAft>
                          <a:spcPts val="0"/>
                        </a:spcAft>
                        <a:buNone/>
                      </a:pPr>
                      <a:r>
                        <a:rPr lang="en"/>
                        <a:t>Metrics Table (Diverging Color)</a:t>
                      </a:r>
                      <a:endParaRPr/>
                    </a:p>
                  </a:txBody>
                  <a:tcPr marL="91425" marR="91425" marT="91425" marB="914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Summarizing Information</a:t>
            </a:r>
            <a:endParaRPr/>
          </a:p>
        </p:txBody>
      </p:sp>
      <p:sp>
        <p:nvSpPr>
          <p:cNvPr id="84" name="Google Shape;8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are displaying 3 metrics Net revenue, First Pass Yield and Rolled Throughput Yield in our dashboard</a:t>
            </a:r>
            <a:endParaRPr/>
          </a:p>
          <a:p>
            <a:pPr marL="457200" lvl="0" indent="-342900" algn="l" rtl="0">
              <a:spcBef>
                <a:spcPts val="1600"/>
              </a:spcBef>
              <a:spcAft>
                <a:spcPts val="0"/>
              </a:spcAft>
              <a:buSzPts val="1800"/>
              <a:buChar char="●"/>
            </a:pPr>
            <a:r>
              <a:rPr lang="en"/>
              <a:t>Net Revenue and Rolled throughput yield using a mathematical equation.</a:t>
            </a:r>
            <a:endParaRPr/>
          </a:p>
          <a:p>
            <a:pPr marL="457200" lvl="0" indent="-342900" algn="l" rtl="0">
              <a:spcBef>
                <a:spcPts val="0"/>
              </a:spcBef>
              <a:spcAft>
                <a:spcPts val="0"/>
              </a:spcAft>
              <a:buSzPts val="1800"/>
              <a:buChar char="●"/>
            </a:pPr>
            <a:r>
              <a:rPr lang="en"/>
              <a:t>Payment trends (Net Revenue, Gross Revenue, Credit Memo Amt) over time using a line graph.</a:t>
            </a:r>
            <a:endParaRPr/>
          </a:p>
          <a:p>
            <a:pPr marL="457200" lvl="0" indent="-342900" algn="l" rtl="0">
              <a:spcBef>
                <a:spcPts val="0"/>
              </a:spcBef>
              <a:spcAft>
                <a:spcPts val="0"/>
              </a:spcAft>
              <a:buSzPts val="1800"/>
              <a:buChar char="●"/>
            </a:pPr>
            <a:r>
              <a:rPr lang="en"/>
              <a:t>First Pass Yield and Rolled throughput Yield over time using a line graph</a:t>
            </a:r>
            <a:endParaRPr/>
          </a:p>
          <a:p>
            <a:pPr marL="457200" lvl="0" indent="-342900" algn="l" rtl="0">
              <a:spcBef>
                <a:spcPts val="0"/>
              </a:spcBef>
              <a:spcAft>
                <a:spcPts val="0"/>
              </a:spcAft>
              <a:buSzPts val="1800"/>
              <a:buChar char="●"/>
            </a:pPr>
            <a:r>
              <a:rPr lang="en"/>
              <a:t>Diverging color metrics table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Fonts and Color Scheme</a:t>
            </a:r>
            <a:endParaRPr/>
          </a:p>
        </p:txBody>
      </p:sp>
      <p:sp>
        <p:nvSpPr>
          <p:cNvPr id="90" name="Google Shape;90;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Different colors for different categories in line graphs.</a:t>
            </a:r>
            <a:endParaRPr/>
          </a:p>
          <a:p>
            <a:pPr marL="457200" lvl="0" indent="-342900" algn="l" rtl="0">
              <a:spcBef>
                <a:spcPts val="0"/>
              </a:spcBef>
              <a:spcAft>
                <a:spcPts val="0"/>
              </a:spcAft>
              <a:buSzPts val="1800"/>
              <a:buChar char="●"/>
            </a:pPr>
            <a:r>
              <a:rPr lang="en"/>
              <a:t>Gray for titles and subtitles to center attention on the information presented. </a:t>
            </a:r>
            <a:endParaRPr/>
          </a:p>
          <a:p>
            <a:pPr marL="457200" lvl="0" indent="-342900" algn="l" rtl="0">
              <a:spcBef>
                <a:spcPts val="0"/>
              </a:spcBef>
              <a:spcAft>
                <a:spcPts val="0"/>
              </a:spcAft>
              <a:buSzPts val="1800"/>
              <a:buChar char="●"/>
            </a:pPr>
            <a:r>
              <a:rPr lang="en"/>
              <a:t>Light yellow for headers in data tables to make the table presentable and dark red for conditional formatting. </a:t>
            </a:r>
            <a:endParaRPr/>
          </a:p>
          <a:p>
            <a:pPr marL="457200" lvl="0" indent="-342900" algn="l" rtl="0">
              <a:spcBef>
                <a:spcPts val="0"/>
              </a:spcBef>
              <a:spcAft>
                <a:spcPts val="0"/>
              </a:spcAft>
              <a:buSzPts val="1800"/>
              <a:buChar char="●"/>
            </a:pPr>
            <a:r>
              <a:rPr lang="en"/>
              <a:t>Selective gray formatting for mathematical equations as opposed to white for inputs into the equations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311700" y="2285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422</Words>
  <Application>Microsoft Office PowerPoint</Application>
  <PresentationFormat>On-screen Show (16:9)</PresentationFormat>
  <Paragraphs>39</Paragraphs>
  <Slides>8</Slides>
  <Notes>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Simple Light</vt:lpstr>
      <vt:lpstr>Diebold’s AR Key Performance Indicators</vt:lpstr>
      <vt:lpstr>Road Map</vt:lpstr>
      <vt:lpstr>Client Requirements</vt:lpstr>
      <vt:lpstr>Relationship Between Various Items of Information</vt:lpstr>
      <vt:lpstr>Dashboard Framework</vt:lpstr>
      <vt:lpstr>Summarizing Information</vt:lpstr>
      <vt:lpstr>Fonts and Color Scheme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Diebold’s AR Key Performance Indicators</dc:title>
  <dc:creator>Nicholas Golina</dc:creator>
  <cp:lastModifiedBy>Nicholas Golina</cp:lastModifiedBy>
  <cp:revision>1</cp:revision>
  <dcterms:modified xsi:type="dcterms:W3CDTF">2020-04-30T04:18:59Z</dcterms:modified>
</cp:coreProperties>
</file>