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9"/>
  </p:notesMasterIdLst>
  <p:sldIdLst>
    <p:sldId id="256" r:id="rId2"/>
    <p:sldId id="257" r:id="rId3"/>
    <p:sldId id="276" r:id="rId4"/>
    <p:sldId id="279" r:id="rId5"/>
    <p:sldId id="277" r:id="rId6"/>
    <p:sldId id="278" r:id="rId7"/>
    <p:sldId id="272" r:id="rId8"/>
    <p:sldId id="280" r:id="rId9"/>
    <p:sldId id="281" r:id="rId10"/>
    <p:sldId id="273" r:id="rId11"/>
    <p:sldId id="282" r:id="rId12"/>
    <p:sldId id="274" r:id="rId13"/>
    <p:sldId id="283" r:id="rId14"/>
    <p:sldId id="284" r:id="rId15"/>
    <p:sldId id="275" r:id="rId16"/>
    <p:sldId id="268" r:id="rId17"/>
    <p:sldId id="26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697" autoAdjust="0"/>
  </p:normalViewPr>
  <p:slideViewPr>
    <p:cSldViewPr snapToGrid="0" snapToObjects="1">
      <p:cViewPr>
        <p:scale>
          <a:sx n="112" d="100"/>
          <a:sy n="112" d="100"/>
        </p:scale>
        <p:origin x="-200"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3CC789-A52F-0041-8C9C-523921D07021}" type="datetimeFigureOut">
              <a:rPr lang="en-US" smtClean="0"/>
              <a:t>4/1/20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1EFB29-DB4C-D047-8347-DA30572E09D0}" type="slidenum">
              <a:rPr lang="en-US" smtClean="0"/>
              <a:t>‹#›</a:t>
            </a:fld>
            <a:endParaRPr lang="en-US"/>
          </a:p>
        </p:txBody>
      </p:sp>
    </p:spTree>
    <p:extLst>
      <p:ext uri="{BB962C8B-B14F-4D97-AF65-F5344CB8AC3E}">
        <p14:creationId xmlns:p14="http://schemas.microsoft.com/office/powerpoint/2010/main" val="28227629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66440D-C939-1341-B527-10B0774A91C6}" type="datetimeFigureOut">
              <a:rPr lang="en-US" smtClean="0"/>
              <a:t>4/1/20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3A581-EFC5-9E43-8B16-58B56D422A2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440D-C939-1341-B527-10B0774A91C6}" type="datetimeFigureOut">
              <a:rPr lang="en-US" smtClean="0"/>
              <a:t>4/1/20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3A581-EFC5-9E43-8B16-58B56D422A2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440D-C939-1341-B527-10B0774A91C6}" type="datetimeFigureOut">
              <a:rPr lang="en-US" smtClean="0"/>
              <a:t>4/1/20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3A581-EFC5-9E43-8B16-58B56D422A2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440D-C939-1341-B527-10B0774A91C6}" type="datetimeFigureOut">
              <a:rPr lang="en-US" smtClean="0"/>
              <a:t>4/1/20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3A581-EFC5-9E43-8B16-58B56D422A2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6440D-C939-1341-B527-10B0774A91C6}" type="datetimeFigureOut">
              <a:rPr lang="en-US" smtClean="0"/>
              <a:t>4/1/20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3A581-EFC5-9E43-8B16-58B56D422A2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66440D-C939-1341-B527-10B0774A91C6}" type="datetimeFigureOut">
              <a:rPr lang="en-US" smtClean="0"/>
              <a:t>4/1/20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3A581-EFC5-9E43-8B16-58B56D422A2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66440D-C939-1341-B527-10B0774A91C6}" type="datetimeFigureOut">
              <a:rPr lang="en-US" smtClean="0"/>
              <a:t>4/1/20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3A581-EFC5-9E43-8B16-58B56D422A2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66440D-C939-1341-B527-10B0774A91C6}" type="datetimeFigureOut">
              <a:rPr lang="en-US" smtClean="0"/>
              <a:t>4/1/20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3A581-EFC5-9E43-8B16-58B56D422A2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6440D-C939-1341-B527-10B0774A91C6}" type="datetimeFigureOut">
              <a:rPr lang="en-US" smtClean="0"/>
              <a:t>4/1/20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E3A581-EFC5-9E43-8B16-58B56D422A2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66440D-C939-1341-B527-10B0774A91C6}" type="datetimeFigureOut">
              <a:rPr lang="en-US" smtClean="0"/>
              <a:t>4/1/20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3A581-EFC5-9E43-8B16-58B56D422A24}"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A66440D-C939-1341-B527-10B0774A91C6}" type="datetimeFigureOut">
              <a:rPr lang="en-US" smtClean="0"/>
              <a:t>4/1/20</a:t>
            </a:fld>
            <a:endParaRPr lang="en-US"/>
          </a:p>
        </p:txBody>
      </p:sp>
      <p:sp>
        <p:nvSpPr>
          <p:cNvPr id="9" name="Slide Number Placeholder 8"/>
          <p:cNvSpPr>
            <a:spLocks noGrp="1"/>
          </p:cNvSpPr>
          <p:nvPr>
            <p:ph type="sldNum" sz="quarter" idx="11"/>
          </p:nvPr>
        </p:nvSpPr>
        <p:spPr/>
        <p:txBody>
          <a:bodyPr/>
          <a:lstStyle/>
          <a:p>
            <a:fld id="{B5E3A581-EFC5-9E43-8B16-58B56D422A2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5E3A581-EFC5-9E43-8B16-58B56D422A24}"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A66440D-C939-1341-B527-10B0774A91C6}" type="datetimeFigureOut">
              <a:rPr lang="en-US" smtClean="0"/>
              <a:t>4/1/20</a:t>
            </a:fld>
            <a:endParaRPr lang="en-US"/>
          </a:p>
        </p:txBody>
      </p:sp>
      <p:pic>
        <p:nvPicPr>
          <p:cNvPr id="10" name="Picture 9"/>
          <p:cNvPicPr>
            <a:picLocks noChangeAspect="1"/>
          </p:cNvPicPr>
          <p:nvPr userDrawn="1"/>
        </p:nvPicPr>
        <p:blipFill rotWithShape="1">
          <a:blip r:embed="rId13"/>
          <a:srcRect l="23813" r="20630"/>
          <a:stretch/>
        </p:blipFill>
        <p:spPr>
          <a:xfrm>
            <a:off x="8456749" y="5415281"/>
            <a:ext cx="687251" cy="856746"/>
          </a:xfrm>
          <a:prstGeom prst="rect">
            <a:avLst/>
          </a:prstGeom>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sheltowt/hiring-engineers/tree/bill_shelt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8644" y="3154672"/>
            <a:ext cx="3970610" cy="2593975"/>
          </a:xfrm>
          <a:ln>
            <a:noFill/>
          </a:ln>
        </p:spPr>
        <p:style>
          <a:lnRef idx="2">
            <a:schemeClr val="dk1"/>
          </a:lnRef>
          <a:fillRef idx="1">
            <a:schemeClr val="lt1"/>
          </a:fillRef>
          <a:effectRef idx="0">
            <a:schemeClr val="dk1"/>
          </a:effectRef>
          <a:fontRef idx="minor">
            <a:schemeClr val="dk1"/>
          </a:fontRef>
        </p:style>
        <p:txBody>
          <a:bodyPr/>
          <a:lstStyle/>
          <a:p>
            <a:r>
              <a:rPr lang="en-US" dirty="0" smtClean="0">
                <a:solidFill>
                  <a:schemeClr val="tx1"/>
                </a:solidFill>
              </a:rPr>
              <a:t>Bill Shelton</a:t>
            </a:r>
            <a:endParaRPr lang="en-US" dirty="0">
              <a:solidFill>
                <a:schemeClr val="tx1"/>
              </a:solidFill>
            </a:endParaRPr>
          </a:p>
        </p:txBody>
      </p:sp>
      <p:sp>
        <p:nvSpPr>
          <p:cNvPr id="3" name="Subtitle 2"/>
          <p:cNvSpPr>
            <a:spLocks noGrp="1"/>
          </p:cNvSpPr>
          <p:nvPr>
            <p:ph type="subTitle" idx="1"/>
          </p:nvPr>
        </p:nvSpPr>
        <p:spPr>
          <a:xfrm>
            <a:off x="1094004" y="5810332"/>
            <a:ext cx="3720323" cy="1066800"/>
          </a:xfrm>
        </p:spPr>
        <p:txBody>
          <a:bodyPr/>
          <a:lstStyle/>
          <a:p>
            <a:r>
              <a:rPr lang="en-US" dirty="0" smtClean="0"/>
              <a:t>Solutions Engineering Candidate</a:t>
            </a:r>
            <a:endParaRPr lang="en-US" dirty="0"/>
          </a:p>
        </p:txBody>
      </p:sp>
      <p:pic>
        <p:nvPicPr>
          <p:cNvPr id="6" name="Picture 5"/>
          <p:cNvPicPr>
            <a:picLocks noChangeAspect="1"/>
          </p:cNvPicPr>
          <p:nvPr/>
        </p:nvPicPr>
        <p:blipFill>
          <a:blip r:embed="rId2"/>
          <a:stretch>
            <a:fillRect/>
          </a:stretch>
        </p:blipFill>
        <p:spPr>
          <a:xfrm>
            <a:off x="534264" y="1329197"/>
            <a:ext cx="7576013" cy="2174932"/>
          </a:xfrm>
          <a:prstGeom prst="rect">
            <a:avLst/>
          </a:prstGeom>
        </p:spPr>
      </p:pic>
    </p:spTree>
    <p:extLst>
      <p:ext uri="{BB962C8B-B14F-4D97-AF65-F5344CB8AC3E}">
        <p14:creationId xmlns:p14="http://schemas.microsoft.com/office/powerpoint/2010/main" val="15987872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832" y="-124742"/>
            <a:ext cx="8014594" cy="1143000"/>
          </a:xfrm>
        </p:spPr>
        <p:txBody>
          <a:bodyPr/>
          <a:lstStyle/>
          <a:p>
            <a:r>
              <a:rPr lang="en-US" dirty="0" smtClean="0">
                <a:solidFill>
                  <a:schemeClr val="tx1"/>
                </a:solidFill>
              </a:rPr>
              <a:t>Monitoring Data</a:t>
            </a:r>
            <a:endParaRPr lang="en-US" dirty="0">
              <a:solidFill>
                <a:schemeClr val="tx1"/>
              </a:solidFill>
            </a:endParaRPr>
          </a:p>
        </p:txBody>
      </p:sp>
      <p:sp>
        <p:nvSpPr>
          <p:cNvPr id="3" name="TextBox 2"/>
          <p:cNvSpPr txBox="1"/>
          <p:nvPr/>
        </p:nvSpPr>
        <p:spPr>
          <a:xfrm>
            <a:off x="192282" y="820452"/>
            <a:ext cx="8241507" cy="8679298"/>
          </a:xfrm>
          <a:prstGeom prst="rect">
            <a:avLst/>
          </a:prstGeom>
          <a:noFill/>
        </p:spPr>
        <p:txBody>
          <a:bodyPr wrap="square" rtlCol="0">
            <a:spAutoFit/>
          </a:bodyPr>
          <a:lstStyle/>
          <a:p>
            <a:r>
              <a:rPr lang="en-US" dirty="0"/>
              <a:t>Since you’ve already caught your test metric going above 800 once, you don’t want to have to continually watch this dashboard to be alerted when it goes above 800 again. So let’s make life easier by creating a monitor.</a:t>
            </a:r>
          </a:p>
          <a:p>
            <a:endParaRPr lang="en-US" dirty="0"/>
          </a:p>
          <a:p>
            <a:r>
              <a:rPr lang="en-US" dirty="0"/>
              <a:t>Create a new Metric Monitor that watches the average of your custom metric (</a:t>
            </a:r>
            <a:r>
              <a:rPr lang="en-US" dirty="0" err="1"/>
              <a:t>my_metric</a:t>
            </a:r>
            <a:r>
              <a:rPr lang="en-US" dirty="0"/>
              <a:t>) and will alert if it’s above the following values over the past 5 minutes:</a:t>
            </a:r>
          </a:p>
          <a:p>
            <a:endParaRPr lang="en-US" dirty="0"/>
          </a:p>
          <a:p>
            <a:r>
              <a:rPr lang="en-US" dirty="0"/>
              <a:t>* Warning threshold of 500</a:t>
            </a:r>
          </a:p>
          <a:p>
            <a:r>
              <a:rPr lang="en-US" dirty="0"/>
              <a:t>* Alerting threshold of 800</a:t>
            </a:r>
          </a:p>
          <a:p>
            <a:pPr marL="285750" indent="-285750">
              <a:buFontTx/>
              <a:buChar char="•"/>
            </a:pPr>
            <a:r>
              <a:rPr lang="en-US" dirty="0" smtClean="0"/>
              <a:t>And </a:t>
            </a:r>
            <a:r>
              <a:rPr lang="en-US" dirty="0"/>
              <a:t>also ensure that it will notify you if there is No Data for this query over the past 10m</a:t>
            </a:r>
            <a:r>
              <a:rPr lang="en-US" dirty="0" smtClean="0"/>
              <a:t>.</a:t>
            </a:r>
          </a:p>
          <a:p>
            <a:pPr marL="285750" indent="-285750">
              <a:buFontTx/>
              <a:buChar char="•"/>
            </a:pPr>
            <a:endParaRPr lang="en-US" dirty="0"/>
          </a:p>
          <a:p>
            <a:pPr marL="285750" indent="-285750">
              <a:buFontTx/>
              <a:buChar char="•"/>
            </a:pPr>
            <a:endParaRPr lang="en-US" dirty="0" smtClean="0"/>
          </a:p>
          <a:p>
            <a:r>
              <a:rPr lang="en-US" dirty="0"/>
              <a:t>Please configure the monitor’s message so that it will:</a:t>
            </a:r>
          </a:p>
          <a:p>
            <a:endParaRPr lang="en-US" dirty="0"/>
          </a:p>
          <a:p>
            <a:r>
              <a:rPr lang="en-US" dirty="0"/>
              <a:t>* Send you an email whenever the monitor triggers.</a:t>
            </a:r>
          </a:p>
          <a:p>
            <a:r>
              <a:rPr lang="en-US" dirty="0"/>
              <a:t>* Create different messages based on whether the monitor is in an Alert, Warning, or No Data state.</a:t>
            </a:r>
          </a:p>
          <a:p>
            <a:r>
              <a:rPr lang="en-US" dirty="0"/>
              <a:t>* Include the metric value that caused the monitor to trigger and host </a:t>
            </a:r>
            <a:r>
              <a:rPr lang="en-US" dirty="0" err="1"/>
              <a:t>ip</a:t>
            </a:r>
            <a:r>
              <a:rPr lang="en-US" dirty="0"/>
              <a:t> when the Monitor triggers an Alert state.</a:t>
            </a:r>
          </a:p>
          <a:p>
            <a:r>
              <a:rPr lang="en-US" dirty="0"/>
              <a:t>* When this monitor sends you an email notification, take a screenshot of the email that it sends you.</a:t>
            </a:r>
          </a:p>
          <a:p>
            <a:endParaRPr lang="en-US" dirty="0"/>
          </a:p>
          <a:p>
            <a:r>
              <a:rPr lang="en-US" dirty="0"/>
              <a:t>* **Bonus Question**: Since this monitor is going to alert pretty often, you don’t want to be alerted when you are out of the office. Set up two scheduled downtimes for this monitor:</a:t>
            </a:r>
          </a:p>
          <a:p>
            <a:endParaRPr lang="en-US" dirty="0"/>
          </a:p>
          <a:p>
            <a:r>
              <a:rPr lang="en-US" dirty="0"/>
              <a:t>  * One that silences it from 7pm to 9am daily on M-F,</a:t>
            </a:r>
          </a:p>
          <a:p>
            <a:r>
              <a:rPr lang="en-US" dirty="0"/>
              <a:t>  * And one that silences it all day on Sat-Sun.</a:t>
            </a:r>
          </a:p>
          <a:p>
            <a:r>
              <a:rPr lang="en-US" dirty="0"/>
              <a:t>  * Make sure that your email is notified when you schedule the downtime and take a screenshot of that notification.</a:t>
            </a:r>
          </a:p>
        </p:txBody>
      </p:sp>
    </p:spTree>
    <p:extLst>
      <p:ext uri="{BB962C8B-B14F-4D97-AF65-F5344CB8AC3E}">
        <p14:creationId xmlns:p14="http://schemas.microsoft.com/office/powerpoint/2010/main" val="1535764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832" y="-124742"/>
            <a:ext cx="8014594" cy="1143000"/>
          </a:xfrm>
        </p:spPr>
        <p:txBody>
          <a:bodyPr/>
          <a:lstStyle/>
          <a:p>
            <a:r>
              <a:rPr lang="en-US" dirty="0" smtClean="0">
                <a:solidFill>
                  <a:schemeClr val="tx1"/>
                </a:solidFill>
              </a:rPr>
              <a:t>Monitoring Data</a:t>
            </a:r>
            <a:endParaRPr lang="en-US" dirty="0">
              <a:solidFill>
                <a:schemeClr val="tx1"/>
              </a:solidFill>
            </a:endParaRPr>
          </a:p>
        </p:txBody>
      </p:sp>
      <p:sp>
        <p:nvSpPr>
          <p:cNvPr id="3" name="TextBox 2"/>
          <p:cNvSpPr txBox="1"/>
          <p:nvPr/>
        </p:nvSpPr>
        <p:spPr>
          <a:xfrm>
            <a:off x="192282" y="820452"/>
            <a:ext cx="8241507" cy="8679298"/>
          </a:xfrm>
          <a:prstGeom prst="rect">
            <a:avLst/>
          </a:prstGeom>
          <a:noFill/>
        </p:spPr>
        <p:txBody>
          <a:bodyPr wrap="square" rtlCol="0">
            <a:spAutoFit/>
          </a:bodyPr>
          <a:lstStyle/>
          <a:p>
            <a:r>
              <a:rPr lang="en-US" dirty="0"/>
              <a:t>Since you’ve already caught your test metric going above 800 once, you don’t want to have to continually watch this dashboard to be alerted when it goes above 800 again. So let’s make life easier by creating a monitor.</a:t>
            </a:r>
          </a:p>
          <a:p>
            <a:endParaRPr lang="en-US" dirty="0"/>
          </a:p>
          <a:p>
            <a:r>
              <a:rPr lang="en-US" dirty="0"/>
              <a:t>Create a new Metric Monitor that watches the average of your custom metric (</a:t>
            </a:r>
            <a:r>
              <a:rPr lang="en-US" dirty="0" err="1"/>
              <a:t>my_metric</a:t>
            </a:r>
            <a:r>
              <a:rPr lang="en-US" dirty="0"/>
              <a:t>) and will alert if it’s above the following values over the past 5 minutes:</a:t>
            </a:r>
          </a:p>
          <a:p>
            <a:endParaRPr lang="en-US" dirty="0"/>
          </a:p>
          <a:p>
            <a:r>
              <a:rPr lang="en-US" dirty="0"/>
              <a:t>* Warning threshold of 500</a:t>
            </a:r>
          </a:p>
          <a:p>
            <a:r>
              <a:rPr lang="en-US" dirty="0"/>
              <a:t>* Alerting threshold of 800</a:t>
            </a:r>
          </a:p>
          <a:p>
            <a:pPr marL="285750" indent="-285750">
              <a:buFontTx/>
              <a:buChar char="•"/>
            </a:pPr>
            <a:r>
              <a:rPr lang="en-US" dirty="0" smtClean="0"/>
              <a:t>And </a:t>
            </a:r>
            <a:r>
              <a:rPr lang="en-US" dirty="0"/>
              <a:t>also ensure that it will notify you if there is No Data for this query over the past 10m</a:t>
            </a:r>
            <a:r>
              <a:rPr lang="en-US" dirty="0" smtClean="0"/>
              <a:t>.</a:t>
            </a:r>
          </a:p>
          <a:p>
            <a:pPr marL="285750" indent="-285750">
              <a:buFontTx/>
              <a:buChar char="•"/>
            </a:pPr>
            <a:endParaRPr lang="en-US" dirty="0"/>
          </a:p>
          <a:p>
            <a:pPr marL="285750" indent="-285750">
              <a:buFontTx/>
              <a:buChar char="•"/>
            </a:pPr>
            <a:endParaRPr lang="en-US" dirty="0" smtClean="0"/>
          </a:p>
          <a:p>
            <a:r>
              <a:rPr lang="en-US" dirty="0"/>
              <a:t>Please configure the monitor’s message so that it will:</a:t>
            </a:r>
          </a:p>
          <a:p>
            <a:endParaRPr lang="en-US" dirty="0"/>
          </a:p>
          <a:p>
            <a:r>
              <a:rPr lang="en-US" dirty="0"/>
              <a:t>* Send you an email whenever the monitor triggers.</a:t>
            </a:r>
          </a:p>
          <a:p>
            <a:r>
              <a:rPr lang="en-US" dirty="0"/>
              <a:t>* Create different messages based on whether the monitor is in an Alert, Warning, or No Data state.</a:t>
            </a:r>
          </a:p>
          <a:p>
            <a:r>
              <a:rPr lang="en-US" dirty="0"/>
              <a:t>* Include the metric value that caused the monitor to trigger and host </a:t>
            </a:r>
            <a:r>
              <a:rPr lang="en-US" dirty="0" err="1"/>
              <a:t>ip</a:t>
            </a:r>
            <a:r>
              <a:rPr lang="en-US" dirty="0"/>
              <a:t> when the Monitor triggers an Alert state.</a:t>
            </a:r>
          </a:p>
          <a:p>
            <a:r>
              <a:rPr lang="en-US" dirty="0"/>
              <a:t>* When this monitor sends you an email notification, take a screenshot of the email that it sends you.</a:t>
            </a:r>
          </a:p>
          <a:p>
            <a:endParaRPr lang="en-US" dirty="0"/>
          </a:p>
          <a:p>
            <a:r>
              <a:rPr lang="en-US" dirty="0"/>
              <a:t>* **Bonus Question**: Since this monitor is going to alert pretty often, you don’t want to be alerted when you are out of the office. Set up two scheduled downtimes for this monitor:</a:t>
            </a:r>
          </a:p>
          <a:p>
            <a:endParaRPr lang="en-US" dirty="0"/>
          </a:p>
          <a:p>
            <a:r>
              <a:rPr lang="en-US" dirty="0"/>
              <a:t>  * One that silences it from 7pm to 9am daily on M-F,</a:t>
            </a:r>
          </a:p>
          <a:p>
            <a:r>
              <a:rPr lang="en-US" dirty="0"/>
              <a:t>  * And one that silences it all day on Sat-Sun.</a:t>
            </a:r>
          </a:p>
          <a:p>
            <a:r>
              <a:rPr lang="en-US" dirty="0"/>
              <a:t>  * Make sure that your email is notified when you schedule the downtime and take a screenshot of that notification.</a:t>
            </a:r>
          </a:p>
        </p:txBody>
      </p:sp>
    </p:spTree>
    <p:extLst>
      <p:ext uri="{BB962C8B-B14F-4D97-AF65-F5344CB8AC3E}">
        <p14:creationId xmlns:p14="http://schemas.microsoft.com/office/powerpoint/2010/main" val="660703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832" y="-124742"/>
            <a:ext cx="8014594" cy="1143000"/>
          </a:xfrm>
        </p:spPr>
        <p:txBody>
          <a:bodyPr/>
          <a:lstStyle/>
          <a:p>
            <a:r>
              <a:rPr lang="en-US" dirty="0" smtClean="0">
                <a:solidFill>
                  <a:schemeClr val="tx1"/>
                </a:solidFill>
              </a:rPr>
              <a:t>Collecting APM Data</a:t>
            </a:r>
            <a:endParaRPr lang="en-US" dirty="0">
              <a:solidFill>
                <a:schemeClr val="tx1"/>
              </a:solidFill>
            </a:endParaRPr>
          </a:p>
        </p:txBody>
      </p:sp>
      <p:sp>
        <p:nvSpPr>
          <p:cNvPr id="3" name="TextBox 2"/>
          <p:cNvSpPr txBox="1"/>
          <p:nvPr/>
        </p:nvSpPr>
        <p:spPr>
          <a:xfrm>
            <a:off x="192282" y="820452"/>
            <a:ext cx="8241507" cy="3970318"/>
          </a:xfrm>
          <a:prstGeom prst="rect">
            <a:avLst/>
          </a:prstGeom>
          <a:noFill/>
        </p:spPr>
        <p:txBody>
          <a:bodyPr wrap="square" rtlCol="0">
            <a:spAutoFit/>
          </a:bodyPr>
          <a:lstStyle/>
          <a:p>
            <a:r>
              <a:rPr lang="en-US" dirty="0"/>
              <a:t>Given the following Flask app (or any Python/Ruby/Go app of your choice) instrument this using </a:t>
            </a:r>
            <a:r>
              <a:rPr lang="en-US" dirty="0" err="1"/>
              <a:t>Datadog’s</a:t>
            </a:r>
            <a:r>
              <a:rPr lang="en-US" dirty="0"/>
              <a:t> APM solution</a:t>
            </a:r>
            <a:r>
              <a:rPr lang="en-US" dirty="0" smtClean="0"/>
              <a:t>:</a:t>
            </a:r>
          </a:p>
          <a:p>
            <a:endParaRPr lang="en-US" dirty="0"/>
          </a:p>
          <a:p>
            <a:endParaRPr lang="en-US" dirty="0" smtClean="0"/>
          </a:p>
          <a:p>
            <a:endParaRPr lang="en-US" dirty="0"/>
          </a:p>
          <a:p>
            <a:r>
              <a:rPr lang="en-US" dirty="0"/>
              <a:t>* **Note**: Using both </a:t>
            </a:r>
            <a:r>
              <a:rPr lang="en-US" dirty="0" err="1"/>
              <a:t>ddtrace</a:t>
            </a:r>
            <a:r>
              <a:rPr lang="en-US" dirty="0"/>
              <a:t>-run and manually inserting the Middleware has been known to cause issues. Please only use one or the other.</a:t>
            </a:r>
          </a:p>
          <a:p>
            <a:endParaRPr lang="en-US" dirty="0"/>
          </a:p>
          <a:p>
            <a:r>
              <a:rPr lang="en-US" dirty="0"/>
              <a:t>* **Bonus Question**: What is the difference between a Service and a Resource?</a:t>
            </a:r>
          </a:p>
          <a:p>
            <a:endParaRPr lang="en-US" dirty="0"/>
          </a:p>
          <a:p>
            <a:r>
              <a:rPr lang="en-US" dirty="0"/>
              <a:t>Provide a link and a screenshot of a Dashboard with both APM and Infrastructure Metrics.</a:t>
            </a:r>
          </a:p>
          <a:p>
            <a:endParaRPr lang="en-US" dirty="0"/>
          </a:p>
          <a:p>
            <a:r>
              <a:rPr lang="en-US" dirty="0"/>
              <a:t>Please include your fully instrumented app in your submission, as well</a:t>
            </a:r>
            <a:r>
              <a:rPr lang="en-US" dirty="0" smtClean="0"/>
              <a:t>.</a:t>
            </a:r>
            <a:endParaRPr lang="en-US" dirty="0"/>
          </a:p>
        </p:txBody>
      </p:sp>
    </p:spTree>
    <p:extLst>
      <p:ext uri="{BB962C8B-B14F-4D97-AF65-F5344CB8AC3E}">
        <p14:creationId xmlns:p14="http://schemas.microsoft.com/office/powerpoint/2010/main" val="236926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832" y="-124742"/>
            <a:ext cx="8014594" cy="1143000"/>
          </a:xfrm>
        </p:spPr>
        <p:txBody>
          <a:bodyPr/>
          <a:lstStyle/>
          <a:p>
            <a:r>
              <a:rPr lang="en-US" dirty="0" smtClean="0">
                <a:solidFill>
                  <a:schemeClr val="tx1"/>
                </a:solidFill>
              </a:rPr>
              <a:t>Collecting APM Data</a:t>
            </a:r>
            <a:endParaRPr lang="en-US" dirty="0">
              <a:solidFill>
                <a:schemeClr val="tx1"/>
              </a:solidFill>
            </a:endParaRPr>
          </a:p>
        </p:txBody>
      </p:sp>
      <p:sp>
        <p:nvSpPr>
          <p:cNvPr id="3" name="TextBox 2"/>
          <p:cNvSpPr txBox="1"/>
          <p:nvPr/>
        </p:nvSpPr>
        <p:spPr>
          <a:xfrm>
            <a:off x="112412" y="5593198"/>
            <a:ext cx="8241507" cy="923330"/>
          </a:xfrm>
          <a:prstGeom prst="rect">
            <a:avLst/>
          </a:prstGeom>
          <a:noFill/>
        </p:spPr>
        <p:txBody>
          <a:bodyPr wrap="square" rtlCol="0">
            <a:spAutoFit/>
          </a:bodyPr>
          <a:lstStyle/>
          <a:p>
            <a:endParaRPr lang="en-US" dirty="0"/>
          </a:p>
          <a:p>
            <a:r>
              <a:rPr lang="en-US" dirty="0" smtClean="0"/>
              <a:t>What </a:t>
            </a:r>
            <a:r>
              <a:rPr lang="en-US" dirty="0"/>
              <a:t>is the difference between a Service and a Resource?</a:t>
            </a:r>
          </a:p>
          <a:p>
            <a:endParaRPr lang="en-US" dirty="0"/>
          </a:p>
        </p:txBody>
      </p:sp>
      <p:pic>
        <p:nvPicPr>
          <p:cNvPr id="4" name="Picture 3" descr="Screen Shot 2020-04-01 at 9.21.1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020" y="851813"/>
            <a:ext cx="6112064" cy="4752725"/>
          </a:xfrm>
          <a:prstGeom prst="rect">
            <a:avLst/>
          </a:prstGeom>
        </p:spPr>
      </p:pic>
    </p:spTree>
    <p:extLst>
      <p:ext uri="{BB962C8B-B14F-4D97-AF65-F5344CB8AC3E}">
        <p14:creationId xmlns:p14="http://schemas.microsoft.com/office/powerpoint/2010/main" val="4238635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832" y="-124742"/>
            <a:ext cx="8014594" cy="1143000"/>
          </a:xfrm>
        </p:spPr>
        <p:txBody>
          <a:bodyPr/>
          <a:lstStyle/>
          <a:p>
            <a:r>
              <a:rPr lang="en-US" dirty="0" smtClean="0">
                <a:solidFill>
                  <a:schemeClr val="tx1"/>
                </a:solidFill>
              </a:rPr>
              <a:t>Collecting APM Data</a:t>
            </a:r>
            <a:endParaRPr lang="en-US" dirty="0">
              <a:solidFill>
                <a:schemeClr val="tx1"/>
              </a:solidFill>
            </a:endParaRPr>
          </a:p>
        </p:txBody>
      </p:sp>
      <p:pic>
        <p:nvPicPr>
          <p:cNvPr id="6" name="Picture 5" descr="Screen Shot 2020-04-01 at 9.29.5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210" y="1595425"/>
            <a:ext cx="7472821" cy="3485556"/>
          </a:xfrm>
          <a:prstGeom prst="rect">
            <a:avLst/>
          </a:prstGeom>
        </p:spPr>
      </p:pic>
    </p:spTree>
    <p:extLst>
      <p:ext uri="{BB962C8B-B14F-4D97-AF65-F5344CB8AC3E}">
        <p14:creationId xmlns:p14="http://schemas.microsoft.com/office/powerpoint/2010/main" val="2193043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 y="-124742"/>
            <a:ext cx="8595936" cy="1143000"/>
          </a:xfrm>
        </p:spPr>
        <p:txBody>
          <a:bodyPr/>
          <a:lstStyle/>
          <a:p>
            <a:r>
              <a:rPr lang="en-US" dirty="0" smtClean="0">
                <a:solidFill>
                  <a:schemeClr val="tx1"/>
                </a:solidFill>
              </a:rPr>
              <a:t>What Would You Use </a:t>
            </a:r>
            <a:r>
              <a:rPr lang="en-US" dirty="0" err="1" smtClean="0">
                <a:solidFill>
                  <a:schemeClr val="tx1"/>
                </a:solidFill>
              </a:rPr>
              <a:t>Datadog</a:t>
            </a:r>
            <a:r>
              <a:rPr lang="en-US" dirty="0" smtClean="0">
                <a:solidFill>
                  <a:schemeClr val="tx1"/>
                </a:solidFill>
              </a:rPr>
              <a:t> For?</a:t>
            </a:r>
            <a:endParaRPr lang="en-US" dirty="0">
              <a:solidFill>
                <a:schemeClr val="tx1"/>
              </a:solidFill>
            </a:endParaRPr>
          </a:p>
        </p:txBody>
      </p:sp>
      <p:sp>
        <p:nvSpPr>
          <p:cNvPr id="3" name="TextBox 2"/>
          <p:cNvSpPr txBox="1"/>
          <p:nvPr/>
        </p:nvSpPr>
        <p:spPr>
          <a:xfrm>
            <a:off x="203130" y="1648288"/>
            <a:ext cx="8241507" cy="1477328"/>
          </a:xfrm>
          <a:prstGeom prst="rect">
            <a:avLst/>
          </a:prstGeom>
          <a:noFill/>
        </p:spPr>
        <p:txBody>
          <a:bodyPr wrap="square" rtlCol="0">
            <a:spAutoFit/>
          </a:bodyPr>
          <a:lstStyle/>
          <a:p>
            <a:r>
              <a:rPr lang="en-US" dirty="0" err="1"/>
              <a:t>Datadog</a:t>
            </a:r>
            <a:r>
              <a:rPr lang="en-US" dirty="0"/>
              <a:t> has been used in a lot of creative ways in the past. We’ve written some blog posts about using </a:t>
            </a:r>
            <a:r>
              <a:rPr lang="en-US" dirty="0" err="1"/>
              <a:t>Datadog</a:t>
            </a:r>
            <a:r>
              <a:rPr lang="en-US" dirty="0"/>
              <a:t> to monitor the NYC Subway System, </a:t>
            </a:r>
            <a:r>
              <a:rPr lang="en-US" dirty="0" err="1"/>
              <a:t>Pokemon</a:t>
            </a:r>
            <a:r>
              <a:rPr lang="en-US" dirty="0"/>
              <a:t> Go, and even office restroom availability!</a:t>
            </a:r>
          </a:p>
          <a:p>
            <a:endParaRPr lang="en-US" dirty="0"/>
          </a:p>
          <a:p>
            <a:r>
              <a:rPr lang="en-US" dirty="0"/>
              <a:t>Is there anything creative you would use </a:t>
            </a:r>
            <a:r>
              <a:rPr lang="en-US" dirty="0" err="1"/>
              <a:t>Datadog</a:t>
            </a:r>
            <a:r>
              <a:rPr lang="en-US" dirty="0"/>
              <a:t> for?</a:t>
            </a:r>
          </a:p>
        </p:txBody>
      </p:sp>
    </p:spTree>
    <p:extLst>
      <p:ext uri="{BB962C8B-B14F-4D97-AF65-F5344CB8AC3E}">
        <p14:creationId xmlns:p14="http://schemas.microsoft.com/office/powerpoint/2010/main" val="2952515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832" y="153742"/>
            <a:ext cx="6226829" cy="1143000"/>
          </a:xfrm>
        </p:spPr>
        <p:txBody>
          <a:bodyPr/>
          <a:lstStyle/>
          <a:p>
            <a:r>
              <a:rPr lang="en-US" dirty="0" smtClean="0">
                <a:solidFill>
                  <a:schemeClr val="tx1"/>
                </a:solidFill>
              </a:rPr>
              <a:t>References</a:t>
            </a:r>
            <a:endParaRPr lang="en-US" dirty="0">
              <a:solidFill>
                <a:schemeClr val="tx1"/>
              </a:solidFill>
            </a:endParaRPr>
          </a:p>
        </p:txBody>
      </p:sp>
      <p:sp>
        <p:nvSpPr>
          <p:cNvPr id="3" name="TextBox 2"/>
          <p:cNvSpPr txBox="1"/>
          <p:nvPr/>
        </p:nvSpPr>
        <p:spPr>
          <a:xfrm>
            <a:off x="220877" y="1296742"/>
            <a:ext cx="8241507" cy="646331"/>
          </a:xfrm>
          <a:prstGeom prst="rect">
            <a:avLst/>
          </a:prstGeom>
          <a:noFill/>
        </p:spPr>
        <p:txBody>
          <a:bodyPr wrap="square" rtlCol="0">
            <a:spAutoFit/>
          </a:bodyPr>
          <a:lstStyle/>
          <a:p>
            <a:endParaRPr lang="en-US" dirty="0" smtClean="0"/>
          </a:p>
          <a:p>
            <a:pPr marL="342900" indent="-342900">
              <a:buFont typeface="+mj-lt"/>
              <a:buAutoNum type="arabicPeriod"/>
            </a:pPr>
            <a:r>
              <a:rPr lang="en-US" dirty="0" err="1" smtClean="0"/>
              <a:t>asdf</a:t>
            </a:r>
            <a:endParaRPr lang="en-US" dirty="0"/>
          </a:p>
        </p:txBody>
      </p:sp>
    </p:spTree>
    <p:extLst>
      <p:ext uri="{BB962C8B-B14F-4D97-AF65-F5344CB8AC3E}">
        <p14:creationId xmlns:p14="http://schemas.microsoft.com/office/powerpoint/2010/main" val="530626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832" y="153742"/>
            <a:ext cx="6226829" cy="1143000"/>
          </a:xfrm>
        </p:spPr>
        <p:txBody>
          <a:bodyPr/>
          <a:lstStyle/>
          <a:p>
            <a:r>
              <a:rPr lang="en-US" dirty="0" smtClean="0">
                <a:solidFill>
                  <a:schemeClr val="tx1"/>
                </a:solidFill>
              </a:rPr>
              <a:t>GitHub Repos</a:t>
            </a:r>
            <a:endParaRPr lang="en-US" dirty="0">
              <a:solidFill>
                <a:schemeClr val="tx1"/>
              </a:solidFill>
            </a:endParaRPr>
          </a:p>
        </p:txBody>
      </p:sp>
      <p:sp>
        <p:nvSpPr>
          <p:cNvPr id="3" name="TextBox 2"/>
          <p:cNvSpPr txBox="1"/>
          <p:nvPr/>
        </p:nvSpPr>
        <p:spPr>
          <a:xfrm>
            <a:off x="962796" y="1296742"/>
            <a:ext cx="6923936" cy="646331"/>
          </a:xfrm>
          <a:prstGeom prst="rect">
            <a:avLst/>
          </a:prstGeom>
          <a:noFill/>
        </p:spPr>
        <p:txBody>
          <a:bodyPr wrap="square" rtlCol="0">
            <a:spAutoFit/>
          </a:bodyPr>
          <a:lstStyle/>
          <a:p>
            <a:pPr marL="342900" indent="-342900">
              <a:buFont typeface="+mj-lt"/>
              <a:buAutoNum type="arabicPeriod"/>
            </a:pPr>
            <a:r>
              <a:rPr lang="en-US" dirty="0">
                <a:hlinkClick r:id="rId2"/>
              </a:rPr>
              <a:t>https://github.com/sheltowt/hiring-engineers/tree/</a:t>
            </a:r>
            <a:r>
              <a:rPr lang="en-US" dirty="0" smtClean="0">
                <a:hlinkClick r:id="rId2"/>
              </a:rPr>
              <a:t>bill_shelton</a:t>
            </a:r>
            <a:endParaRPr lang="en-US" dirty="0" smtClean="0"/>
          </a:p>
          <a:p>
            <a:pPr marL="342900" indent="-342900">
              <a:buFont typeface="+mj-lt"/>
              <a:buAutoNum type="arabicPeriod"/>
            </a:pPr>
            <a:endParaRPr lang="en-US" dirty="0"/>
          </a:p>
        </p:txBody>
      </p:sp>
    </p:spTree>
    <p:extLst>
      <p:ext uri="{BB962C8B-B14F-4D97-AF65-F5344CB8AC3E}">
        <p14:creationId xmlns:p14="http://schemas.microsoft.com/office/powerpoint/2010/main" val="1491958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542" y="-79382"/>
            <a:ext cx="2561261" cy="1143000"/>
          </a:xfrm>
        </p:spPr>
        <p:txBody>
          <a:bodyPr/>
          <a:lstStyle/>
          <a:p>
            <a:r>
              <a:rPr lang="en-US" dirty="0" smtClean="0">
                <a:solidFill>
                  <a:schemeClr val="tx1"/>
                </a:solidFill>
              </a:rPr>
              <a:t>Roadmap</a:t>
            </a:r>
            <a:endParaRPr lang="en-US" dirty="0">
              <a:solidFill>
                <a:schemeClr val="tx1"/>
              </a:solidFill>
            </a:endParaRPr>
          </a:p>
        </p:txBody>
      </p:sp>
      <p:sp>
        <p:nvSpPr>
          <p:cNvPr id="15" name="TextBox 14"/>
          <p:cNvSpPr txBox="1"/>
          <p:nvPr/>
        </p:nvSpPr>
        <p:spPr>
          <a:xfrm>
            <a:off x="1181300" y="1598972"/>
            <a:ext cx="6019370" cy="2246769"/>
          </a:xfrm>
          <a:prstGeom prst="rect">
            <a:avLst/>
          </a:prstGeom>
          <a:noFill/>
        </p:spPr>
        <p:txBody>
          <a:bodyPr wrap="square" rtlCol="0">
            <a:spAutoFit/>
          </a:bodyPr>
          <a:lstStyle/>
          <a:p>
            <a:pPr marL="342900" indent="-342900">
              <a:buFont typeface="+mj-lt"/>
              <a:buAutoNum type="arabicPeriod"/>
            </a:pPr>
            <a:r>
              <a:rPr lang="en-US" sz="2800" b="1" dirty="0" smtClean="0"/>
              <a:t>Collecting Metrics</a:t>
            </a:r>
          </a:p>
          <a:p>
            <a:pPr marL="342900" indent="-342900">
              <a:buFont typeface="+mj-lt"/>
              <a:buAutoNum type="arabicPeriod"/>
            </a:pPr>
            <a:r>
              <a:rPr lang="en-US" sz="2800" b="1" dirty="0" smtClean="0"/>
              <a:t> Visualizing Data</a:t>
            </a:r>
          </a:p>
          <a:p>
            <a:pPr marL="342900" indent="-342900">
              <a:buFont typeface="+mj-lt"/>
              <a:buAutoNum type="arabicPeriod"/>
            </a:pPr>
            <a:r>
              <a:rPr lang="en-US" sz="2800" b="1" dirty="0" smtClean="0"/>
              <a:t> Monitoring Data</a:t>
            </a:r>
          </a:p>
          <a:p>
            <a:pPr marL="342900" indent="-342900">
              <a:buFont typeface="+mj-lt"/>
              <a:buAutoNum type="arabicPeriod"/>
            </a:pPr>
            <a:r>
              <a:rPr lang="en-US" sz="2800" b="1" dirty="0" smtClean="0"/>
              <a:t> Collecting APM Data</a:t>
            </a:r>
          </a:p>
          <a:p>
            <a:pPr marL="342900" indent="-342900">
              <a:buFont typeface="+mj-lt"/>
              <a:buAutoNum type="arabicPeriod"/>
            </a:pPr>
            <a:r>
              <a:rPr lang="en-US" sz="2800" b="1" dirty="0" smtClean="0"/>
              <a:t> What Would You Use </a:t>
            </a:r>
            <a:r>
              <a:rPr lang="en-US" sz="2800" b="1" dirty="0" err="1" smtClean="0"/>
              <a:t>Datadog</a:t>
            </a:r>
            <a:r>
              <a:rPr lang="en-US" sz="2800" b="1" dirty="0" smtClean="0"/>
              <a:t> for?</a:t>
            </a:r>
            <a:endParaRPr lang="en-US" sz="2800" b="1" dirty="0"/>
          </a:p>
        </p:txBody>
      </p:sp>
    </p:spTree>
    <p:extLst>
      <p:ext uri="{BB962C8B-B14F-4D97-AF65-F5344CB8AC3E}">
        <p14:creationId xmlns:p14="http://schemas.microsoft.com/office/powerpoint/2010/main" val="276886069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832" y="-124742"/>
            <a:ext cx="8014594" cy="1143000"/>
          </a:xfrm>
        </p:spPr>
        <p:txBody>
          <a:bodyPr/>
          <a:lstStyle/>
          <a:p>
            <a:r>
              <a:rPr lang="en-US" dirty="0" smtClean="0">
                <a:solidFill>
                  <a:schemeClr val="tx1"/>
                </a:solidFill>
              </a:rPr>
              <a:t>Collecting Metrics</a:t>
            </a:r>
            <a:endParaRPr lang="en-US" dirty="0">
              <a:solidFill>
                <a:schemeClr val="tx1"/>
              </a:solidFill>
            </a:endParaRPr>
          </a:p>
        </p:txBody>
      </p:sp>
      <p:pic>
        <p:nvPicPr>
          <p:cNvPr id="4" name="Picture 3" descr="Screen Shot 2020-04-01 at 9.04.2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56" y="1837115"/>
            <a:ext cx="8232577" cy="3899641"/>
          </a:xfrm>
          <a:prstGeom prst="rect">
            <a:avLst/>
          </a:prstGeom>
        </p:spPr>
      </p:pic>
    </p:spTree>
    <p:extLst>
      <p:ext uri="{BB962C8B-B14F-4D97-AF65-F5344CB8AC3E}">
        <p14:creationId xmlns:p14="http://schemas.microsoft.com/office/powerpoint/2010/main" val="2645051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832" y="-124742"/>
            <a:ext cx="8014594" cy="1143000"/>
          </a:xfrm>
        </p:spPr>
        <p:txBody>
          <a:bodyPr/>
          <a:lstStyle/>
          <a:p>
            <a:r>
              <a:rPr lang="en-US" dirty="0" smtClean="0">
                <a:solidFill>
                  <a:schemeClr val="tx1"/>
                </a:solidFill>
              </a:rPr>
              <a:t>Collecting Metrics</a:t>
            </a:r>
            <a:endParaRPr lang="en-US" dirty="0">
              <a:solidFill>
                <a:schemeClr val="tx1"/>
              </a:solidFill>
            </a:endParaRPr>
          </a:p>
        </p:txBody>
      </p:sp>
      <p:pic>
        <p:nvPicPr>
          <p:cNvPr id="3" name="Picture 2" descr="Screen Shot 2020-04-01 at 9.11.4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12" y="1179383"/>
            <a:ext cx="8189473" cy="4978358"/>
          </a:xfrm>
          <a:prstGeom prst="rect">
            <a:avLst/>
          </a:prstGeom>
        </p:spPr>
      </p:pic>
    </p:spTree>
    <p:extLst>
      <p:ext uri="{BB962C8B-B14F-4D97-AF65-F5344CB8AC3E}">
        <p14:creationId xmlns:p14="http://schemas.microsoft.com/office/powerpoint/2010/main" val="2879306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832" y="-124742"/>
            <a:ext cx="8014594" cy="1143000"/>
          </a:xfrm>
        </p:spPr>
        <p:txBody>
          <a:bodyPr/>
          <a:lstStyle/>
          <a:p>
            <a:r>
              <a:rPr lang="en-US" dirty="0" smtClean="0">
                <a:solidFill>
                  <a:schemeClr val="tx1"/>
                </a:solidFill>
              </a:rPr>
              <a:t>Collecting Metrics</a:t>
            </a:r>
            <a:endParaRPr lang="en-US" dirty="0">
              <a:solidFill>
                <a:schemeClr val="tx1"/>
              </a:solidFill>
            </a:endParaRPr>
          </a:p>
        </p:txBody>
      </p:sp>
      <p:pic>
        <p:nvPicPr>
          <p:cNvPr id="3" name="Picture 2" descr="Screen Shot 2020-04-01 at 9.07.1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93" y="1258765"/>
            <a:ext cx="7861897" cy="4254674"/>
          </a:xfrm>
          <a:prstGeom prst="rect">
            <a:avLst/>
          </a:prstGeom>
        </p:spPr>
      </p:pic>
    </p:spTree>
    <p:extLst>
      <p:ext uri="{BB962C8B-B14F-4D97-AF65-F5344CB8AC3E}">
        <p14:creationId xmlns:p14="http://schemas.microsoft.com/office/powerpoint/2010/main" val="494471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832" y="-124742"/>
            <a:ext cx="8014594" cy="1143000"/>
          </a:xfrm>
        </p:spPr>
        <p:txBody>
          <a:bodyPr/>
          <a:lstStyle/>
          <a:p>
            <a:r>
              <a:rPr lang="en-US" dirty="0" smtClean="0">
                <a:solidFill>
                  <a:schemeClr val="tx1"/>
                </a:solidFill>
              </a:rPr>
              <a:t>Collecting Metrics</a:t>
            </a:r>
            <a:endParaRPr lang="en-US" dirty="0">
              <a:solidFill>
                <a:schemeClr val="tx1"/>
              </a:solidFill>
            </a:endParaRPr>
          </a:p>
        </p:txBody>
      </p:sp>
      <p:pic>
        <p:nvPicPr>
          <p:cNvPr id="4" name="Picture 3" descr="Screen Shot 2020-04-01 at 9.09.3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86" y="904855"/>
            <a:ext cx="6096000" cy="3149600"/>
          </a:xfrm>
          <a:prstGeom prst="rect">
            <a:avLst/>
          </a:prstGeom>
        </p:spPr>
      </p:pic>
      <p:pic>
        <p:nvPicPr>
          <p:cNvPr id="5" name="Picture 4" descr="Screen Shot 2020-04-01 at 9.09.4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4288" y="4357919"/>
            <a:ext cx="4064000" cy="2374900"/>
          </a:xfrm>
          <a:prstGeom prst="rect">
            <a:avLst/>
          </a:prstGeom>
        </p:spPr>
      </p:pic>
    </p:spTree>
    <p:extLst>
      <p:ext uri="{BB962C8B-B14F-4D97-AF65-F5344CB8AC3E}">
        <p14:creationId xmlns:p14="http://schemas.microsoft.com/office/powerpoint/2010/main" val="1805985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832" y="-124742"/>
            <a:ext cx="8014594" cy="1143000"/>
          </a:xfrm>
        </p:spPr>
        <p:txBody>
          <a:bodyPr/>
          <a:lstStyle/>
          <a:p>
            <a:r>
              <a:rPr lang="en-US" dirty="0" smtClean="0">
                <a:solidFill>
                  <a:schemeClr val="tx1"/>
                </a:solidFill>
              </a:rPr>
              <a:t>Visualizing Data</a:t>
            </a:r>
            <a:endParaRPr lang="en-US" dirty="0">
              <a:solidFill>
                <a:schemeClr val="tx1"/>
              </a:solidFill>
            </a:endParaRPr>
          </a:p>
        </p:txBody>
      </p:sp>
      <p:sp>
        <p:nvSpPr>
          <p:cNvPr id="3" name="TextBox 2"/>
          <p:cNvSpPr txBox="1"/>
          <p:nvPr/>
        </p:nvSpPr>
        <p:spPr>
          <a:xfrm>
            <a:off x="220877" y="1115299"/>
            <a:ext cx="8241507" cy="4524316"/>
          </a:xfrm>
          <a:prstGeom prst="rect">
            <a:avLst/>
          </a:prstGeom>
          <a:noFill/>
        </p:spPr>
        <p:txBody>
          <a:bodyPr wrap="square" rtlCol="0">
            <a:spAutoFit/>
          </a:bodyPr>
          <a:lstStyle/>
          <a:p>
            <a:r>
              <a:rPr lang="en-US" dirty="0"/>
              <a:t>Utilize the </a:t>
            </a:r>
            <a:r>
              <a:rPr lang="en-US" dirty="0" err="1"/>
              <a:t>Datadog</a:t>
            </a:r>
            <a:r>
              <a:rPr lang="en-US" dirty="0"/>
              <a:t> API to create a </a:t>
            </a:r>
            <a:r>
              <a:rPr lang="en-US" dirty="0" err="1"/>
              <a:t>Timeboard</a:t>
            </a:r>
            <a:r>
              <a:rPr lang="en-US" dirty="0"/>
              <a:t> that contains:</a:t>
            </a:r>
          </a:p>
          <a:p>
            <a:endParaRPr lang="en-US" dirty="0"/>
          </a:p>
          <a:p>
            <a:r>
              <a:rPr lang="en-US" dirty="0"/>
              <a:t>* Your custom metric scoped over your host.</a:t>
            </a:r>
          </a:p>
          <a:p>
            <a:r>
              <a:rPr lang="en-US" dirty="0"/>
              <a:t>* Any metric from the Integration on your Database with the anomaly function applied.</a:t>
            </a:r>
          </a:p>
          <a:p>
            <a:r>
              <a:rPr lang="en-US" dirty="0"/>
              <a:t>* Your custom metric with the rollup function applied to sum up all the points for the past hour into one bucket</a:t>
            </a:r>
          </a:p>
          <a:p>
            <a:endParaRPr lang="en-US" dirty="0"/>
          </a:p>
          <a:p>
            <a:r>
              <a:rPr lang="en-US" dirty="0"/>
              <a:t>Please be sure, when submitting your hiring challenge, to include the script that you've used to create this </a:t>
            </a:r>
            <a:r>
              <a:rPr lang="en-US" dirty="0" err="1"/>
              <a:t>Timeboard</a:t>
            </a:r>
            <a:r>
              <a:rPr lang="en-US" dirty="0"/>
              <a:t>.</a:t>
            </a:r>
          </a:p>
          <a:p>
            <a:endParaRPr lang="en-US" dirty="0"/>
          </a:p>
          <a:p>
            <a:r>
              <a:rPr lang="en-US" dirty="0"/>
              <a:t>Once this is created, access the Dashboard from your Dashboard List in the UI:</a:t>
            </a:r>
          </a:p>
          <a:p>
            <a:endParaRPr lang="en-US" dirty="0"/>
          </a:p>
          <a:p>
            <a:r>
              <a:rPr lang="en-US" dirty="0"/>
              <a:t>* Set the </a:t>
            </a:r>
            <a:r>
              <a:rPr lang="en-US" dirty="0" err="1"/>
              <a:t>Timeboard's</a:t>
            </a:r>
            <a:r>
              <a:rPr lang="en-US" dirty="0"/>
              <a:t> timeframe to the past 5 minutes</a:t>
            </a:r>
          </a:p>
          <a:p>
            <a:r>
              <a:rPr lang="en-US" dirty="0"/>
              <a:t>* Take a snapshot of this graph and use the @ notation to send it to yourself.</a:t>
            </a:r>
          </a:p>
          <a:p>
            <a:r>
              <a:rPr lang="en-US" dirty="0"/>
              <a:t>* **Bonus Question**: What is the Anomaly graph displaying?</a:t>
            </a:r>
          </a:p>
        </p:txBody>
      </p:sp>
    </p:spTree>
    <p:extLst>
      <p:ext uri="{BB962C8B-B14F-4D97-AF65-F5344CB8AC3E}">
        <p14:creationId xmlns:p14="http://schemas.microsoft.com/office/powerpoint/2010/main" val="304312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832" y="-124742"/>
            <a:ext cx="8014594" cy="1143000"/>
          </a:xfrm>
        </p:spPr>
        <p:txBody>
          <a:bodyPr/>
          <a:lstStyle/>
          <a:p>
            <a:r>
              <a:rPr lang="en-US" dirty="0" smtClean="0">
                <a:solidFill>
                  <a:schemeClr val="tx1"/>
                </a:solidFill>
              </a:rPr>
              <a:t>Visualizing Data</a:t>
            </a:r>
            <a:endParaRPr lang="en-US" dirty="0">
              <a:solidFill>
                <a:schemeClr val="tx1"/>
              </a:solidFill>
            </a:endParaRPr>
          </a:p>
        </p:txBody>
      </p:sp>
      <p:pic>
        <p:nvPicPr>
          <p:cNvPr id="4" name="Picture 3" descr="Screen Shot 2020-04-01 at 9.17.4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512" y="1018258"/>
            <a:ext cx="4462705" cy="5236349"/>
          </a:xfrm>
          <a:prstGeom prst="rect">
            <a:avLst/>
          </a:prstGeom>
        </p:spPr>
      </p:pic>
    </p:spTree>
    <p:extLst>
      <p:ext uri="{BB962C8B-B14F-4D97-AF65-F5344CB8AC3E}">
        <p14:creationId xmlns:p14="http://schemas.microsoft.com/office/powerpoint/2010/main" val="172900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832" y="-124742"/>
            <a:ext cx="8014594" cy="1143000"/>
          </a:xfrm>
        </p:spPr>
        <p:txBody>
          <a:bodyPr/>
          <a:lstStyle/>
          <a:p>
            <a:r>
              <a:rPr lang="en-US" dirty="0" smtClean="0">
                <a:solidFill>
                  <a:schemeClr val="tx1"/>
                </a:solidFill>
              </a:rPr>
              <a:t>Visualizing Data</a:t>
            </a:r>
            <a:endParaRPr lang="en-US" dirty="0">
              <a:solidFill>
                <a:schemeClr val="tx1"/>
              </a:solidFill>
            </a:endParaRPr>
          </a:p>
        </p:txBody>
      </p:sp>
      <p:pic>
        <p:nvPicPr>
          <p:cNvPr id="5" name="Picture 4" descr="Screen Shot 2020-04-01 at 9.19.1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8258"/>
            <a:ext cx="8401793" cy="4621372"/>
          </a:xfrm>
          <a:prstGeom prst="rect">
            <a:avLst/>
          </a:prstGeom>
        </p:spPr>
      </p:pic>
      <p:sp>
        <p:nvSpPr>
          <p:cNvPr id="6" name="TextBox 5"/>
          <p:cNvSpPr txBox="1"/>
          <p:nvPr/>
        </p:nvSpPr>
        <p:spPr>
          <a:xfrm>
            <a:off x="170095" y="5817535"/>
            <a:ext cx="8231698" cy="369332"/>
          </a:xfrm>
          <a:prstGeom prst="rect">
            <a:avLst/>
          </a:prstGeom>
          <a:noFill/>
        </p:spPr>
        <p:txBody>
          <a:bodyPr wrap="square" rtlCol="0">
            <a:spAutoFit/>
          </a:bodyPr>
          <a:lstStyle/>
          <a:p>
            <a:r>
              <a:rPr lang="en-US" dirty="0" smtClean="0"/>
              <a:t>What is the anomaly graph displaying?</a:t>
            </a:r>
            <a:endParaRPr lang="en-US" dirty="0"/>
          </a:p>
        </p:txBody>
      </p:sp>
    </p:spTree>
    <p:extLst>
      <p:ext uri="{BB962C8B-B14F-4D97-AF65-F5344CB8AC3E}">
        <p14:creationId xmlns:p14="http://schemas.microsoft.com/office/powerpoint/2010/main" val="1683883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5085</TotalTime>
  <Words>950</Words>
  <Application>Microsoft Macintosh PowerPoint</Application>
  <PresentationFormat>On-screen Show (4:3)</PresentationFormat>
  <Paragraphs>98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Adjacency</vt:lpstr>
      <vt:lpstr>Bill Shelton</vt:lpstr>
      <vt:lpstr>Roadmap</vt:lpstr>
      <vt:lpstr>Collecting Metrics</vt:lpstr>
      <vt:lpstr>Collecting Metrics</vt:lpstr>
      <vt:lpstr>Collecting Metrics</vt:lpstr>
      <vt:lpstr>Collecting Metrics</vt:lpstr>
      <vt:lpstr>Visualizing Data</vt:lpstr>
      <vt:lpstr>Visualizing Data</vt:lpstr>
      <vt:lpstr>Visualizing Data</vt:lpstr>
      <vt:lpstr>Monitoring Data</vt:lpstr>
      <vt:lpstr>Monitoring Data</vt:lpstr>
      <vt:lpstr>Collecting APM Data</vt:lpstr>
      <vt:lpstr>Collecting APM Data</vt:lpstr>
      <vt:lpstr>Collecting APM Data</vt:lpstr>
      <vt:lpstr>What Would You Use Datadog For?</vt:lpstr>
      <vt:lpstr>References</vt:lpstr>
      <vt:lpstr>GitHub Repos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Bill Shelton</dc:title>
  <dc:creator>William Shelton</dc:creator>
  <cp:lastModifiedBy>William Shelton</cp:lastModifiedBy>
  <cp:revision>79</cp:revision>
  <dcterms:created xsi:type="dcterms:W3CDTF">2020-03-20T19:58:50Z</dcterms:created>
  <dcterms:modified xsi:type="dcterms:W3CDTF">2020-04-01T15:36:44Z</dcterms:modified>
</cp:coreProperties>
</file>