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20E6B-885A-454E-A00A-DDF22D49CB46}" v="615" dt="2023-08-21T02:11:54.209"/>
    <p1510:client id="{94D1BE81-CC54-4F4D-93DB-596EE69C47A3}" v="15" dt="2023-08-20T00:50:39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8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3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8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whee-io/examples/blob/main/nlp/question_answering/1_build_question_answering_engine.ipynb" TargetMode="External"/><Relationship Id="rId2" Type="http://schemas.openxmlformats.org/officeDocument/2006/relationships/hyperlink" Target="https://learn.deeplearning.ai/large-language-models-semantic-sear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necone.io/learn/series/nlp/question-answering/" TargetMode="External"/><Relationship Id="rId4" Type="http://schemas.openxmlformats.org/officeDocument/2006/relationships/hyperlink" Target="https://www.pinecone.io/learn/series/nlp/sentence-embedding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502D4A1-4345-36FC-71EB-7514B03EE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9A497-E219-0DAA-4D04-8176FAF8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896692" cy="2736390"/>
          </a:xfrm>
        </p:spPr>
        <p:txBody>
          <a:bodyPr anchor="t"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Retrieval Augmented Generation with Vector Databases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268D-8610-4CAF-93AC-F1DDB6EB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Chandana </a:t>
            </a:r>
            <a:r>
              <a:rPr lang="en-US" dirty="0" err="1">
                <a:solidFill>
                  <a:srgbClr val="FFFFFF"/>
                </a:solidFill>
              </a:rPr>
              <a:t>Sapparapu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ML Engineer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0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9D194-BC78-69B5-F58F-65FE4FF1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Searching embeddings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A0E1-3E94-979C-F5F8-0FD3F7C62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4309" y="3098800"/>
            <a:ext cx="4900080" cy="2779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822960">
              <a:spcBef>
                <a:spcPts val="900"/>
              </a:spcBef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Libraries</a:t>
            </a:r>
          </a:p>
          <a:p>
            <a:pPr marL="308610" indent="-308610" defTabSz="82296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FAISS</a:t>
            </a:r>
          </a:p>
          <a:p>
            <a:pPr marL="308610" indent="-308610" defTabSz="82296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Annoy</a:t>
            </a:r>
          </a:p>
          <a:p>
            <a:pPr marL="308610" indent="-308610" defTabSz="82296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7004-D6CB-2B7F-167A-4FD21DAFF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698" y="3098800"/>
            <a:ext cx="4900080" cy="2779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822960">
              <a:spcBef>
                <a:spcPts val="900"/>
              </a:spcBef>
            </a:pPr>
            <a:r>
              <a:rPr lang="en-US" sz="2150" kern="1200" dirty="0">
                <a:latin typeface="+mn-lt"/>
                <a:ea typeface="+mn-ea"/>
                <a:cs typeface="+mn-cs"/>
              </a:rPr>
              <a:t>Vector Databases</a:t>
            </a:r>
          </a:p>
          <a:p>
            <a:pPr marL="342900" indent="-342900" defTabSz="822960">
              <a:spcBef>
                <a:spcPts val="900"/>
              </a:spcBef>
              <a:buChar char="•"/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Milvus</a:t>
            </a:r>
            <a:endParaRPr lang="en-US" sz="2160" kern="1200">
              <a:solidFill>
                <a:schemeClr val="tx1"/>
              </a:solidFill>
              <a:latin typeface="+mn-lt"/>
            </a:endParaRPr>
          </a:p>
          <a:p>
            <a:pPr marL="342900" indent="-342900" defTabSz="822960">
              <a:spcBef>
                <a:spcPts val="900"/>
              </a:spcBef>
              <a:buChar char="•"/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Pinecone</a:t>
            </a:r>
            <a:endParaRPr lang="en-US" sz="2160" kern="1200">
              <a:solidFill>
                <a:schemeClr val="tx1"/>
              </a:solidFill>
              <a:latin typeface="+mn-lt"/>
            </a:endParaRPr>
          </a:p>
          <a:p>
            <a:pPr marL="342900" indent="-342900" defTabSz="822960">
              <a:spcBef>
                <a:spcPts val="900"/>
              </a:spcBef>
              <a:buChar char="•"/>
            </a:pPr>
            <a:r>
              <a:rPr lang="en-US" sz="2150" kern="1200" err="1">
                <a:latin typeface="+mn-lt"/>
                <a:ea typeface="+mn-ea"/>
                <a:cs typeface="+mn-cs"/>
              </a:rPr>
              <a:t>Weaviate</a:t>
            </a:r>
            <a:endParaRPr lang="en-US" sz="2150" kern="1200" dirty="0" err="1">
              <a:latin typeface="+mn-lt"/>
            </a:endParaRPr>
          </a:p>
          <a:p>
            <a:pPr marL="342900" indent="-342900" defTabSz="822960">
              <a:spcBef>
                <a:spcPts val="900"/>
              </a:spcBef>
              <a:buChar char="•"/>
            </a:pPr>
            <a:endParaRPr lang="en-US" sz="2160" kern="1200">
              <a:solidFill>
                <a:schemeClr val="tx1"/>
              </a:solidFill>
              <a:latin typeface="+mn-lt"/>
            </a:endParaRPr>
          </a:p>
          <a:p>
            <a:pPr defTabSz="822960">
              <a:spcBef>
                <a:spcPts val="900"/>
              </a:spcBef>
            </a:pPr>
            <a:endParaRPr lang="en-US" sz="21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spcBef>
                <a:spcPts val="900"/>
              </a:spcBef>
            </a:pPr>
            <a:endParaRPr lang="en-US" sz="21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ild with short dark hair&#10;&#10;Description automatically generated">
            <a:extLst>
              <a:ext uri="{FF2B5EF4-FFF2-40B4-BE49-F238E27FC236}">
                <a16:creationId xmlns:a16="http://schemas.microsoft.com/office/drawing/2014/main" id="{7BAADE82-D443-5120-9D52-E5893925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2" y="639498"/>
            <a:ext cx="6846982" cy="55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93F7A-79C5-F1D9-756C-8CCBEF1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Searching a Vector Database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InformationRetrieval">
            <a:extLst>
              <a:ext uri="{FF2B5EF4-FFF2-40B4-BE49-F238E27FC236}">
                <a16:creationId xmlns:a16="http://schemas.microsoft.com/office/drawing/2014/main" id="{32C3F8DE-3198-7A1B-8B96-FFF069F12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349" y="3266591"/>
            <a:ext cx="8833100" cy="2610258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E710-C3BC-D423-BC22-7C42D596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https://sbert.net/examples/applications/semantic-search/README.html</a:t>
            </a:r>
          </a:p>
        </p:txBody>
      </p:sp>
    </p:spTree>
    <p:extLst>
      <p:ext uri="{BB962C8B-B14F-4D97-AF65-F5344CB8AC3E}">
        <p14:creationId xmlns:p14="http://schemas.microsoft.com/office/powerpoint/2010/main" val="3915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280A-5E38-0BF1-210D-E8AA9322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en-US" dirty="0"/>
              <a:t>Answer Generation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 descr="Open-book abstractive QA pipeline, note that the reader model has been replaced with a generator model (highlighted) when compared to the extractive QA stack.">
            <a:extLst>
              <a:ext uri="{FF2B5EF4-FFF2-40B4-BE49-F238E27FC236}">
                <a16:creationId xmlns:a16="http://schemas.microsoft.com/office/drawing/2014/main" id="{1C4DB26F-DD8A-7360-A423-A5B016DDB3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6195" y="3196274"/>
            <a:ext cx="6713841" cy="294136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9CC9-DEA8-39E1-07F4-D3E272F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https://www.pinecone.io/learn/series/nlp/question-answering/</a:t>
            </a:r>
          </a:p>
        </p:txBody>
      </p:sp>
    </p:spTree>
    <p:extLst>
      <p:ext uri="{BB962C8B-B14F-4D97-AF65-F5344CB8AC3E}">
        <p14:creationId xmlns:p14="http://schemas.microsoft.com/office/powerpoint/2010/main" val="327335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F4A-4390-EA93-FBCF-42167848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871"/>
            <a:ext cx="10634472" cy="1953545"/>
          </a:xfrm>
        </p:spPr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AC0-13C0-86EE-1253-FC70716C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12968"/>
            <a:ext cx="10506991" cy="3966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  <a:hlinkClick r:id="rId2"/>
              </a:rPr>
              <a:t>https://learn.deeplearning.ai/large-language-models-semantic-search/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  <a:hlinkClick r:id="rId3"/>
              </a:rPr>
              <a:t>https://github.com/towhee-io/examples/blob/main/nlp/question_answering/1_build_question_answering_engine.ipynb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  <a:hlinkClick r:id="rId4"/>
              </a:rPr>
              <a:t>https://www.pinecone.io/learn/series/nlp/sentence-embeddings/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  <a:hlinkClick r:id="rId5"/>
              </a:rPr>
              <a:t>https://www.pinecone.io/learn/series/nlp/question-answering/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D61CC-DE17-DCF6-28B3-D2DEDCB5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6700"/>
              <a:t>LLMs are not enough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31B2-1B90-65FE-463D-66DDB2DE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/>
              <a:t>Frozen in time </a:t>
            </a:r>
          </a:p>
          <a:p>
            <a:pPr marL="342900" indent="-342900">
              <a:buChar char="•"/>
            </a:pPr>
            <a:r>
              <a:rPr lang="en-US" sz="2000" dirty="0"/>
              <a:t>Retraining and </a:t>
            </a:r>
            <a:r>
              <a:rPr lang="en-US" sz="2000" err="1"/>
              <a:t>MLOps</a:t>
            </a:r>
            <a:r>
              <a:rPr lang="en-US" sz="2000" dirty="0"/>
              <a:t> - unnecessary complexity</a:t>
            </a:r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Not enterprise-specific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6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69D35-F049-8ECE-C438-4FD2F565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47" y="799528"/>
            <a:ext cx="8321863" cy="4228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Keyword</a:t>
            </a:r>
            <a:r>
              <a:rPr lang="en-US" sz="8000" dirty="0"/>
              <a:t> </a:t>
            </a:r>
            <a:r>
              <a:rPr lang="en-US" sz="4400" dirty="0"/>
              <a:t>Search</a:t>
            </a:r>
            <a:br>
              <a:rPr lang="en-US" sz="4400" dirty="0"/>
            </a:br>
            <a:r>
              <a:rPr lang="en-US" sz="2400" dirty="0"/>
              <a:t>What is the capital of United States?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screenshot of a web page&#10;&#10;Description automatically generated">
            <a:extLst>
              <a:ext uri="{FF2B5EF4-FFF2-40B4-BE49-F238E27FC236}">
                <a16:creationId xmlns:a16="http://schemas.microsoft.com/office/drawing/2014/main" id="{6BEFEB7A-0541-E6F1-6DD3-857E8EFF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7" y="1943207"/>
            <a:ext cx="6213514" cy="43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D75B-A819-BA78-ADDD-91CA59A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A screenshot of a web page&#10;&#10;Description automatically generated">
            <a:extLst>
              <a:ext uri="{FF2B5EF4-FFF2-40B4-BE49-F238E27FC236}">
                <a16:creationId xmlns:a16="http://schemas.microsoft.com/office/drawing/2014/main" id="{C86C821D-AF6E-1F73-8EA3-5D8A6326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25" y="2058292"/>
            <a:ext cx="6742158" cy="3995733"/>
          </a:xfrm>
        </p:spPr>
      </p:pic>
    </p:spTree>
    <p:extLst>
      <p:ext uri="{BB962C8B-B14F-4D97-AF65-F5344CB8AC3E}">
        <p14:creationId xmlns:p14="http://schemas.microsoft.com/office/powerpoint/2010/main" val="7607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1D898-53B8-1D6C-18F2-63FFB00D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5000" dirty="0"/>
            </a:br>
            <a:r>
              <a:rPr lang="en-US" sz="5000" dirty="0"/>
              <a:t>Semantic Search</a:t>
            </a:r>
            <a:br>
              <a:rPr lang="en-US" sz="5000" dirty="0"/>
            </a:br>
            <a:endParaRPr lang="en-US" sz="5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C8BF-6191-1732-814F-1B354628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/>
              <a:t>Search by meaning, not by keywords</a:t>
            </a:r>
          </a:p>
          <a:p>
            <a:pPr marL="342900" indent="-342900">
              <a:buChar char="•"/>
            </a:pPr>
            <a:r>
              <a:rPr lang="en-US" sz="2000" dirty="0"/>
              <a:t>Position of words considered</a:t>
            </a:r>
          </a:p>
          <a:p>
            <a:pPr marL="1028700" lvl="1"/>
            <a:r>
              <a:rPr lang="en-US" dirty="0"/>
              <a:t>Visa to travel from US to Europe</a:t>
            </a:r>
          </a:p>
          <a:p>
            <a:pPr marL="1028700" lvl="1"/>
            <a:r>
              <a:rPr lang="en-US" dirty="0"/>
              <a:t>Visa to travel from Europe to US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3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6DDD-7382-C900-81BB-A3C452198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388" y="754289"/>
            <a:ext cx="10453203" cy="1617158"/>
          </a:xfrm>
        </p:spPr>
        <p:txBody>
          <a:bodyPr/>
          <a:lstStyle/>
          <a:p>
            <a:r>
              <a:rPr lang="en-US" dirty="0"/>
              <a:t>Embeddings</a:t>
            </a:r>
            <a:br>
              <a:rPr lang="en-US" dirty="0"/>
            </a:br>
            <a:r>
              <a:rPr lang="en-US" sz="4000" dirty="0">
                <a:ea typeface="+mj-lt"/>
                <a:cs typeface="+mj-lt"/>
              </a:rPr>
              <a:t>what is the capital of united states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C61B-5CF4-8F06-4CB6-8756B133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822109"/>
            <a:ext cx="10506991" cy="3057483"/>
          </a:xfrm>
        </p:spPr>
        <p:txBody>
          <a:bodyPr>
            <a:normAutofit fontScale="55000" lnSpcReduction="20000"/>
          </a:bodyPr>
          <a:lstStyle/>
          <a:p>
            <a:r>
              <a:rPr lang="en-US">
                <a:latin typeface="Menlo"/>
                <a:ea typeface="Menlo"/>
                <a:cs typeface="Menlo"/>
              </a:rPr>
              <a:t>array([ 1.05454981e-01, -8.67220163e-02, -4.85465005e-02, 2.46116631e-02, -4.89532277e-02, -2.91991755e-02, 9.85017861e-04, -2.03903746e-02, -9.94820613e-03, -1.23988576e-02, -4.43419702e-02, -2.40106266e-02, 1.63478516e-02, -6.47824779e-02, -1.27610676e-02, -1.66669115e-02, 3.58685590e-02, -1.85415093e-02, 6.12014569e-02, 1.73998587e-02, 3.28328907e-02, -3.41951777e-03, -4.84048277e-02, -1.91735048e-02, 2.83702742e-02, 4.70312722e-02, 4.30993624e-02, -4.86529293e-03, -3.23459841e-02, -3.70373577e-02, 1.72070134e-02, -1.62528947e-01, 6.03489578e-02, 3.77740599e-02, -2.06367821e-02, -2.27741664e-03, 7.92960748e-02, 8.46523046e-03, 1.20928764e-01, 5.10835671e-04, 1.36688014e-03, 2.95177959e-02, -5.06901741e-03, 6.00136183e-02, -4.51465547e-02, 6.03538863e-02, -4.39183693e-03, 4.72531766e-02, 3.62087116e-02, 5.25857601e-03, 5.84313795e-02, 3.87197956e-02, -4.99499366e-02, 9.57472399e-02, -3.51600274e-02, 7.80392215e-02, 4.44279127e-02, -4.62502427e-03, 8.62468500e-03, -4.84910011e-02, -3.87090594e-02, -5.81044285e-03, 9.17773917e-02, 1.08033819e-02, 7.07090497e-02, -1.84188355e-02, 5.86450733e-02, -3.36022228e-02, -4.51733498e-03, -9.02460329e-03, 6.11258149e-02, 5.13481721e-02, -4.45142202e-02, -3.50371860e-02, 2.78081503e-02, -1.05961166e-01, -7.13118687e-02, 1.10636577e-01, 4.37044203e-02, 1.38284534e-01, 6.63037822e-02, -4.19320203e-02, -2.59421356e-02, 3.89300920e-02, -2.66515873e-02, -3.52995284e-02, -9.57147628e-02, 8.67917668e-03, -2.37676827e-03, -9.19831842e-02, -4.74888012e-02, 1.82183664e-02, 3.45501862e-02, -3.19862776e-02, -6.63288310e-02, -1.08854957e-02, -6.75847903e-02, 4.31097113e-02, -5.06680720e-02, -2.06239726e-02,...</a:t>
            </a:r>
          </a:p>
          <a:p>
            <a:r>
              <a:rPr lang="en-US">
                <a:latin typeface="Menlo"/>
                <a:ea typeface="Menlo"/>
                <a:cs typeface="Menlo"/>
              </a:rPr>
              <a:t>1.15815878e-01, -5.23942821e-02, -6.37912825e-02, -7.04680458e-02, -2.12307158e-03, -6.49824888e-02, 1.33356098e-02, 8.84367898e-02, -7.68445358e-02, -4.76889871e-02, 6.71728626e-02, -3.51953916e-02, 1.26389042e-03, 3.21480371e-02, 1.82020571e-02, 2.43364312e-02], dtype=float32)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56B8A-E293-396B-8668-D499D102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Retrieval</a:t>
            </a:r>
            <a:br>
              <a:rPr lang="en-US" dirty="0"/>
            </a:br>
            <a:r>
              <a:rPr lang="en-US" dirty="0"/>
              <a:t>from text embeddings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 descr="SemanticSearch">
            <a:extLst>
              <a:ext uri="{FF2B5EF4-FFF2-40B4-BE49-F238E27FC236}">
                <a16:creationId xmlns:a16="http://schemas.microsoft.com/office/drawing/2014/main" id="{37DC99FA-4D1C-0AB8-6C3A-55431C88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4090" y="874665"/>
            <a:ext cx="5019817" cy="510866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109E-DD20-07E3-5164-749D8FE8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https://sbert.net/examples/applications/semantic-search/README.html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D89F6-0D61-0C9E-79CD-94F5C40A812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991DC0BB-C429-35BB-A387-AC6C3BFD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30" y="790324"/>
            <a:ext cx="7575175" cy="52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527AE948-BAA1-28EC-EB6F-17BA79E0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18" y="922717"/>
            <a:ext cx="8310281" cy="49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LevelVTI</vt:lpstr>
      <vt:lpstr>Retrieval Augmented Generation with Vector Databases </vt:lpstr>
      <vt:lpstr>LLMs are not enough</vt:lpstr>
      <vt:lpstr>Keyword Search What is the capital of United States?</vt:lpstr>
      <vt:lpstr>Semantic Search </vt:lpstr>
      <vt:lpstr> Semantic Search </vt:lpstr>
      <vt:lpstr>Embeddings what is the capital of united states</vt:lpstr>
      <vt:lpstr>Retrieval from text embeddings</vt:lpstr>
      <vt:lpstr>PowerPoint Presentation</vt:lpstr>
      <vt:lpstr>PowerPoint Presentation</vt:lpstr>
      <vt:lpstr>Searching embeddings</vt:lpstr>
      <vt:lpstr>PowerPoint Presentation</vt:lpstr>
      <vt:lpstr>Searching a Vector Database</vt:lpstr>
      <vt:lpstr>Answer Generation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304</cp:revision>
  <dcterms:created xsi:type="dcterms:W3CDTF">2023-08-20T00:47:33Z</dcterms:created>
  <dcterms:modified xsi:type="dcterms:W3CDTF">2023-08-21T02:19:56Z</dcterms:modified>
</cp:coreProperties>
</file>