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48" r:id="rId4"/>
  </p:sldMasterIdLst>
  <p:notesMasterIdLst>
    <p:notesMasterId r:id="rId5"/>
  </p:notesMasterIdLst>
  <p:sldIdLst>
    <p:sldId id="256" r:id="rId6"/>
  </p:sldIdLst>
  <p:sldSz cy="6858000" cx="9144000"/>
  <p:notesSz cx="6858000" cy="9144000"/>
  <p:embeddedFontLst>
    <p:embeddedFont>
      <p:font typeface="Quattrocento Sans"/>
      <p:regular r:id="rId7"/>
      <p:bold r:id="rId8"/>
      <p:italic r:id="rId9"/>
      <p:boldItalic r:id="rId1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http://customooxmlschemas.google.com/">
      <go:slidesCustomData xmlns:go="http://customooxmlschemas.google.com/" r:id="rId11" roundtripDataSignature="AMtx7mhxHJdeo/LQWKQ3vYUG1+4bnd0iu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1" Type="http://customschemas.google.com/relationships/presentationmetadata" Target="metadata"/><Relationship Id="rId10" Type="http://schemas.openxmlformats.org/officeDocument/2006/relationships/font" Target="fonts/QuattrocentoSans-boldItalic.fntdata"/><Relationship Id="rId9" Type="http://schemas.openxmlformats.org/officeDocument/2006/relationships/font" Target="fonts/QuattrocentoSans-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font" Target="fonts/QuattrocentoSans-regular.fntdata"/><Relationship Id="rId8" Type="http://schemas.openxmlformats.org/officeDocument/2006/relationships/font" Target="fonts/QuattrocentoSans-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AU"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 name="Shape 15"/>
        <p:cNvGrpSpPr/>
        <p:nvPr/>
      </p:nvGrpSpPr>
      <p:grpSpPr>
        <a:xfrm>
          <a:off x="0" y="0"/>
          <a:ext cx="0" cy="0"/>
          <a:chOff x="0" y="0"/>
          <a:chExt cx="0" cy="0"/>
        </a:xfrm>
      </p:grpSpPr>
      <p:sp>
        <p:nvSpPr>
          <p:cNvPr id="16" name="Google Shape;16;p1:notes"/>
          <p:cNvSpPr txBox="1"/>
          <p:nvPr>
            <p:ph idx="12" type="sldNum"/>
          </p:nvPr>
        </p:nvSpPr>
        <p:spPr>
          <a:xfrm>
            <a:off x="6042320" y="9493393"/>
            <a:ext cx="169918" cy="184666"/>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Calibri"/>
              <a:buNone/>
            </a:pPr>
            <a:fld id="{00000000-1234-1234-1234-123412341234}" type="slidenum">
              <a:rPr b="0" i="0" lang="en-AU" sz="1800" u="none" cap="none" strike="noStrike">
                <a:solidFill>
                  <a:srgbClr val="000000"/>
                </a:solidFill>
              </a:rPr>
              <a:t>‹#›</a:t>
            </a:fld>
            <a:endParaRPr b="0" i="0" sz="1800" u="none" cap="none" strike="noStrike">
              <a:solidFill>
                <a:srgbClr val="000000"/>
              </a:solidFill>
            </a:endParaRPr>
          </a:p>
        </p:txBody>
      </p:sp>
      <p:sp>
        <p:nvSpPr>
          <p:cNvPr id="17" name="Google Shape;17;p1:notes"/>
          <p:cNvSpPr/>
          <p:nvPr>
            <p:ph idx="2" type="sldImg"/>
          </p:nvPr>
        </p:nvSpPr>
        <p:spPr>
          <a:xfrm>
            <a:off x="-2319338" y="1265238"/>
            <a:ext cx="11201401" cy="84010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8" name="Google Shape;18;p1:notes"/>
          <p:cNvSpPr txBox="1"/>
          <p:nvPr>
            <p:ph idx="1" type="body"/>
          </p:nvPr>
        </p:nvSpPr>
        <p:spPr>
          <a:xfrm>
            <a:off x="789535" y="605318"/>
            <a:ext cx="5470797" cy="24622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1" lang="en-AU"/>
              <a:t>Hypothesis: </a:t>
            </a:r>
            <a:r>
              <a:rPr b="0" i="1" lang="en-AU" sz="1200" u="none" cap="none" strike="noStrike">
                <a:solidFill>
                  <a:srgbClr val="000000"/>
                </a:solidFill>
                <a:latin typeface="Arial"/>
                <a:ea typeface="Arial"/>
                <a:cs typeface="Arial"/>
                <a:sym typeface="Arial"/>
              </a:rPr>
              <a:t>Create a Hypothesis with an emphasis on SMART principles. </a:t>
            </a:r>
            <a:r>
              <a:rPr b="1" i="1" lang="en-AU" sz="1200" u="none" cap="none" strike="noStrike">
                <a:solidFill>
                  <a:srgbClr val="000000"/>
                </a:solidFill>
                <a:latin typeface="Arial"/>
                <a:ea typeface="Arial"/>
                <a:cs typeface="Arial"/>
                <a:sym typeface="Arial"/>
              </a:rPr>
              <a:t>(</a:t>
            </a:r>
            <a:r>
              <a:rPr b="1" i="1" lang="en-AU" sz="1200"/>
              <a:t>S – Specific, M – Measurable, A – Achievable, R – Realistic, T – Timebound). </a:t>
            </a:r>
            <a:r>
              <a:rPr b="0" i="0" lang="en-AU" sz="1200"/>
              <a:t>If you cannot do this, you </a:t>
            </a:r>
            <a:r>
              <a:rPr b="1" i="0" lang="en-AU" sz="1200"/>
              <a:t>do not</a:t>
            </a:r>
            <a:r>
              <a:rPr b="0" i="0" lang="en-AU" sz="1200"/>
              <a:t> have a good grasp on the business problem.</a:t>
            </a:r>
            <a:endParaRPr b="1"/>
          </a:p>
          <a:p>
            <a:pPr indent="0" lvl="0" marL="0" rtl="0" algn="l">
              <a:lnSpc>
                <a:spcPct val="100000"/>
              </a:lnSpc>
              <a:spcBef>
                <a:spcPts val="0"/>
              </a:spcBef>
              <a:spcAft>
                <a:spcPts val="0"/>
              </a:spcAft>
              <a:buSzPts val="1400"/>
              <a:buNone/>
            </a:pPr>
            <a:r>
              <a:t/>
            </a:r>
            <a:endParaRPr/>
          </a:p>
          <a:p>
            <a:pPr indent="0" lvl="0" marL="0" marR="0" rtl="0" algn="l">
              <a:lnSpc>
                <a:spcPct val="100000"/>
              </a:lnSpc>
              <a:spcBef>
                <a:spcPts val="0"/>
              </a:spcBef>
              <a:spcAft>
                <a:spcPts val="0"/>
              </a:spcAft>
              <a:buClr>
                <a:srgbClr val="000000"/>
              </a:buClr>
              <a:buSzPts val="1400"/>
              <a:buFont typeface="Arial"/>
              <a:buNone/>
            </a:pPr>
            <a:r>
              <a:rPr b="1" lang="en-AU"/>
              <a:t>Context: </a:t>
            </a:r>
            <a:r>
              <a:rPr lang="en-AU" sz="1200"/>
              <a:t>With context, we have </a:t>
            </a:r>
            <a:r>
              <a:rPr b="1" lang="en-AU" sz="1200" u="sng"/>
              <a:t>clearly identified the problem at hand </a:t>
            </a:r>
            <a:r>
              <a:rPr lang="en-AU" sz="1200"/>
              <a:t>and have elucidated on how our initiative may solve this problem, alongside the commercial implications this will have on the business. </a:t>
            </a:r>
            <a:endParaRPr/>
          </a:p>
          <a:p>
            <a:pPr indent="0" lvl="0" marL="0" rtl="0" algn="l">
              <a:lnSpc>
                <a:spcPct val="100000"/>
              </a:lnSpc>
              <a:spcBef>
                <a:spcPts val="0"/>
              </a:spcBef>
              <a:spcAft>
                <a:spcPts val="0"/>
              </a:spcAft>
              <a:buSzPts val="1400"/>
              <a:buNone/>
            </a:pPr>
            <a:r>
              <a:t/>
            </a:r>
            <a:endParaRPr b="1"/>
          </a:p>
          <a:p>
            <a:pPr indent="0" lvl="0" marL="0" rtl="0" algn="l">
              <a:lnSpc>
                <a:spcPct val="100000"/>
              </a:lnSpc>
              <a:spcBef>
                <a:spcPts val="0"/>
              </a:spcBef>
              <a:spcAft>
                <a:spcPts val="0"/>
              </a:spcAft>
              <a:buSzPts val="1400"/>
              <a:buNone/>
            </a:pPr>
            <a:r>
              <a:rPr b="1" lang="en-AU"/>
              <a:t>Criteria for Success</a:t>
            </a:r>
            <a:r>
              <a:rPr b="0" lang="en-AU"/>
              <a:t>: Clearly defining the criteria for success ensures that the scope of your work is clearly defined and understood. Otherwise, if this isn’t defined – your work will never end which will result in mismatched expectations.</a:t>
            </a:r>
            <a:endParaRPr/>
          </a:p>
          <a:p>
            <a:pPr indent="0" lvl="0" marL="0" rtl="0" algn="l">
              <a:lnSpc>
                <a:spcPct val="100000"/>
              </a:lnSpc>
              <a:spcBef>
                <a:spcPts val="0"/>
              </a:spcBef>
              <a:spcAft>
                <a:spcPts val="0"/>
              </a:spcAft>
              <a:buSzPts val="1400"/>
              <a:buNone/>
            </a:pPr>
            <a:r>
              <a:t/>
            </a:r>
            <a:endParaRPr b="0"/>
          </a:p>
          <a:p>
            <a:pPr indent="0" lvl="0" marL="0" rtl="0" algn="l">
              <a:lnSpc>
                <a:spcPct val="100000"/>
              </a:lnSpc>
              <a:spcBef>
                <a:spcPts val="0"/>
              </a:spcBef>
              <a:spcAft>
                <a:spcPts val="0"/>
              </a:spcAft>
              <a:buSzPts val="1400"/>
              <a:buNone/>
            </a:pPr>
            <a:r>
              <a:rPr b="1" lang="en-AU"/>
              <a:t>Scope of Solution Space: </a:t>
            </a:r>
            <a:r>
              <a:rPr b="0" lang="en-AU"/>
              <a:t>Scoping out the solution space ensures that the business initiative is SPECIFIC for a certain segment or area. This prevents solutions that have been developed being scaled and applied for all other business units that the solution may not be responsible or scalable for.</a:t>
            </a:r>
            <a:endParaRPr/>
          </a:p>
          <a:p>
            <a:pPr indent="0" lvl="0" marL="0" rtl="0" algn="l">
              <a:lnSpc>
                <a:spcPct val="100000"/>
              </a:lnSpc>
              <a:spcBef>
                <a:spcPts val="0"/>
              </a:spcBef>
              <a:spcAft>
                <a:spcPts val="0"/>
              </a:spcAft>
              <a:buSzPts val="1400"/>
              <a:buNone/>
            </a:pPr>
            <a:r>
              <a:t/>
            </a:r>
            <a:endParaRPr b="0"/>
          </a:p>
          <a:p>
            <a:pPr indent="0" lvl="0" marL="0" rtl="0" algn="l">
              <a:lnSpc>
                <a:spcPct val="100000"/>
              </a:lnSpc>
              <a:spcBef>
                <a:spcPts val="0"/>
              </a:spcBef>
              <a:spcAft>
                <a:spcPts val="0"/>
              </a:spcAft>
              <a:buSzPts val="1400"/>
              <a:buNone/>
            </a:pPr>
            <a:r>
              <a:rPr b="1" lang="en-AU"/>
              <a:t>Constraints within Solution Space: </a:t>
            </a:r>
            <a:r>
              <a:rPr b="0" lang="en-AU"/>
              <a:t>Looking forward, what are the foreseeable problems we are likely to encounter? Could this be stakeholder resistance? Could this be we don’t have access to the right data? </a:t>
            </a:r>
            <a:endParaRPr/>
          </a:p>
          <a:p>
            <a:pPr indent="0" lvl="0" marL="0" rtl="0" algn="l">
              <a:lnSpc>
                <a:spcPct val="100000"/>
              </a:lnSpc>
              <a:spcBef>
                <a:spcPts val="0"/>
              </a:spcBef>
              <a:spcAft>
                <a:spcPts val="0"/>
              </a:spcAft>
              <a:buSzPts val="1400"/>
              <a:buNone/>
            </a:pPr>
            <a:r>
              <a:t/>
            </a:r>
            <a:endParaRPr b="0"/>
          </a:p>
          <a:p>
            <a:pPr indent="0" lvl="0" marL="0" rtl="0" algn="l">
              <a:lnSpc>
                <a:spcPct val="100000"/>
              </a:lnSpc>
              <a:spcBef>
                <a:spcPts val="0"/>
              </a:spcBef>
              <a:spcAft>
                <a:spcPts val="0"/>
              </a:spcAft>
              <a:buSzPts val="1400"/>
              <a:buNone/>
            </a:pPr>
            <a:r>
              <a:rPr b="1" lang="en-AU"/>
              <a:t>Stakeholders to provide key insight: </a:t>
            </a:r>
            <a:r>
              <a:rPr b="0" lang="en-AU"/>
              <a:t>Who are the people I need to speak to, to get the answers I need for my data analysis?</a:t>
            </a:r>
            <a:endParaRPr/>
          </a:p>
          <a:p>
            <a:pPr indent="0" lvl="0" marL="0" rtl="0" algn="l">
              <a:lnSpc>
                <a:spcPct val="100000"/>
              </a:lnSpc>
              <a:spcBef>
                <a:spcPts val="0"/>
              </a:spcBef>
              <a:spcAft>
                <a:spcPts val="0"/>
              </a:spcAft>
              <a:buSzPts val="1400"/>
              <a:buNone/>
            </a:pPr>
            <a:r>
              <a:t/>
            </a:r>
            <a:endParaRPr b="0"/>
          </a:p>
          <a:p>
            <a:pPr indent="0" lvl="0" marL="0" rtl="0" algn="l">
              <a:lnSpc>
                <a:spcPct val="100000"/>
              </a:lnSpc>
              <a:spcBef>
                <a:spcPts val="0"/>
              </a:spcBef>
              <a:spcAft>
                <a:spcPts val="0"/>
              </a:spcAft>
              <a:buSzPts val="1400"/>
              <a:buNone/>
            </a:pPr>
            <a:r>
              <a:rPr b="1" lang="en-AU"/>
              <a:t>What key data sources are required</a:t>
            </a:r>
            <a:r>
              <a:rPr b="0" lang="en-AU"/>
              <a:t>?</a:t>
            </a:r>
            <a:endParaRPr/>
          </a:p>
          <a:p>
            <a:pPr indent="0" lvl="0" marL="0" rtl="0" algn="l">
              <a:lnSpc>
                <a:spcPct val="100000"/>
              </a:lnSpc>
              <a:spcBef>
                <a:spcPts val="0"/>
              </a:spcBef>
              <a:spcAft>
                <a:spcPts val="0"/>
              </a:spcAft>
              <a:buSzPts val="1400"/>
              <a:buNone/>
            </a:pPr>
            <a:r>
              <a:rPr b="0" lang="en-AU"/>
              <a:t>Based off my discussions with the key stakeholders – can we clearly list out all the data sources we need so we can make a highly targeted request as opposed to a scatter-gun approach where we ask for a bit of everything?</a:t>
            </a:r>
            <a:endParaRPr/>
          </a:p>
          <a:p>
            <a:pPr indent="0" lvl="0" marL="0" rtl="0" algn="l">
              <a:lnSpc>
                <a:spcPct val="100000"/>
              </a:lnSpc>
              <a:spcBef>
                <a:spcPts val="0"/>
              </a:spcBef>
              <a:spcAft>
                <a:spcPts val="0"/>
              </a:spcAft>
              <a:buSzPts val="1400"/>
              <a:buNone/>
            </a:pPr>
            <a:r>
              <a:t/>
            </a:r>
            <a:endParaRPr b="1"/>
          </a:p>
          <a:p>
            <a:pPr indent="0" lvl="0" marL="0" rtl="0" algn="l">
              <a:lnSpc>
                <a:spcPct val="100000"/>
              </a:lnSpc>
              <a:spcBef>
                <a:spcPts val="0"/>
              </a:spcBef>
              <a:spcAft>
                <a:spcPts val="0"/>
              </a:spcAft>
              <a:buSzPts val="1400"/>
              <a:buNone/>
            </a:pPr>
            <a:r>
              <a:t/>
            </a:r>
            <a:endParaRPr b="1"/>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p:cSld name="Title Only">
    <p:spTree>
      <p:nvGrpSpPr>
        <p:cNvPr id="13" name="Shape 13"/>
        <p:cNvGrpSpPr/>
        <p:nvPr/>
      </p:nvGrpSpPr>
      <p:grpSpPr>
        <a:xfrm>
          <a:off x="0" y="0"/>
          <a:ext cx="0" cy="0"/>
          <a:chOff x="0" y="0"/>
          <a:chExt cx="0" cy="0"/>
        </a:xfrm>
      </p:grpSpPr>
      <p:sp>
        <p:nvSpPr>
          <p:cNvPr id="14" name="Google Shape;14;p3"/>
          <p:cNvSpPr txBox="1"/>
          <p:nvPr>
            <p:ph type="title"/>
          </p:nvPr>
        </p:nvSpPr>
        <p:spPr>
          <a:xfrm>
            <a:off x="174945" y="234863"/>
            <a:ext cx="8794113" cy="298327"/>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Google Shape;10;p2"/>
          <p:cNvSpPr/>
          <p:nvPr/>
        </p:nvSpPr>
        <p:spPr>
          <a:xfrm>
            <a:off x="8298444" y="37255"/>
            <a:ext cx="670614" cy="124720"/>
          </a:xfrm>
          <a:prstGeom prst="rect">
            <a:avLst/>
          </a:prstGeom>
          <a:noFill/>
          <a:ln>
            <a:noFill/>
          </a:ln>
        </p:spPr>
        <p:txBody>
          <a:bodyPr anchorCtr="0" anchor="t" bIns="0" lIns="0" spcFirstLastPara="1" rIns="0" wrap="square" tIns="0">
            <a:noAutofit/>
          </a:bodyPr>
          <a:lstStyle/>
          <a:p>
            <a:pPr indent="0" lvl="0" marL="0" marR="0" rtl="0" algn="r">
              <a:lnSpc>
                <a:spcPct val="100000"/>
              </a:lnSpc>
              <a:spcBef>
                <a:spcPts val="0"/>
              </a:spcBef>
              <a:spcAft>
                <a:spcPts val="0"/>
              </a:spcAft>
              <a:buClr>
                <a:srgbClr val="000000"/>
              </a:buClr>
              <a:buSzPts val="816"/>
              <a:buFont typeface="Arial"/>
              <a:buNone/>
            </a:pPr>
            <a:r>
              <a:t/>
            </a:r>
            <a:endParaRPr b="0" i="0" sz="816" u="none" cap="none" strike="noStrike">
              <a:solidFill>
                <a:srgbClr val="000000"/>
              </a:solidFill>
              <a:latin typeface="Arial"/>
              <a:ea typeface="Arial"/>
              <a:cs typeface="Arial"/>
              <a:sym typeface="Arial"/>
            </a:endParaRPr>
          </a:p>
        </p:txBody>
      </p:sp>
      <p:sp>
        <p:nvSpPr>
          <p:cNvPr id="11" name="Google Shape;11;p2"/>
          <p:cNvSpPr txBox="1"/>
          <p:nvPr>
            <p:ph idx="1" type="body"/>
          </p:nvPr>
        </p:nvSpPr>
        <p:spPr>
          <a:xfrm>
            <a:off x="2343099" y="2570857"/>
            <a:ext cx="4389768" cy="1256112"/>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Clr>
                <a:srgbClr val="000000"/>
              </a:buClr>
              <a:buSzPts val="1400"/>
              <a:buFont typeface="Arial"/>
              <a:buNone/>
              <a:defRPr b="0" i="0" sz="1632" u="none" cap="none" strike="noStrike">
                <a:solidFill>
                  <a:schemeClr val="dk1"/>
                </a:solidFill>
                <a:latin typeface="Arial"/>
                <a:ea typeface="Arial"/>
                <a:cs typeface="Arial"/>
                <a:sym typeface="Arial"/>
              </a:defRPr>
            </a:lvl1pPr>
            <a:lvl2pPr indent="-358140" lvl="1" marL="914400" marR="0" rtl="0" algn="l">
              <a:lnSpc>
                <a:spcPct val="100000"/>
              </a:lnSpc>
              <a:spcBef>
                <a:spcPts val="0"/>
              </a:spcBef>
              <a:spcAft>
                <a:spcPts val="0"/>
              </a:spcAft>
              <a:buClr>
                <a:schemeClr val="dk2"/>
              </a:buClr>
              <a:buSzPts val="2040"/>
              <a:buFont typeface="Arial"/>
              <a:buChar char="▪"/>
              <a:defRPr b="0" i="0" sz="1632" u="none" cap="none" strike="noStrike">
                <a:solidFill>
                  <a:schemeClr val="dk1"/>
                </a:solidFill>
                <a:latin typeface="Arial"/>
                <a:ea typeface="Arial"/>
                <a:cs typeface="Arial"/>
                <a:sym typeface="Arial"/>
              </a:defRPr>
            </a:lvl2pPr>
            <a:lvl3pPr indent="-352933" lvl="2" marL="1371600" marR="0" rtl="0" algn="l">
              <a:lnSpc>
                <a:spcPct val="100000"/>
              </a:lnSpc>
              <a:spcBef>
                <a:spcPts val="0"/>
              </a:spcBef>
              <a:spcAft>
                <a:spcPts val="0"/>
              </a:spcAft>
              <a:buClr>
                <a:schemeClr val="dk2"/>
              </a:buClr>
              <a:buSzPts val="1958"/>
              <a:buFont typeface="Arial"/>
              <a:buChar char="–"/>
              <a:defRPr b="0" i="0" sz="1632" u="none" cap="none" strike="noStrike">
                <a:solidFill>
                  <a:schemeClr val="dk1"/>
                </a:solidFill>
                <a:latin typeface="Arial"/>
                <a:ea typeface="Arial"/>
                <a:cs typeface="Arial"/>
                <a:sym typeface="Arial"/>
              </a:defRPr>
            </a:lvl3pPr>
            <a:lvl4pPr indent="-352933" lvl="3" marL="1828800" marR="0" rtl="0" algn="l">
              <a:lnSpc>
                <a:spcPct val="100000"/>
              </a:lnSpc>
              <a:spcBef>
                <a:spcPts val="0"/>
              </a:spcBef>
              <a:spcAft>
                <a:spcPts val="0"/>
              </a:spcAft>
              <a:buClr>
                <a:schemeClr val="dk2"/>
              </a:buClr>
              <a:buSzPts val="1958"/>
              <a:buFont typeface="Arial"/>
              <a:buChar char="▫"/>
              <a:defRPr b="0" i="0" sz="1632" u="none" cap="none" strike="noStrike">
                <a:solidFill>
                  <a:schemeClr val="dk1"/>
                </a:solidFill>
                <a:latin typeface="Arial"/>
                <a:ea typeface="Arial"/>
                <a:cs typeface="Arial"/>
                <a:sym typeface="Arial"/>
              </a:defRPr>
            </a:lvl4pPr>
            <a:lvl5pPr indent="-320801" lvl="4" marL="2286000" marR="0" rtl="0" algn="l">
              <a:lnSpc>
                <a:spcPct val="100000"/>
              </a:lnSpc>
              <a:spcBef>
                <a:spcPts val="0"/>
              </a:spcBef>
              <a:spcAft>
                <a:spcPts val="0"/>
              </a:spcAft>
              <a:buClr>
                <a:schemeClr val="dk2"/>
              </a:buClr>
              <a:buSzPts val="1452"/>
              <a:buFont typeface="Arial"/>
              <a:buChar char="-"/>
              <a:defRPr b="0" i="0" sz="1632" u="none" cap="none" strike="noStrike">
                <a:solidFill>
                  <a:schemeClr val="dk1"/>
                </a:solidFill>
                <a:latin typeface="Arial"/>
                <a:ea typeface="Arial"/>
                <a:cs typeface="Arial"/>
                <a:sym typeface="Arial"/>
              </a:defRPr>
            </a:lvl5pPr>
            <a:lvl6pPr indent="-320801" lvl="5" marL="2743200" marR="0" rtl="0" algn="l">
              <a:lnSpc>
                <a:spcPct val="100000"/>
              </a:lnSpc>
              <a:spcBef>
                <a:spcPts val="0"/>
              </a:spcBef>
              <a:spcAft>
                <a:spcPts val="0"/>
              </a:spcAft>
              <a:buClr>
                <a:schemeClr val="dk2"/>
              </a:buClr>
              <a:buSzPts val="1452"/>
              <a:buFont typeface="Arial"/>
              <a:buChar char="-"/>
              <a:defRPr b="0" i="0" sz="1632" u="none" cap="none" strike="noStrike">
                <a:solidFill>
                  <a:schemeClr val="dk1"/>
                </a:solidFill>
                <a:latin typeface="Arial"/>
                <a:ea typeface="Arial"/>
                <a:cs typeface="Arial"/>
                <a:sym typeface="Arial"/>
              </a:defRPr>
            </a:lvl6pPr>
            <a:lvl7pPr indent="-320801" lvl="6" marL="3200400" marR="0" rtl="0" algn="l">
              <a:lnSpc>
                <a:spcPct val="100000"/>
              </a:lnSpc>
              <a:spcBef>
                <a:spcPts val="0"/>
              </a:spcBef>
              <a:spcAft>
                <a:spcPts val="0"/>
              </a:spcAft>
              <a:buClr>
                <a:schemeClr val="dk2"/>
              </a:buClr>
              <a:buSzPts val="1452"/>
              <a:buFont typeface="Arial"/>
              <a:buChar char="-"/>
              <a:defRPr b="0" i="0" sz="1632" u="none" cap="none" strike="noStrike">
                <a:solidFill>
                  <a:schemeClr val="dk1"/>
                </a:solidFill>
                <a:latin typeface="Arial"/>
                <a:ea typeface="Arial"/>
                <a:cs typeface="Arial"/>
                <a:sym typeface="Arial"/>
              </a:defRPr>
            </a:lvl7pPr>
            <a:lvl8pPr indent="-320802" lvl="7" marL="3657600" marR="0" rtl="0" algn="l">
              <a:lnSpc>
                <a:spcPct val="100000"/>
              </a:lnSpc>
              <a:spcBef>
                <a:spcPts val="0"/>
              </a:spcBef>
              <a:spcAft>
                <a:spcPts val="0"/>
              </a:spcAft>
              <a:buClr>
                <a:schemeClr val="dk2"/>
              </a:buClr>
              <a:buSzPts val="1452"/>
              <a:buFont typeface="Arial"/>
              <a:buChar char="-"/>
              <a:defRPr b="0" i="0" sz="1632" u="none" cap="none" strike="noStrike">
                <a:solidFill>
                  <a:schemeClr val="dk1"/>
                </a:solidFill>
                <a:latin typeface="Arial"/>
                <a:ea typeface="Arial"/>
                <a:cs typeface="Arial"/>
                <a:sym typeface="Arial"/>
              </a:defRPr>
            </a:lvl8pPr>
            <a:lvl9pPr indent="-320802" lvl="8" marL="4114800" marR="0" rtl="0" algn="l">
              <a:lnSpc>
                <a:spcPct val="100000"/>
              </a:lnSpc>
              <a:spcBef>
                <a:spcPts val="0"/>
              </a:spcBef>
              <a:spcAft>
                <a:spcPts val="0"/>
              </a:spcAft>
              <a:buClr>
                <a:schemeClr val="dk2"/>
              </a:buClr>
              <a:buSzPts val="1452"/>
              <a:buFont typeface="Arial"/>
              <a:buChar char="-"/>
              <a:defRPr b="0" i="0" sz="1632" u="none" cap="none" strike="noStrike">
                <a:solidFill>
                  <a:schemeClr val="dk1"/>
                </a:solidFill>
                <a:latin typeface="Arial"/>
                <a:ea typeface="Arial"/>
                <a:cs typeface="Arial"/>
                <a:sym typeface="Arial"/>
              </a:defRPr>
            </a:lvl9pPr>
          </a:lstStyle>
          <a:p/>
        </p:txBody>
      </p:sp>
      <p:sp>
        <p:nvSpPr>
          <p:cNvPr id="12" name="Google Shape;12;p2"/>
          <p:cNvSpPr txBox="1"/>
          <p:nvPr>
            <p:ph type="title"/>
          </p:nvPr>
        </p:nvSpPr>
        <p:spPr>
          <a:xfrm>
            <a:off x="174945" y="234863"/>
            <a:ext cx="8794113" cy="298327"/>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1" i="0" sz="1939"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1" i="0" sz="1939" u="none" cap="none" strike="noStrike">
                <a:solidFill>
                  <a:schemeClr val="dk2"/>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1" i="0" sz="1939" u="none" cap="none" strike="noStrike">
                <a:solidFill>
                  <a:schemeClr val="dk2"/>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1" i="0" sz="1939" u="none" cap="none" strike="noStrike">
                <a:solidFill>
                  <a:schemeClr val="dk2"/>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1" i="0" sz="1939" u="none" cap="none" strike="noStrike">
                <a:solidFill>
                  <a:schemeClr val="dk2"/>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1" i="0" sz="1939" u="none" cap="none" strike="noStrike">
                <a:solidFill>
                  <a:schemeClr val="dk2"/>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1" i="0" sz="1939" u="none" cap="none" strike="noStrike">
                <a:solidFill>
                  <a:schemeClr val="dk2"/>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1" i="0" sz="1939" u="none" cap="none" strike="noStrike">
                <a:solidFill>
                  <a:schemeClr val="dk2"/>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1" i="0" sz="1939" u="none" cap="none" strike="noStrike">
                <a:solidFill>
                  <a:schemeClr val="dk2"/>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9"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 name="Shape 19"/>
        <p:cNvGrpSpPr/>
        <p:nvPr/>
      </p:nvGrpSpPr>
      <p:grpSpPr>
        <a:xfrm>
          <a:off x="0" y="0"/>
          <a:ext cx="0" cy="0"/>
          <a:chOff x="0" y="0"/>
          <a:chExt cx="0" cy="0"/>
        </a:xfrm>
      </p:grpSpPr>
      <p:sp>
        <p:nvSpPr>
          <p:cNvPr id="20" name="Google Shape;20;p1"/>
          <p:cNvSpPr/>
          <p:nvPr/>
        </p:nvSpPr>
        <p:spPr>
          <a:xfrm>
            <a:off x="137949" y="1315065"/>
            <a:ext cx="4344300" cy="4789500"/>
          </a:xfrm>
          <a:prstGeom prst="rect">
            <a:avLst/>
          </a:prstGeom>
          <a:solidFill>
            <a:schemeClr val="lt1"/>
          </a:solidFill>
          <a:ln cap="flat" cmpd="sng" w="19050">
            <a:solidFill>
              <a:schemeClr val="accent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28"/>
              <a:buFont typeface="Arial"/>
              <a:buNone/>
            </a:pPr>
            <a:r>
              <a:t/>
            </a:r>
            <a:endParaRPr b="0" i="0" sz="1428" u="none" cap="none" strike="noStrike">
              <a:solidFill>
                <a:srgbClr val="000000"/>
              </a:solidFill>
              <a:latin typeface="Arial"/>
              <a:ea typeface="Arial"/>
              <a:cs typeface="Arial"/>
              <a:sym typeface="Arial"/>
            </a:endParaRPr>
          </a:p>
        </p:txBody>
      </p:sp>
      <p:sp>
        <p:nvSpPr>
          <p:cNvPr id="21" name="Google Shape;21;p1"/>
          <p:cNvSpPr/>
          <p:nvPr/>
        </p:nvSpPr>
        <p:spPr>
          <a:xfrm>
            <a:off x="4587388" y="1576013"/>
            <a:ext cx="4344156" cy="4681063"/>
          </a:xfrm>
          <a:prstGeom prst="rect">
            <a:avLst/>
          </a:prstGeom>
          <a:solidFill>
            <a:schemeClr val="lt1"/>
          </a:solidFill>
          <a:ln cap="flat" cmpd="sng" w="19050">
            <a:solidFill>
              <a:schemeClr val="accent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28"/>
              <a:buFont typeface="Arial"/>
              <a:buNone/>
            </a:pPr>
            <a:r>
              <a:t/>
            </a:r>
            <a:endParaRPr b="0" i="0" sz="1428" u="none" cap="none" strike="noStrike">
              <a:solidFill>
                <a:srgbClr val="000000"/>
              </a:solidFill>
              <a:latin typeface="Arial"/>
              <a:ea typeface="Arial"/>
              <a:cs typeface="Arial"/>
              <a:sym typeface="Arial"/>
            </a:endParaRPr>
          </a:p>
        </p:txBody>
      </p:sp>
      <p:sp>
        <p:nvSpPr>
          <p:cNvPr id="22" name="Google Shape;22;p1"/>
          <p:cNvSpPr/>
          <p:nvPr/>
        </p:nvSpPr>
        <p:spPr>
          <a:xfrm>
            <a:off x="218936" y="1340369"/>
            <a:ext cx="288300" cy="288300"/>
          </a:xfrm>
          <a:prstGeom prst="rect">
            <a:avLst/>
          </a:prstGeom>
          <a:solidFill>
            <a:srgbClr val="F1A205"/>
          </a:solidFill>
          <a:ln>
            <a:noFill/>
          </a:ln>
        </p:spPr>
        <p:txBody>
          <a:bodyPr anchorCtr="0" anchor="ctr" bIns="47575" lIns="47575" spcFirstLastPara="1" rIns="47575" wrap="square" tIns="47575">
            <a:noAutofit/>
          </a:bodyPr>
          <a:lstStyle/>
          <a:p>
            <a:pPr indent="0" lvl="0" marL="0" marR="0" rtl="0" algn="l">
              <a:lnSpc>
                <a:spcPct val="100000"/>
              </a:lnSpc>
              <a:spcBef>
                <a:spcPts val="0"/>
              </a:spcBef>
              <a:spcAft>
                <a:spcPts val="0"/>
              </a:spcAft>
              <a:buClr>
                <a:srgbClr val="000000"/>
              </a:buClr>
              <a:buSzPts val="1428"/>
              <a:buFont typeface="Arial"/>
              <a:buNone/>
            </a:pPr>
            <a:r>
              <a:rPr b="0" i="0" lang="en-AU" sz="1428" u="none" cap="none" strike="noStrike">
                <a:solidFill>
                  <a:schemeClr val="lt1"/>
                </a:solidFill>
                <a:latin typeface="Arial"/>
                <a:ea typeface="Arial"/>
                <a:cs typeface="Arial"/>
                <a:sym typeface="Arial"/>
              </a:rPr>
              <a:t>1</a:t>
            </a:r>
            <a:endParaRPr b="0" i="0" sz="1428" u="none" cap="none" strike="noStrike">
              <a:solidFill>
                <a:schemeClr val="lt1"/>
              </a:solidFill>
              <a:latin typeface="Arial"/>
              <a:ea typeface="Arial"/>
              <a:cs typeface="Arial"/>
              <a:sym typeface="Arial"/>
            </a:endParaRPr>
          </a:p>
        </p:txBody>
      </p:sp>
      <p:sp>
        <p:nvSpPr>
          <p:cNvPr id="23" name="Google Shape;23;p1"/>
          <p:cNvSpPr/>
          <p:nvPr/>
        </p:nvSpPr>
        <p:spPr>
          <a:xfrm>
            <a:off x="4668375" y="1618127"/>
            <a:ext cx="288315" cy="288315"/>
          </a:xfrm>
          <a:prstGeom prst="rect">
            <a:avLst/>
          </a:prstGeom>
          <a:solidFill>
            <a:srgbClr val="F1A205"/>
          </a:solidFill>
          <a:ln>
            <a:noFill/>
          </a:ln>
        </p:spPr>
        <p:txBody>
          <a:bodyPr anchorCtr="0" anchor="ctr" bIns="47575" lIns="47575" spcFirstLastPara="1" rIns="47575" wrap="square" tIns="47575">
            <a:noAutofit/>
          </a:bodyPr>
          <a:lstStyle/>
          <a:p>
            <a:pPr indent="0" lvl="0" marL="0" marR="0" rtl="0" algn="l">
              <a:lnSpc>
                <a:spcPct val="100000"/>
              </a:lnSpc>
              <a:spcBef>
                <a:spcPts val="0"/>
              </a:spcBef>
              <a:spcAft>
                <a:spcPts val="0"/>
              </a:spcAft>
              <a:buClr>
                <a:srgbClr val="000000"/>
              </a:buClr>
              <a:buSzPts val="1428"/>
              <a:buFont typeface="Arial"/>
              <a:buNone/>
            </a:pPr>
            <a:r>
              <a:rPr b="0" i="0" lang="en-AU" sz="1428" u="none" cap="none" strike="noStrike">
                <a:solidFill>
                  <a:schemeClr val="lt1"/>
                </a:solidFill>
                <a:latin typeface="Arial"/>
                <a:ea typeface="Arial"/>
                <a:cs typeface="Arial"/>
                <a:sym typeface="Arial"/>
              </a:rPr>
              <a:t>4</a:t>
            </a:r>
            <a:endParaRPr b="0" i="0" sz="1400" u="none" cap="none" strike="noStrike">
              <a:solidFill>
                <a:srgbClr val="000000"/>
              </a:solidFill>
              <a:latin typeface="Arial"/>
              <a:ea typeface="Arial"/>
              <a:cs typeface="Arial"/>
              <a:sym typeface="Arial"/>
            </a:endParaRPr>
          </a:p>
        </p:txBody>
      </p:sp>
      <p:sp>
        <p:nvSpPr>
          <p:cNvPr id="24" name="Google Shape;24;p1"/>
          <p:cNvSpPr/>
          <p:nvPr/>
        </p:nvSpPr>
        <p:spPr>
          <a:xfrm>
            <a:off x="601195" y="1365049"/>
            <a:ext cx="3597600" cy="2241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28"/>
              <a:buFont typeface="Arial"/>
              <a:buNone/>
            </a:pPr>
            <a:r>
              <a:rPr b="0" i="0" lang="en-AU" sz="1428" u="none" cap="none" strike="noStrike">
                <a:solidFill>
                  <a:schemeClr val="dk1"/>
                </a:solidFill>
                <a:latin typeface="Arial"/>
                <a:ea typeface="Arial"/>
                <a:cs typeface="Arial"/>
                <a:sym typeface="Arial"/>
              </a:rPr>
              <a:t>Context</a:t>
            </a:r>
            <a:endParaRPr b="0" i="0" sz="1400" u="none" cap="none" strike="noStrike">
              <a:solidFill>
                <a:srgbClr val="000000"/>
              </a:solidFill>
              <a:latin typeface="Arial"/>
              <a:ea typeface="Arial"/>
              <a:cs typeface="Arial"/>
              <a:sym typeface="Arial"/>
            </a:endParaRPr>
          </a:p>
        </p:txBody>
      </p:sp>
      <p:sp>
        <p:nvSpPr>
          <p:cNvPr id="25" name="Google Shape;25;p1"/>
          <p:cNvSpPr/>
          <p:nvPr/>
        </p:nvSpPr>
        <p:spPr>
          <a:xfrm>
            <a:off x="5050634" y="1650181"/>
            <a:ext cx="3597454" cy="224203"/>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28"/>
              <a:buFont typeface="Arial"/>
              <a:buNone/>
            </a:pPr>
            <a:r>
              <a:rPr b="0" i="0" lang="en-AU" sz="1428" u="none" cap="none" strike="noStrike">
                <a:solidFill>
                  <a:schemeClr val="dk1"/>
                </a:solidFill>
                <a:latin typeface="Arial"/>
                <a:ea typeface="Arial"/>
                <a:cs typeface="Arial"/>
                <a:sym typeface="Arial"/>
              </a:rPr>
              <a:t>Constraints within solution space</a:t>
            </a:r>
            <a:endParaRPr b="0" i="0" sz="1400" u="none" cap="none" strike="noStrike">
              <a:solidFill>
                <a:srgbClr val="000000"/>
              </a:solidFill>
              <a:latin typeface="Arial"/>
              <a:ea typeface="Arial"/>
              <a:cs typeface="Arial"/>
              <a:sym typeface="Arial"/>
            </a:endParaRPr>
          </a:p>
        </p:txBody>
      </p:sp>
      <p:sp>
        <p:nvSpPr>
          <p:cNvPr id="26" name="Google Shape;26;p1"/>
          <p:cNvSpPr/>
          <p:nvPr/>
        </p:nvSpPr>
        <p:spPr>
          <a:xfrm>
            <a:off x="4668375" y="3207096"/>
            <a:ext cx="288315" cy="288315"/>
          </a:xfrm>
          <a:prstGeom prst="rect">
            <a:avLst/>
          </a:prstGeom>
          <a:solidFill>
            <a:srgbClr val="F1A205"/>
          </a:solidFill>
          <a:ln>
            <a:noFill/>
          </a:ln>
        </p:spPr>
        <p:txBody>
          <a:bodyPr anchorCtr="0" anchor="ctr" bIns="47575" lIns="47575" spcFirstLastPara="1" rIns="47575" wrap="square" tIns="47575">
            <a:noAutofit/>
          </a:bodyPr>
          <a:lstStyle/>
          <a:p>
            <a:pPr indent="0" lvl="0" marL="0" marR="0" rtl="0" algn="l">
              <a:lnSpc>
                <a:spcPct val="100000"/>
              </a:lnSpc>
              <a:spcBef>
                <a:spcPts val="0"/>
              </a:spcBef>
              <a:spcAft>
                <a:spcPts val="0"/>
              </a:spcAft>
              <a:buClr>
                <a:srgbClr val="000000"/>
              </a:buClr>
              <a:buSzPts val="1428"/>
              <a:buFont typeface="Arial"/>
              <a:buNone/>
            </a:pPr>
            <a:r>
              <a:rPr b="0" i="0" lang="en-AU" sz="1428" u="none" cap="none" strike="noStrike">
                <a:solidFill>
                  <a:schemeClr val="lt1"/>
                </a:solidFill>
                <a:latin typeface="Arial"/>
                <a:ea typeface="Arial"/>
                <a:cs typeface="Arial"/>
                <a:sym typeface="Arial"/>
              </a:rPr>
              <a:t>5</a:t>
            </a:r>
            <a:endParaRPr b="0" i="0" sz="1400" u="none" cap="none" strike="noStrike">
              <a:solidFill>
                <a:srgbClr val="000000"/>
              </a:solidFill>
              <a:latin typeface="Arial"/>
              <a:ea typeface="Arial"/>
              <a:cs typeface="Arial"/>
              <a:sym typeface="Arial"/>
            </a:endParaRPr>
          </a:p>
        </p:txBody>
      </p:sp>
      <p:sp>
        <p:nvSpPr>
          <p:cNvPr id="27" name="Google Shape;27;p1"/>
          <p:cNvSpPr/>
          <p:nvPr/>
        </p:nvSpPr>
        <p:spPr>
          <a:xfrm>
            <a:off x="218936" y="3207096"/>
            <a:ext cx="288315" cy="288315"/>
          </a:xfrm>
          <a:prstGeom prst="rect">
            <a:avLst/>
          </a:prstGeom>
          <a:solidFill>
            <a:srgbClr val="F1A205"/>
          </a:solidFill>
          <a:ln>
            <a:noFill/>
          </a:ln>
        </p:spPr>
        <p:txBody>
          <a:bodyPr anchorCtr="0" anchor="ctr" bIns="47575" lIns="47575" spcFirstLastPara="1" rIns="47575" wrap="square" tIns="47575">
            <a:noAutofit/>
          </a:bodyPr>
          <a:lstStyle/>
          <a:p>
            <a:pPr indent="0" lvl="0" marL="0" marR="0" rtl="0" algn="l">
              <a:lnSpc>
                <a:spcPct val="100000"/>
              </a:lnSpc>
              <a:spcBef>
                <a:spcPts val="0"/>
              </a:spcBef>
              <a:spcAft>
                <a:spcPts val="0"/>
              </a:spcAft>
              <a:buClr>
                <a:srgbClr val="000000"/>
              </a:buClr>
              <a:buSzPts val="1428"/>
              <a:buFont typeface="Arial"/>
              <a:buNone/>
            </a:pPr>
            <a:r>
              <a:rPr b="0" i="0" lang="en-AU" sz="1428" u="none" cap="none" strike="noStrike">
                <a:solidFill>
                  <a:schemeClr val="lt1"/>
                </a:solidFill>
                <a:latin typeface="Arial"/>
                <a:ea typeface="Arial"/>
                <a:cs typeface="Arial"/>
                <a:sym typeface="Arial"/>
              </a:rPr>
              <a:t>2</a:t>
            </a:r>
            <a:endParaRPr b="0" i="0" sz="1400" u="none" cap="none" strike="noStrike">
              <a:solidFill>
                <a:srgbClr val="000000"/>
              </a:solidFill>
              <a:latin typeface="Arial"/>
              <a:ea typeface="Arial"/>
              <a:cs typeface="Arial"/>
              <a:sym typeface="Arial"/>
            </a:endParaRPr>
          </a:p>
        </p:txBody>
      </p:sp>
      <p:sp>
        <p:nvSpPr>
          <p:cNvPr id="28" name="Google Shape;28;p1"/>
          <p:cNvSpPr/>
          <p:nvPr/>
        </p:nvSpPr>
        <p:spPr>
          <a:xfrm>
            <a:off x="601195" y="3239152"/>
            <a:ext cx="3597454" cy="224203"/>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28"/>
              <a:buFont typeface="Arial"/>
              <a:buNone/>
            </a:pPr>
            <a:r>
              <a:rPr b="0" i="0" lang="en-AU" sz="1428" u="none" cap="none" strike="noStrike">
                <a:solidFill>
                  <a:schemeClr val="dk1"/>
                </a:solidFill>
                <a:latin typeface="Arial"/>
                <a:ea typeface="Arial"/>
                <a:cs typeface="Arial"/>
                <a:sym typeface="Arial"/>
              </a:rPr>
              <a:t>Criteria for success</a:t>
            </a:r>
            <a:endParaRPr b="0" i="0" sz="1400" u="none" cap="none" strike="noStrike">
              <a:solidFill>
                <a:srgbClr val="000000"/>
              </a:solidFill>
              <a:latin typeface="Arial"/>
              <a:ea typeface="Arial"/>
              <a:cs typeface="Arial"/>
              <a:sym typeface="Arial"/>
            </a:endParaRPr>
          </a:p>
        </p:txBody>
      </p:sp>
      <p:sp>
        <p:nvSpPr>
          <p:cNvPr id="29" name="Google Shape;29;p1"/>
          <p:cNvSpPr/>
          <p:nvPr/>
        </p:nvSpPr>
        <p:spPr>
          <a:xfrm>
            <a:off x="5050634" y="3239152"/>
            <a:ext cx="3597454" cy="224203"/>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28"/>
              <a:buFont typeface="Arial"/>
              <a:buNone/>
            </a:pPr>
            <a:r>
              <a:rPr b="0" i="0" lang="en-AU" sz="1428" u="none" cap="none" strike="noStrike">
                <a:solidFill>
                  <a:schemeClr val="dk1"/>
                </a:solidFill>
                <a:latin typeface="Arial"/>
                <a:ea typeface="Arial"/>
                <a:cs typeface="Arial"/>
                <a:sym typeface="Arial"/>
              </a:rPr>
              <a:t>Stakeholders to provide key insight</a:t>
            </a:r>
            <a:endParaRPr b="0" i="0" sz="1400" u="none" cap="none" strike="noStrike">
              <a:solidFill>
                <a:srgbClr val="000000"/>
              </a:solidFill>
              <a:latin typeface="Arial"/>
              <a:ea typeface="Arial"/>
              <a:cs typeface="Arial"/>
              <a:sym typeface="Arial"/>
            </a:endParaRPr>
          </a:p>
        </p:txBody>
      </p:sp>
      <p:sp>
        <p:nvSpPr>
          <p:cNvPr id="30" name="Google Shape;30;p1"/>
          <p:cNvSpPr/>
          <p:nvPr/>
        </p:nvSpPr>
        <p:spPr>
          <a:xfrm>
            <a:off x="218936" y="4797685"/>
            <a:ext cx="288315" cy="288315"/>
          </a:xfrm>
          <a:prstGeom prst="rect">
            <a:avLst/>
          </a:prstGeom>
          <a:solidFill>
            <a:srgbClr val="F1A205"/>
          </a:solidFill>
          <a:ln>
            <a:noFill/>
          </a:ln>
        </p:spPr>
        <p:txBody>
          <a:bodyPr anchorCtr="0" anchor="ctr" bIns="47575" lIns="47575" spcFirstLastPara="1" rIns="47575" wrap="square" tIns="47575">
            <a:noAutofit/>
          </a:bodyPr>
          <a:lstStyle/>
          <a:p>
            <a:pPr indent="0" lvl="0" marL="0" marR="0" rtl="0" algn="l">
              <a:lnSpc>
                <a:spcPct val="100000"/>
              </a:lnSpc>
              <a:spcBef>
                <a:spcPts val="0"/>
              </a:spcBef>
              <a:spcAft>
                <a:spcPts val="0"/>
              </a:spcAft>
              <a:buClr>
                <a:srgbClr val="000000"/>
              </a:buClr>
              <a:buSzPts val="1428"/>
              <a:buFont typeface="Arial"/>
              <a:buNone/>
            </a:pPr>
            <a:r>
              <a:rPr b="0" i="0" lang="en-AU" sz="1428" u="none" cap="none" strike="noStrike">
                <a:solidFill>
                  <a:schemeClr val="lt1"/>
                </a:solidFill>
                <a:latin typeface="Arial"/>
                <a:ea typeface="Arial"/>
                <a:cs typeface="Arial"/>
                <a:sym typeface="Arial"/>
              </a:rPr>
              <a:t>3</a:t>
            </a:r>
            <a:endParaRPr b="0" i="0" sz="1400" u="none" cap="none" strike="noStrike">
              <a:solidFill>
                <a:srgbClr val="000000"/>
              </a:solidFill>
              <a:latin typeface="Arial"/>
              <a:ea typeface="Arial"/>
              <a:cs typeface="Arial"/>
              <a:sym typeface="Arial"/>
            </a:endParaRPr>
          </a:p>
        </p:txBody>
      </p:sp>
      <p:sp>
        <p:nvSpPr>
          <p:cNvPr id="31" name="Google Shape;31;p1"/>
          <p:cNvSpPr/>
          <p:nvPr/>
        </p:nvSpPr>
        <p:spPr>
          <a:xfrm>
            <a:off x="4668375" y="4797685"/>
            <a:ext cx="288315" cy="288315"/>
          </a:xfrm>
          <a:prstGeom prst="rect">
            <a:avLst/>
          </a:prstGeom>
          <a:solidFill>
            <a:srgbClr val="F1A205"/>
          </a:solidFill>
          <a:ln>
            <a:noFill/>
          </a:ln>
        </p:spPr>
        <p:txBody>
          <a:bodyPr anchorCtr="0" anchor="ctr" bIns="47575" lIns="47575" spcFirstLastPara="1" rIns="47575" wrap="square" tIns="47575">
            <a:noAutofit/>
          </a:bodyPr>
          <a:lstStyle/>
          <a:p>
            <a:pPr indent="0" lvl="0" marL="0" marR="0" rtl="0" algn="l">
              <a:lnSpc>
                <a:spcPct val="100000"/>
              </a:lnSpc>
              <a:spcBef>
                <a:spcPts val="0"/>
              </a:spcBef>
              <a:spcAft>
                <a:spcPts val="0"/>
              </a:spcAft>
              <a:buClr>
                <a:srgbClr val="000000"/>
              </a:buClr>
              <a:buSzPts val="1428"/>
              <a:buFont typeface="Arial"/>
              <a:buNone/>
            </a:pPr>
            <a:r>
              <a:rPr b="0" i="0" lang="en-AU" sz="1428" u="none" cap="none" strike="noStrike">
                <a:solidFill>
                  <a:schemeClr val="lt1"/>
                </a:solidFill>
                <a:latin typeface="Arial"/>
                <a:ea typeface="Arial"/>
                <a:cs typeface="Arial"/>
                <a:sym typeface="Arial"/>
              </a:rPr>
              <a:t>6</a:t>
            </a:r>
            <a:endParaRPr b="0" i="0" sz="1400" u="none" cap="none" strike="noStrike">
              <a:solidFill>
                <a:srgbClr val="000000"/>
              </a:solidFill>
              <a:latin typeface="Arial"/>
              <a:ea typeface="Arial"/>
              <a:cs typeface="Arial"/>
              <a:sym typeface="Arial"/>
            </a:endParaRPr>
          </a:p>
        </p:txBody>
      </p:sp>
      <p:sp>
        <p:nvSpPr>
          <p:cNvPr id="32" name="Google Shape;32;p1"/>
          <p:cNvSpPr/>
          <p:nvPr/>
        </p:nvSpPr>
        <p:spPr>
          <a:xfrm>
            <a:off x="601195" y="4831972"/>
            <a:ext cx="3597454" cy="21974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28"/>
              <a:buFont typeface="Arial"/>
              <a:buNone/>
            </a:pPr>
            <a:r>
              <a:rPr b="0" i="0" lang="en-AU" sz="1428" u="none" cap="none" strike="noStrike">
                <a:solidFill>
                  <a:schemeClr val="dk1"/>
                </a:solidFill>
                <a:latin typeface="Arial"/>
                <a:ea typeface="Arial"/>
                <a:cs typeface="Arial"/>
                <a:sym typeface="Arial"/>
              </a:rPr>
              <a:t>Scope of solution space </a:t>
            </a:r>
            <a:endParaRPr b="0" i="0" sz="1400" u="none" cap="none" strike="noStrike">
              <a:solidFill>
                <a:srgbClr val="000000"/>
              </a:solidFill>
              <a:latin typeface="Arial"/>
              <a:ea typeface="Arial"/>
              <a:cs typeface="Arial"/>
              <a:sym typeface="Arial"/>
            </a:endParaRPr>
          </a:p>
        </p:txBody>
      </p:sp>
      <p:sp>
        <p:nvSpPr>
          <p:cNvPr id="33" name="Google Shape;33;p1"/>
          <p:cNvSpPr/>
          <p:nvPr/>
        </p:nvSpPr>
        <p:spPr>
          <a:xfrm>
            <a:off x="5050634" y="4829741"/>
            <a:ext cx="3597454" cy="224203"/>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28"/>
              <a:buFont typeface="Arial"/>
              <a:buNone/>
            </a:pPr>
            <a:r>
              <a:rPr b="0" i="0" lang="en-AU" sz="1428" u="none" cap="none" strike="noStrike">
                <a:solidFill>
                  <a:schemeClr val="dk1"/>
                </a:solidFill>
                <a:latin typeface="Arial"/>
                <a:ea typeface="Arial"/>
                <a:cs typeface="Arial"/>
                <a:sym typeface="Arial"/>
              </a:rPr>
              <a:t>Key data sources </a:t>
            </a:r>
            <a:endParaRPr b="0" i="0" sz="1400" u="none" cap="none" strike="noStrike">
              <a:solidFill>
                <a:srgbClr val="000000"/>
              </a:solidFill>
              <a:latin typeface="Arial"/>
              <a:ea typeface="Arial"/>
              <a:cs typeface="Arial"/>
              <a:sym typeface="Arial"/>
            </a:endParaRPr>
          </a:p>
        </p:txBody>
      </p:sp>
      <p:sp>
        <p:nvSpPr>
          <p:cNvPr id="34" name="Google Shape;34;p1"/>
          <p:cNvSpPr txBox="1"/>
          <p:nvPr/>
        </p:nvSpPr>
        <p:spPr>
          <a:xfrm>
            <a:off x="107000" y="1533526"/>
            <a:ext cx="4452600" cy="1581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AU" sz="1100" u="none" cap="none" strike="noStrike">
                <a:solidFill>
                  <a:srgbClr val="000000"/>
                </a:solidFill>
                <a:latin typeface="Arial"/>
                <a:ea typeface="Arial"/>
                <a:cs typeface="Arial"/>
                <a:sym typeface="Arial"/>
              </a:rPr>
              <a:t>Big Mountain Resort, located in northwestern Montana, offers access to 105 named trails and vast bowl and tree skiing. The business profit margin is 9.2%, and the investors would like to keep it there. However, to help increase the distribution of visitors across the mountain, the company recently installed an additional chair lift that increases their operating costs by $1,540,000. The company wants to know what they can do to recoup the increased operating cost and what would be their revenue stream if they comply with the recommendations. </a:t>
            </a:r>
            <a:endParaRPr/>
          </a:p>
        </p:txBody>
      </p:sp>
      <p:sp>
        <p:nvSpPr>
          <p:cNvPr id="35" name="Google Shape;35;p1"/>
          <p:cNvSpPr txBox="1"/>
          <p:nvPr/>
        </p:nvSpPr>
        <p:spPr>
          <a:xfrm>
            <a:off x="143108" y="3538874"/>
            <a:ext cx="4324418" cy="1410643"/>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AU" sz="1100" u="none" cap="none" strike="noStrike">
                <a:solidFill>
                  <a:srgbClr val="000000"/>
                </a:solidFill>
                <a:latin typeface="Arial"/>
                <a:ea typeface="Arial"/>
                <a:cs typeface="Arial"/>
                <a:sym typeface="Arial"/>
              </a:rPr>
              <a:t>Models are developed to calculate revenue and expenses accurately. Problem and pitfalls that cause excess expenditure are identified.</a:t>
            </a:r>
            <a:endParaRPr/>
          </a:p>
        </p:txBody>
      </p:sp>
      <p:sp>
        <p:nvSpPr>
          <p:cNvPr id="36" name="Google Shape;36;p1"/>
          <p:cNvSpPr txBox="1"/>
          <p:nvPr/>
        </p:nvSpPr>
        <p:spPr>
          <a:xfrm>
            <a:off x="186842" y="5096317"/>
            <a:ext cx="4324418" cy="1146298"/>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AU" sz="1100" u="none" cap="none" strike="noStrike">
                <a:solidFill>
                  <a:srgbClr val="000000"/>
                </a:solidFill>
                <a:latin typeface="Arial"/>
                <a:ea typeface="Arial"/>
                <a:cs typeface="Arial"/>
                <a:sym typeface="Arial"/>
              </a:rPr>
              <a:t>Both revenue and expenditure streams will be evaluated carefully. Pitfalls and shortcomings in operation that lead to excess operation costs will be identified. The capacity of new and old equipment will be evaluated. A model that align the machines' capacity with the market demand may help the company to utilize the capacity better and generate more revenues.</a:t>
            </a:r>
            <a:endParaRPr/>
          </a:p>
        </p:txBody>
      </p:sp>
      <p:sp>
        <p:nvSpPr>
          <p:cNvPr id="37" name="Google Shape;37;p1"/>
          <p:cNvSpPr txBox="1"/>
          <p:nvPr/>
        </p:nvSpPr>
        <p:spPr>
          <a:xfrm>
            <a:off x="4558232" y="1963919"/>
            <a:ext cx="4324418" cy="108106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AU" sz="1100" u="none" cap="none" strike="noStrike">
                <a:solidFill>
                  <a:srgbClr val="000000"/>
                </a:solidFill>
                <a:latin typeface="Arial"/>
                <a:ea typeface="Arial"/>
                <a:cs typeface="Arial"/>
                <a:sym typeface="Arial"/>
              </a:rPr>
              <a:t>Revenue generation from Ski is subject to snowfall. Inaccurate prediction of snowfall may influence the accuracy of prediction.</a:t>
            </a:r>
            <a:endParaRPr/>
          </a:p>
        </p:txBody>
      </p:sp>
      <p:sp>
        <p:nvSpPr>
          <p:cNvPr id="38" name="Google Shape;38;p1"/>
          <p:cNvSpPr txBox="1"/>
          <p:nvPr/>
        </p:nvSpPr>
        <p:spPr>
          <a:xfrm>
            <a:off x="4590928" y="5085174"/>
            <a:ext cx="4324418" cy="108106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AU" sz="1100" u="none" cap="none" strike="noStrike">
                <a:solidFill>
                  <a:srgbClr val="000000"/>
                </a:solidFill>
                <a:latin typeface="Arial"/>
                <a:ea typeface="Arial"/>
                <a:cs typeface="Arial"/>
                <a:sym typeface="Arial"/>
              </a:rPr>
              <a:t>The Company Database – require specific user access to obtain the data</a:t>
            </a:r>
            <a:endParaRPr/>
          </a:p>
        </p:txBody>
      </p:sp>
      <p:sp>
        <p:nvSpPr>
          <p:cNvPr id="39" name="Google Shape;39;p1"/>
          <p:cNvSpPr/>
          <p:nvPr/>
        </p:nvSpPr>
        <p:spPr>
          <a:xfrm>
            <a:off x="6633337" y="6524418"/>
            <a:ext cx="432048" cy="205317"/>
          </a:xfrm>
          <a:prstGeom prst="chevron">
            <a:avLst>
              <a:gd fmla="val 50000" name="adj"/>
            </a:avLst>
          </a:prstGeom>
          <a:solidFill>
            <a:schemeClr val="accent4"/>
          </a:solidFill>
          <a:ln cap="flat" cmpd="sng" w="9525">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AU" sz="1200" u="none" cap="none" strike="noStrike">
                <a:solidFill>
                  <a:schemeClr val="lt1"/>
                </a:solidFill>
                <a:latin typeface="Quattrocento Sans"/>
                <a:ea typeface="Quattrocento Sans"/>
                <a:cs typeface="Quattrocento Sans"/>
                <a:sym typeface="Quattrocento Sans"/>
              </a:rPr>
              <a:t>H</a:t>
            </a:r>
            <a:endParaRPr b="0" i="0" sz="1400" u="none" cap="none" strike="noStrike">
              <a:solidFill>
                <a:srgbClr val="000000"/>
              </a:solidFill>
              <a:latin typeface="Arial"/>
              <a:ea typeface="Arial"/>
              <a:cs typeface="Arial"/>
              <a:sym typeface="Arial"/>
            </a:endParaRPr>
          </a:p>
        </p:txBody>
      </p:sp>
      <p:sp>
        <p:nvSpPr>
          <p:cNvPr id="40" name="Google Shape;40;p1"/>
          <p:cNvSpPr/>
          <p:nvPr/>
        </p:nvSpPr>
        <p:spPr>
          <a:xfrm>
            <a:off x="7028512" y="6513711"/>
            <a:ext cx="432048" cy="216024"/>
          </a:xfrm>
          <a:prstGeom prst="chevron">
            <a:avLst>
              <a:gd fmla="val 50000" name="adj"/>
            </a:avLst>
          </a:prstGeom>
          <a:solidFill>
            <a:srgbClr val="D8D8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AU" sz="1200" u="none" cap="none" strike="noStrike">
                <a:solidFill>
                  <a:schemeClr val="lt1"/>
                </a:solidFill>
                <a:latin typeface="Quattrocento Sans"/>
                <a:ea typeface="Quattrocento Sans"/>
                <a:cs typeface="Quattrocento Sans"/>
                <a:sym typeface="Quattrocento Sans"/>
              </a:rPr>
              <a:t>D</a:t>
            </a:r>
            <a:endParaRPr b="0" i="0" sz="1400" u="none" cap="none" strike="noStrike">
              <a:solidFill>
                <a:srgbClr val="000000"/>
              </a:solidFill>
              <a:latin typeface="Arial"/>
              <a:ea typeface="Arial"/>
              <a:cs typeface="Arial"/>
              <a:sym typeface="Arial"/>
            </a:endParaRPr>
          </a:p>
        </p:txBody>
      </p:sp>
      <p:sp>
        <p:nvSpPr>
          <p:cNvPr id="41" name="Google Shape;41;p1"/>
          <p:cNvSpPr/>
          <p:nvPr/>
        </p:nvSpPr>
        <p:spPr>
          <a:xfrm>
            <a:off x="7452320" y="6503004"/>
            <a:ext cx="432048" cy="216024"/>
          </a:xfrm>
          <a:prstGeom prst="chevron">
            <a:avLst>
              <a:gd fmla="val 50000" name="adj"/>
            </a:avLst>
          </a:prstGeom>
          <a:solidFill>
            <a:srgbClr val="D8D8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AU" sz="1200" u="none" cap="none" strike="noStrike">
                <a:solidFill>
                  <a:schemeClr val="lt1"/>
                </a:solidFill>
                <a:latin typeface="Quattrocento Sans"/>
                <a:ea typeface="Quattrocento Sans"/>
                <a:cs typeface="Quattrocento Sans"/>
                <a:sym typeface="Quattrocento Sans"/>
              </a:rPr>
              <a:t>E</a:t>
            </a:r>
            <a:endParaRPr b="0" i="0" sz="1400" u="none" cap="none" strike="noStrike">
              <a:solidFill>
                <a:srgbClr val="000000"/>
              </a:solidFill>
              <a:latin typeface="Arial"/>
              <a:ea typeface="Arial"/>
              <a:cs typeface="Arial"/>
              <a:sym typeface="Arial"/>
            </a:endParaRPr>
          </a:p>
        </p:txBody>
      </p:sp>
      <p:sp>
        <p:nvSpPr>
          <p:cNvPr id="42" name="Google Shape;42;p1"/>
          <p:cNvSpPr/>
          <p:nvPr/>
        </p:nvSpPr>
        <p:spPr>
          <a:xfrm>
            <a:off x="7846662" y="6508081"/>
            <a:ext cx="432048" cy="216024"/>
          </a:xfrm>
          <a:prstGeom prst="chevron">
            <a:avLst>
              <a:gd fmla="val 50000" name="adj"/>
            </a:avLst>
          </a:prstGeom>
          <a:solidFill>
            <a:srgbClr val="D8D8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AU" sz="1200" u="none" cap="none" strike="noStrike">
                <a:solidFill>
                  <a:schemeClr val="lt1"/>
                </a:solidFill>
                <a:latin typeface="Quattrocento Sans"/>
                <a:ea typeface="Quattrocento Sans"/>
                <a:cs typeface="Quattrocento Sans"/>
                <a:sym typeface="Quattrocento Sans"/>
              </a:rPr>
              <a:t>I</a:t>
            </a:r>
            <a:endParaRPr b="0" i="0" sz="1400" u="none" cap="none" strike="noStrike">
              <a:solidFill>
                <a:srgbClr val="000000"/>
              </a:solidFill>
              <a:latin typeface="Arial"/>
              <a:ea typeface="Arial"/>
              <a:cs typeface="Arial"/>
              <a:sym typeface="Arial"/>
            </a:endParaRPr>
          </a:p>
        </p:txBody>
      </p:sp>
      <p:sp>
        <p:nvSpPr>
          <p:cNvPr id="43" name="Google Shape;43;p1"/>
          <p:cNvSpPr/>
          <p:nvPr/>
        </p:nvSpPr>
        <p:spPr>
          <a:xfrm>
            <a:off x="8245692" y="6503004"/>
            <a:ext cx="432048" cy="216024"/>
          </a:xfrm>
          <a:prstGeom prst="chevron">
            <a:avLst>
              <a:gd fmla="val 50000" name="adj"/>
            </a:avLst>
          </a:prstGeom>
          <a:solidFill>
            <a:srgbClr val="D8D8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AU" sz="1200" u="none" cap="none" strike="noStrike">
                <a:solidFill>
                  <a:schemeClr val="lt1"/>
                </a:solidFill>
                <a:latin typeface="Quattrocento Sans"/>
                <a:ea typeface="Quattrocento Sans"/>
                <a:cs typeface="Quattrocento Sans"/>
                <a:sym typeface="Quattrocento Sans"/>
              </a:rPr>
              <a:t>P</a:t>
            </a:r>
            <a:endParaRPr b="0" i="0" sz="1400" u="none" cap="none" strike="noStrike">
              <a:solidFill>
                <a:srgbClr val="000000"/>
              </a:solidFill>
              <a:latin typeface="Arial"/>
              <a:ea typeface="Arial"/>
              <a:cs typeface="Arial"/>
              <a:sym typeface="Arial"/>
            </a:endParaRPr>
          </a:p>
        </p:txBody>
      </p:sp>
      <p:sp>
        <p:nvSpPr>
          <p:cNvPr id="44" name="Google Shape;44;p1"/>
          <p:cNvSpPr/>
          <p:nvPr/>
        </p:nvSpPr>
        <p:spPr>
          <a:xfrm>
            <a:off x="8099130" y="707128"/>
            <a:ext cx="432048" cy="205317"/>
          </a:xfrm>
          <a:prstGeom prst="chevron">
            <a:avLst>
              <a:gd fmla="val 50000" name="adj"/>
            </a:avLst>
          </a:prstGeom>
          <a:solidFill>
            <a:schemeClr val="accent4"/>
          </a:solidFill>
          <a:ln cap="flat" cmpd="sng" w="9525">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AU" sz="1200" u="none" cap="none" strike="noStrike">
                <a:solidFill>
                  <a:schemeClr val="lt1"/>
                </a:solidFill>
                <a:latin typeface="Quattrocento Sans"/>
                <a:ea typeface="Quattrocento Sans"/>
                <a:cs typeface="Quattrocento Sans"/>
                <a:sym typeface="Quattrocento Sans"/>
              </a:rPr>
              <a:t>H</a:t>
            </a:r>
            <a:endParaRPr b="0" i="0" sz="1400" u="none" cap="none" strike="noStrike">
              <a:solidFill>
                <a:srgbClr val="000000"/>
              </a:solidFill>
              <a:latin typeface="Arial"/>
              <a:ea typeface="Arial"/>
              <a:cs typeface="Arial"/>
              <a:sym typeface="Arial"/>
            </a:endParaRPr>
          </a:p>
        </p:txBody>
      </p:sp>
      <p:sp>
        <p:nvSpPr>
          <p:cNvPr id="45" name="Google Shape;45;p1"/>
          <p:cNvSpPr/>
          <p:nvPr/>
        </p:nvSpPr>
        <p:spPr>
          <a:xfrm>
            <a:off x="121750" y="116631"/>
            <a:ext cx="7724912" cy="1137079"/>
          </a:xfrm>
          <a:prstGeom prst="wedgeRectCallout">
            <a:avLst>
              <a:gd fmla="val 53513" name="adj1"/>
              <a:gd fmla="val 6588" name="adj2"/>
            </a:avLst>
          </a:prstGeom>
          <a:solidFill>
            <a:srgbClr val="FEF2D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6" name="Google Shape;46;p1"/>
          <p:cNvSpPr txBox="1"/>
          <p:nvPr>
            <p:ph type="title"/>
          </p:nvPr>
        </p:nvSpPr>
        <p:spPr>
          <a:xfrm>
            <a:off x="184140" y="189590"/>
            <a:ext cx="8793596" cy="307777"/>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rPr lang="en-AU" sz="2000">
                <a:solidFill>
                  <a:srgbClr val="29748D"/>
                </a:solidFill>
                <a:latin typeface="Quattrocento Sans"/>
                <a:ea typeface="Quattrocento Sans"/>
                <a:cs typeface="Quattrocento Sans"/>
                <a:sym typeface="Quattrocento Sans"/>
              </a:rPr>
              <a:t>Problem Statement Worksheet (Hypothesis Formation)</a:t>
            </a:r>
            <a:endParaRPr/>
          </a:p>
        </p:txBody>
      </p:sp>
      <p:sp>
        <p:nvSpPr>
          <p:cNvPr id="47" name="Google Shape;47;p1"/>
          <p:cNvSpPr txBox="1"/>
          <p:nvPr/>
        </p:nvSpPr>
        <p:spPr>
          <a:xfrm>
            <a:off x="4607126" y="3547600"/>
            <a:ext cx="4324418" cy="108106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AU" sz="1100" u="none" cap="none" strike="noStrike">
                <a:solidFill>
                  <a:srgbClr val="000000"/>
                </a:solidFill>
                <a:latin typeface="Arial"/>
                <a:ea typeface="Arial"/>
                <a:cs typeface="Arial"/>
                <a:sym typeface="Arial"/>
              </a:rPr>
              <a:t>Jimmy Blackburn, Director of Operations</a:t>
            </a:r>
            <a:endParaRPr/>
          </a:p>
          <a:p>
            <a:pPr indent="0" lvl="0" marL="0" marR="0" rtl="0" algn="l">
              <a:lnSpc>
                <a:spcPct val="100000"/>
              </a:lnSpc>
              <a:spcBef>
                <a:spcPts val="0"/>
              </a:spcBef>
              <a:spcAft>
                <a:spcPts val="0"/>
              </a:spcAft>
              <a:buNone/>
            </a:pPr>
            <a:r>
              <a:rPr b="0" i="0" lang="en-AU" sz="1100" u="none" cap="none" strike="noStrike">
                <a:solidFill>
                  <a:srgbClr val="000000"/>
                </a:solidFill>
                <a:latin typeface="Arial"/>
                <a:ea typeface="Arial"/>
                <a:cs typeface="Arial"/>
                <a:sym typeface="Arial"/>
              </a:rPr>
              <a:t>Alesha Eisen,  Database Manager</a:t>
            </a:r>
            <a:endParaRPr/>
          </a:p>
        </p:txBody>
      </p:sp>
      <p:sp>
        <p:nvSpPr>
          <p:cNvPr id="48" name="Google Shape;48;p1"/>
          <p:cNvSpPr txBox="1"/>
          <p:nvPr/>
        </p:nvSpPr>
        <p:spPr>
          <a:xfrm>
            <a:off x="184150" y="514350"/>
            <a:ext cx="8584500" cy="695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AU" sz="1400" u="none" cap="none" strike="noStrike">
                <a:solidFill>
                  <a:srgbClr val="000000"/>
                </a:solidFill>
                <a:latin typeface="Arial"/>
                <a:ea typeface="Arial"/>
                <a:cs typeface="Arial"/>
                <a:sym typeface="Arial"/>
              </a:rPr>
              <a:t>Big Mountain Resort has expanded the business by installing new chair </a:t>
            </a:r>
            <a:r>
              <a:rPr lang="en-AU"/>
              <a:t>lifts</a:t>
            </a:r>
            <a:r>
              <a:rPr b="0" i="0" lang="en-AU" sz="1400" u="none" cap="none" strike="noStrike">
                <a:solidFill>
                  <a:srgbClr val="000000"/>
                </a:solidFill>
                <a:latin typeface="Arial"/>
                <a:ea typeface="Arial"/>
                <a:cs typeface="Arial"/>
                <a:sym typeface="Arial"/>
              </a:rPr>
              <a:t>, which have increased the operating costs, what can the company to coup the increased operating cost of $1,540,000 in the current year, and retain additional annual revenue?</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ynergy_CF_YNR002">
  <a:themeElements>
    <a:clrScheme name="Current">
      <a:dk1>
        <a:srgbClr val="002C46"/>
      </a:dk1>
      <a:lt1>
        <a:srgbClr val="FFFFFF"/>
      </a:lt1>
      <a:dk2>
        <a:srgbClr val="FBC14E"/>
      </a:dk2>
      <a:lt2>
        <a:srgbClr val="879C16"/>
      </a:lt2>
      <a:accent1>
        <a:srgbClr val="99AABE"/>
      </a:accent1>
      <a:accent2>
        <a:srgbClr val="406085"/>
      </a:accent2>
      <a:accent3>
        <a:srgbClr val="002C46"/>
      </a:accent3>
      <a:accent4>
        <a:srgbClr val="FBC14E"/>
      </a:accent4>
      <a:accent5>
        <a:srgbClr val="379BBD"/>
      </a:accent5>
      <a:accent6>
        <a:srgbClr val="808080"/>
      </a:accent6>
      <a:hlink>
        <a:srgbClr val="002C46"/>
      </a:hlink>
      <a:folHlink>
        <a:srgbClr val="FBC14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Christopher H</dc:creator>
</cp:coreProperties>
</file>