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Discovery analysis of variables related to teachers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Average score PISA 2015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800" y="1152475"/>
            <a:ext cx="6096297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PCA of all the TALIS variables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/>
              <a:t>		 	 	 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/>
              <a:t>			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						 	 	 		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			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				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					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						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					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				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			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/>
              <a:t>		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/>
              <a:t>			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/>
              <a:t>		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/>
              <a:t>	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/>
              <a:t>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/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CATalis_NamesAndColorGradPISA.png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724" y="1059287"/>
            <a:ext cx="5244574" cy="3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4091100" y="4675650"/>
            <a:ext cx="961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PC1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/>
        </p:nvSpPr>
        <p:spPr>
          <a:xfrm rot="-5400000">
            <a:off x="1481175" y="2601325"/>
            <a:ext cx="961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PC2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olorGrad.png"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172700" y="2330775"/>
            <a:ext cx="163998" cy="105979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7457500" y="1265975"/>
            <a:ext cx="12123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PISA science 2015 score: 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7971350" y="1916200"/>
            <a:ext cx="566700" cy="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best</a:t>
            </a:r>
          </a:p>
        </p:txBody>
      </p:sp>
      <p:cxnSp>
        <p:nvCxnSpPr>
          <p:cNvPr id="73" name="Shape 73"/>
          <p:cNvCxnSpPr/>
          <p:nvPr/>
        </p:nvCxnSpPr>
        <p:spPr>
          <a:xfrm rot="10800000">
            <a:off x="7991749" y="2213474"/>
            <a:ext cx="0" cy="105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127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First axis of the PCA</a:t>
            </a:r>
          </a:p>
        </p:txBody>
      </p:sp>
      <p:pic>
        <p:nvPicPr>
          <p:cNvPr descr="PCATalis_NamesAndColorGradPISA.pn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4574" y="985412"/>
            <a:ext cx="5244574" cy="3634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Shape 80"/>
          <p:cNvCxnSpPr/>
          <p:nvPr/>
        </p:nvCxnSpPr>
        <p:spPr>
          <a:xfrm>
            <a:off x="4230750" y="4292575"/>
            <a:ext cx="4872000" cy="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1" name="Shape 81"/>
          <p:cNvSpPr txBox="1"/>
          <p:nvPr/>
        </p:nvSpPr>
        <p:spPr>
          <a:xfrm>
            <a:off x="456350" y="1052975"/>
            <a:ext cx="33681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explains 21% of the variance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Positive correlation: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Teachers having a mentor assigned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Class-time time spent on administrative tasks such as marking attendance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Negative correlation: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Age of teachers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Class-time spent on actual teaching and learning tasks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4798125" y="2701400"/>
            <a:ext cx="764700" cy="572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4440425" y="3281125"/>
            <a:ext cx="11223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fr"/>
              <a:t>Eastern Europe countries</a:t>
            </a:r>
          </a:p>
        </p:txBody>
      </p:sp>
      <p:sp>
        <p:nvSpPr>
          <p:cNvPr id="84" name="Shape 84"/>
          <p:cNvSpPr/>
          <p:nvPr/>
        </p:nvSpPr>
        <p:spPr>
          <a:xfrm>
            <a:off x="7811075" y="1270600"/>
            <a:ext cx="1258200" cy="3157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7879025" y="2636150"/>
            <a:ext cx="11223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fr"/>
              <a:t>Non-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fr"/>
              <a:t>occidental countries</a:t>
            </a:r>
          </a:p>
        </p:txBody>
      </p:sp>
      <p:sp>
        <p:nvSpPr>
          <p:cNvPr id="86" name="Shape 86"/>
          <p:cNvSpPr/>
          <p:nvPr/>
        </p:nvSpPr>
        <p:spPr>
          <a:xfrm>
            <a:off x="5562825" y="1418650"/>
            <a:ext cx="1698600" cy="2805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5672000" y="3456412"/>
            <a:ext cx="20298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fr"/>
              <a:t>Western-Europe countries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127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Second </a:t>
            </a:r>
            <a:r>
              <a:rPr lang="fr"/>
              <a:t>axis of the PCA</a:t>
            </a:r>
          </a:p>
        </p:txBody>
      </p:sp>
      <p:pic>
        <p:nvPicPr>
          <p:cNvPr descr="PCATalis_NamesAndColorGradPISA.pn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4574" y="985412"/>
            <a:ext cx="5244574" cy="3634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Shape 94"/>
          <p:cNvCxnSpPr/>
          <p:nvPr/>
        </p:nvCxnSpPr>
        <p:spPr>
          <a:xfrm rot="10800000">
            <a:off x="3847300" y="1067324"/>
            <a:ext cx="13200" cy="32148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5" name="Shape 95"/>
          <p:cNvSpPr txBox="1"/>
          <p:nvPr/>
        </p:nvSpPr>
        <p:spPr>
          <a:xfrm>
            <a:off x="456350" y="1052975"/>
            <a:ext cx="33681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explains 16% of the variance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Positive correlation: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Teaching time per week (hours)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Teachers who believe they can help their students to think critically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Teachers who believe they can help their students to value learning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Negative correlation: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Age of principals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Teachers who are mentors to another colleague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Completion of teacher education or training programme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4733975" y="2244725"/>
            <a:ext cx="3114600" cy="1408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4434775" y="1938825"/>
            <a:ext cx="1827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fr"/>
              <a:t>European countries</a:t>
            </a:r>
          </a:p>
        </p:txBody>
      </p:sp>
      <p:sp>
        <p:nvSpPr>
          <p:cNvPr id="98" name="Shape 98"/>
          <p:cNvSpPr/>
          <p:nvPr/>
        </p:nvSpPr>
        <p:spPr>
          <a:xfrm>
            <a:off x="6967900" y="1270600"/>
            <a:ext cx="2101500" cy="1274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6967900" y="1498025"/>
            <a:ext cx="17886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fr"/>
              <a:t>Latino</a:t>
            </a:r>
            <a:r>
              <a:rPr i="1" lang="fr"/>
              <a:t> countries</a:t>
            </a:r>
          </a:p>
        </p:txBody>
      </p:sp>
      <p:sp>
        <p:nvSpPr>
          <p:cNvPr id="100" name="Shape 100"/>
          <p:cNvSpPr/>
          <p:nvPr/>
        </p:nvSpPr>
        <p:spPr>
          <a:xfrm>
            <a:off x="7848575" y="3652925"/>
            <a:ext cx="1096200" cy="506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7710825" y="3325945"/>
            <a:ext cx="1500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fr"/>
              <a:t>Asian</a:t>
            </a:r>
            <a:r>
              <a:rPr i="1" lang="fr"/>
              <a:t> countries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08325" y="445025"/>
            <a:ext cx="8520600" cy="124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Variables related to feedback aren’t correlated with performance 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 rot="-5400000">
            <a:off x="-1304525" y="1868850"/>
            <a:ext cx="3973200" cy="46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200"/>
              <a:t>Pisa science 2015 score</a:t>
            </a:r>
          </a:p>
        </p:txBody>
      </p:sp>
      <p:pic>
        <p:nvPicPr>
          <p:cNvPr descr="PCATalis_FeedbackFB2_GradPISA.pn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199" y="1516424"/>
            <a:ext cx="4237825" cy="2859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>
            <p:ph idx="1" type="body"/>
          </p:nvPr>
        </p:nvSpPr>
        <p:spPr>
          <a:xfrm>
            <a:off x="-611925" y="4558800"/>
            <a:ext cx="3973200" cy="46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10" name="Shape 110"/>
          <p:cNvSpPr txBox="1"/>
          <p:nvPr/>
        </p:nvSpPr>
        <p:spPr>
          <a:xfrm>
            <a:off x="5744650" y="2294350"/>
            <a:ext cx="25695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Is there a way to make feedback more efficient worldwide?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135850" y="4146875"/>
            <a:ext cx="3973200" cy="46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fr" sz="1200">
                <a:solidFill>
                  <a:srgbClr val="000000"/>
                </a:solidFill>
              </a:rPr>
              <a:t>	 	 	 	 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fr" sz="1200">
                <a:solidFill>
                  <a:srgbClr val="000000"/>
                </a:solidFill>
              </a:rPr>
              <a:t>Teachers who report that feedback has improved their teaching practice (%)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Administrative tasks</a:t>
            </a:r>
          </a:p>
        </p:txBody>
      </p:sp>
      <p:pic>
        <p:nvPicPr>
          <p:cNvPr descr="PCATalis_TimeAdminTasksPISA.png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7125" y="1364475"/>
            <a:ext cx="3784253" cy="256757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>
            <p:ph idx="1" type="body"/>
          </p:nvPr>
        </p:nvSpPr>
        <p:spPr>
          <a:xfrm rot="-5400000">
            <a:off x="448075" y="1564050"/>
            <a:ext cx="3973200" cy="46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200"/>
              <a:t>Pisa science 2015 score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2851775" y="3632700"/>
            <a:ext cx="3973200" cy="46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200"/>
              <a:t>	 	 	 	 	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200"/>
              <a:t>Time spent on administrative tasks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6587900" y="1691125"/>
            <a:ext cx="2108100" cy="30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Does it mean we should minimise administrative tasks?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Does it mean we should “flatten” hierarchy”?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