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19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5/5/2014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Spoken Query Processing</a:t>
            </a:r>
            <a:endParaRPr lang="en-IN" dirty="0"/>
          </a:p>
        </p:txBody>
      </p:sp>
      <p:sp>
        <p:nvSpPr>
          <p:cNvPr id="3" name="Subtitle 2"/>
          <p:cNvSpPr>
            <a:spLocks noGrp="1"/>
          </p:cNvSpPr>
          <p:nvPr>
            <p:ph type="subTitle" idx="1"/>
          </p:nvPr>
        </p:nvSpPr>
        <p:spPr/>
        <p:txBody>
          <a:bodyPr/>
          <a:lstStyle/>
          <a:p>
            <a:r>
              <a:rPr lang="en-US" dirty="0" err="1" smtClean="0"/>
              <a:t>Jeevan</a:t>
            </a:r>
            <a:r>
              <a:rPr lang="en-US" dirty="0" smtClean="0"/>
              <a:t> </a:t>
            </a:r>
            <a:r>
              <a:rPr lang="en-US" dirty="0" err="1" smtClean="0"/>
              <a:t>Joishi</a:t>
            </a:r>
            <a:r>
              <a:rPr lang="en-US" dirty="0" smtClean="0"/>
              <a:t> MT13036	</a:t>
            </a:r>
          </a:p>
          <a:p>
            <a:r>
              <a:rPr lang="en-US" dirty="0" err="1" smtClean="0"/>
              <a:t>Kunal</a:t>
            </a:r>
            <a:r>
              <a:rPr lang="en-US" dirty="0" smtClean="0"/>
              <a:t> Gupta MT13040</a:t>
            </a:r>
            <a:endParaRPr lang="en-IN" dirty="0"/>
          </a:p>
        </p:txBody>
      </p:sp>
    </p:spTree>
    <p:extLst>
      <p:ext uri="{BB962C8B-B14F-4D97-AF65-F5344CB8AC3E}">
        <p14:creationId xmlns:p14="http://schemas.microsoft.com/office/powerpoint/2010/main" val="209755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Area between the ideal curve and the </a:t>
            </a:r>
            <a:r>
              <a:rPr lang="en-US" dirty="0" err="1" smtClean="0"/>
              <a:t>nDCG</a:t>
            </a:r>
            <a:r>
              <a:rPr lang="en-US" dirty="0" smtClean="0"/>
              <a:t> curve represents the quality of the </a:t>
            </a:r>
            <a:r>
              <a:rPr lang="en-US" dirty="0"/>
              <a:t>I</a:t>
            </a:r>
            <a:r>
              <a:rPr lang="en-US" dirty="0" smtClean="0"/>
              <a:t>R technique.</a:t>
            </a:r>
          </a:p>
          <a:p>
            <a:endParaRPr lang="en-US" dirty="0" smtClean="0"/>
          </a:p>
          <a:p>
            <a:r>
              <a:rPr lang="en-US" dirty="0" smtClean="0"/>
              <a:t>Plots from evaluation shows that vector-space model gives almost similar performance to </a:t>
            </a:r>
            <a:r>
              <a:rPr lang="en-US" dirty="0" err="1" smtClean="0"/>
              <a:t>Dirichlet</a:t>
            </a:r>
            <a:r>
              <a:rPr lang="en-US" dirty="0" smtClean="0"/>
              <a:t> Scoring method.</a:t>
            </a:r>
          </a:p>
          <a:p>
            <a:endParaRPr lang="en-US" dirty="0" smtClean="0"/>
          </a:p>
          <a:p>
            <a:pPr marL="0" indent="0">
              <a:buNone/>
            </a:pPr>
            <a:r>
              <a:rPr lang="en-US" dirty="0" smtClean="0"/>
              <a:t>Note: The above conclusion is not valid for all queries.</a:t>
            </a:r>
            <a:endParaRPr lang="en-US" dirty="0"/>
          </a:p>
        </p:txBody>
      </p:sp>
    </p:spTree>
    <p:extLst>
      <p:ext uri="{BB962C8B-B14F-4D97-AF65-F5344CB8AC3E}">
        <p14:creationId xmlns:p14="http://schemas.microsoft.com/office/powerpoint/2010/main" val="382091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IN" dirty="0"/>
          </a:p>
        </p:txBody>
      </p:sp>
      <p:sp>
        <p:nvSpPr>
          <p:cNvPr id="3" name="Content Placeholder 2"/>
          <p:cNvSpPr>
            <a:spLocks noGrp="1"/>
          </p:cNvSpPr>
          <p:nvPr>
            <p:ph idx="1"/>
          </p:nvPr>
        </p:nvSpPr>
        <p:spPr/>
        <p:txBody>
          <a:bodyPr/>
          <a:lstStyle/>
          <a:p>
            <a:r>
              <a:rPr lang="en-US" dirty="0" smtClean="0"/>
              <a:t>In traditional Information </a:t>
            </a:r>
            <a:r>
              <a:rPr lang="en-US" dirty="0"/>
              <a:t>S</a:t>
            </a:r>
            <a:r>
              <a:rPr lang="en-US" dirty="0" smtClean="0"/>
              <a:t>ystem ,we require to type </a:t>
            </a:r>
            <a:r>
              <a:rPr lang="en-US" dirty="0" smtClean="0"/>
              <a:t>a </a:t>
            </a:r>
            <a:r>
              <a:rPr lang="en-US" dirty="0" smtClean="0"/>
              <a:t>keyword for retrieving the documents for this you have to transform your information need to query representation</a:t>
            </a:r>
          </a:p>
          <a:p>
            <a:r>
              <a:rPr lang="en-US" dirty="0" smtClean="0"/>
              <a:t>In Spoken Query Processing you are required to speak and that spoken query will go under various phase like Query Reduction and Selection of best sub query so that document according verbose query can be retrieved by help of top level sub query </a:t>
            </a:r>
          </a:p>
          <a:p>
            <a:r>
              <a:rPr lang="en-US" dirty="0" smtClean="0"/>
              <a:t>We select best sub query through Query Quality Predictor as specified in one of the research paper “Reducing  </a:t>
            </a:r>
            <a:r>
              <a:rPr lang="en-US" dirty="0"/>
              <a:t>L</a:t>
            </a:r>
            <a:r>
              <a:rPr lang="en-US" dirty="0" smtClean="0"/>
              <a:t>ong </a:t>
            </a:r>
            <a:r>
              <a:rPr lang="en-US" dirty="0"/>
              <a:t>V</a:t>
            </a:r>
            <a:r>
              <a:rPr lang="en-US" dirty="0" smtClean="0"/>
              <a:t>erbose Query”</a:t>
            </a:r>
          </a:p>
        </p:txBody>
      </p:sp>
    </p:spTree>
    <p:extLst>
      <p:ext uri="{BB962C8B-B14F-4D97-AF65-F5344CB8AC3E}">
        <p14:creationId xmlns:p14="http://schemas.microsoft.com/office/powerpoint/2010/main" val="208778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In Project</a:t>
            </a:r>
            <a:endParaRPr lang="en-IN" dirty="0"/>
          </a:p>
        </p:txBody>
      </p:sp>
      <p:sp>
        <p:nvSpPr>
          <p:cNvPr id="3" name="Content Placeholder 2"/>
          <p:cNvSpPr>
            <a:spLocks noGrp="1"/>
          </p:cNvSpPr>
          <p:nvPr>
            <p:ph idx="1"/>
          </p:nvPr>
        </p:nvSpPr>
        <p:spPr>
          <a:xfrm>
            <a:off x="2589212" y="2133599"/>
            <a:ext cx="8915400" cy="4215685"/>
          </a:xfrm>
        </p:spPr>
        <p:txBody>
          <a:bodyPr>
            <a:normAutofit/>
          </a:bodyPr>
          <a:lstStyle/>
          <a:p>
            <a:r>
              <a:rPr lang="en-US" dirty="0" smtClean="0"/>
              <a:t>Noun Detection: Detecting Nouns and noun phrases with the help of Apache Open NLP tools helps in getting the key concepts from the </a:t>
            </a:r>
            <a:r>
              <a:rPr lang="en-US" dirty="0" err="1" smtClean="0"/>
              <a:t>quey</a:t>
            </a:r>
            <a:r>
              <a:rPr lang="en-US" dirty="0" smtClean="0"/>
              <a:t>.</a:t>
            </a:r>
            <a:endParaRPr lang="en-US" dirty="0" smtClean="0"/>
          </a:p>
          <a:p>
            <a:pPr lvl="1">
              <a:buFont typeface="Courier New" panose="02070309020205020404" pitchFamily="49" charset="0"/>
              <a:buChar char="o"/>
            </a:pPr>
            <a:r>
              <a:rPr lang="en-US" dirty="0" smtClean="0"/>
              <a:t>POS Taggers-Apache Open NLP tools </a:t>
            </a:r>
            <a:endParaRPr lang="en-US" dirty="0" smtClean="0"/>
          </a:p>
          <a:p>
            <a:pPr lvl="1">
              <a:buFont typeface="Courier New" panose="02070309020205020404" pitchFamily="49" charset="0"/>
              <a:buChar char="o"/>
            </a:pPr>
            <a:endParaRPr lang="en-US" dirty="0" smtClean="0"/>
          </a:p>
          <a:p>
            <a:r>
              <a:rPr lang="en-US" dirty="0" smtClean="0"/>
              <a:t>Quality Predictors: To obtain the best sub-query , two quality predictors were implemented viz.</a:t>
            </a:r>
          </a:p>
          <a:p>
            <a:pPr lvl="2"/>
            <a:r>
              <a:rPr lang="en-US" sz="1800" dirty="0" smtClean="0"/>
              <a:t>IDF based Features</a:t>
            </a:r>
          </a:p>
          <a:p>
            <a:pPr lvl="2"/>
            <a:r>
              <a:rPr lang="en-US" sz="1800" dirty="0" smtClean="0"/>
              <a:t>Query Scope</a:t>
            </a:r>
          </a:p>
          <a:p>
            <a:pPr lvl="2"/>
            <a:endParaRPr lang="en-US" sz="1800" dirty="0" smtClean="0"/>
          </a:p>
          <a:p>
            <a:r>
              <a:rPr lang="en-US" dirty="0" smtClean="0"/>
              <a:t>Besides, a third Quality predictor was also studied and tried namely Simplified Clarity Score but was found to be in-efficient.</a:t>
            </a:r>
            <a:endParaRPr lang="en-IN" dirty="0"/>
          </a:p>
        </p:txBody>
      </p:sp>
    </p:spTree>
    <p:extLst>
      <p:ext uri="{BB962C8B-B14F-4D97-AF65-F5344CB8AC3E}">
        <p14:creationId xmlns:p14="http://schemas.microsoft.com/office/powerpoint/2010/main" val="260570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In Project</a:t>
            </a:r>
            <a:endParaRPr lang="en-IN" dirty="0"/>
          </a:p>
        </p:txBody>
      </p:sp>
      <p:sp>
        <p:nvSpPr>
          <p:cNvPr id="3" name="Content Placeholder 2"/>
          <p:cNvSpPr>
            <a:spLocks noGrp="1"/>
          </p:cNvSpPr>
          <p:nvPr>
            <p:ph idx="1"/>
          </p:nvPr>
        </p:nvSpPr>
        <p:spPr>
          <a:xfrm>
            <a:off x="2589212" y="2133600"/>
            <a:ext cx="8915400" cy="4383110"/>
          </a:xfrm>
        </p:spPr>
        <p:txBody>
          <a:bodyPr>
            <a:normAutofit/>
          </a:bodyPr>
          <a:lstStyle/>
          <a:p>
            <a:r>
              <a:rPr lang="en-US" dirty="0" smtClean="0"/>
              <a:t>Speech-to-Text: An android app was developed that helps in sending data to the system. Also a server was created that continuously  listens to this app.</a:t>
            </a:r>
            <a:endParaRPr lang="en-US" dirty="0" smtClean="0"/>
          </a:p>
          <a:p>
            <a:r>
              <a:rPr lang="en-US" dirty="0" smtClean="0"/>
              <a:t>Query Expansion </a:t>
            </a:r>
            <a:r>
              <a:rPr lang="en-US" dirty="0" smtClean="0"/>
              <a:t>and reweighting </a:t>
            </a:r>
            <a:r>
              <a:rPr lang="en-US" dirty="0" smtClean="0"/>
              <a:t>is </a:t>
            </a:r>
            <a:r>
              <a:rPr lang="en-US" dirty="0" smtClean="0"/>
              <a:t>based on Global Method of relevance feedback (Query Expansion with </a:t>
            </a:r>
            <a:r>
              <a:rPr lang="en-US" dirty="0" err="1" smtClean="0"/>
              <a:t>WordNet</a:t>
            </a:r>
            <a:r>
              <a:rPr lang="en-US" dirty="0" smtClean="0"/>
              <a:t>)</a:t>
            </a:r>
          </a:p>
          <a:p>
            <a:pPr lvl="1">
              <a:buFont typeface="Courier New" panose="02070309020205020404" pitchFamily="49" charset="0"/>
              <a:buChar char="o"/>
            </a:pPr>
            <a:r>
              <a:rPr lang="en-US" dirty="0" err="1" smtClean="0"/>
              <a:t>WordNet</a:t>
            </a:r>
            <a:r>
              <a:rPr lang="en-US" dirty="0" smtClean="0"/>
              <a:t> is based on Lexical English Database that contain network in  which word act as concept and ISA relation is based on Synonym .</a:t>
            </a:r>
          </a:p>
          <a:p>
            <a:pPr lvl="1">
              <a:buFont typeface="Courier New" panose="02070309020205020404" pitchFamily="49" charset="0"/>
              <a:buChar char="o"/>
            </a:pPr>
            <a:r>
              <a:rPr lang="en-US" dirty="0" smtClean="0"/>
              <a:t>It may be the case that Corpus contain only automobile documents and user is searching about car so we can give such result by giving expansion in query. </a:t>
            </a:r>
          </a:p>
          <a:p>
            <a:pPr lvl="1">
              <a:buFont typeface="Courier New" panose="02070309020205020404" pitchFamily="49" charset="0"/>
              <a:buChar char="o"/>
            </a:pPr>
            <a:r>
              <a:rPr lang="en-US" dirty="0" smtClean="0"/>
              <a:t>To use </a:t>
            </a:r>
            <a:r>
              <a:rPr lang="en-US" dirty="0" err="1" smtClean="0"/>
              <a:t>WordNet</a:t>
            </a:r>
            <a:r>
              <a:rPr lang="en-US" dirty="0" smtClean="0"/>
              <a:t> we use JAWS API that create instance of </a:t>
            </a:r>
            <a:r>
              <a:rPr lang="en-US" dirty="0" err="1" smtClean="0"/>
              <a:t>WordNet</a:t>
            </a:r>
            <a:r>
              <a:rPr lang="en-US" dirty="0" smtClean="0"/>
              <a:t> and from that instance we can get Synonym from it of particular word.</a:t>
            </a:r>
          </a:p>
          <a:p>
            <a:pPr marL="457200" lvl="1" indent="0">
              <a:buNone/>
            </a:pPr>
            <a:endParaRPr lang="en-US" dirty="0" smtClean="0"/>
          </a:p>
          <a:p>
            <a:pPr lvl="1">
              <a:buFont typeface="Courier New" panose="02070309020205020404" pitchFamily="49" charset="0"/>
              <a:buChar char="o"/>
            </a:pPr>
            <a:endParaRPr lang="en-IN" dirty="0" smtClean="0"/>
          </a:p>
          <a:p>
            <a:endParaRPr lang="en-US" dirty="0" smtClean="0"/>
          </a:p>
        </p:txBody>
      </p:sp>
    </p:spTree>
    <p:extLst>
      <p:ext uri="{BB962C8B-B14F-4D97-AF65-F5344CB8AC3E}">
        <p14:creationId xmlns:p14="http://schemas.microsoft.com/office/powerpoint/2010/main" val="301493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In Project</a:t>
            </a:r>
            <a:endParaRPr lang="en-IN" dirty="0"/>
          </a:p>
        </p:txBody>
      </p:sp>
      <p:sp>
        <p:nvSpPr>
          <p:cNvPr id="3" name="Content Placeholder 2"/>
          <p:cNvSpPr>
            <a:spLocks noGrp="1"/>
          </p:cNvSpPr>
          <p:nvPr>
            <p:ph idx="1"/>
          </p:nvPr>
        </p:nvSpPr>
        <p:spPr>
          <a:xfrm>
            <a:off x="2589212" y="2133600"/>
            <a:ext cx="8915400" cy="4241442"/>
          </a:xfrm>
        </p:spPr>
        <p:txBody>
          <a:bodyPr>
            <a:normAutofit/>
          </a:bodyPr>
          <a:lstStyle/>
          <a:p>
            <a:r>
              <a:rPr lang="en-US" dirty="0" smtClean="0"/>
              <a:t>Ranking: To best study the efficiency of the search system, vector-space model was also implemented, Comparison between </a:t>
            </a:r>
            <a:r>
              <a:rPr lang="en-US" dirty="0" err="1" smtClean="0"/>
              <a:t>Dirichlet</a:t>
            </a:r>
            <a:r>
              <a:rPr lang="en-US" dirty="0" smtClean="0"/>
              <a:t> Model and Vector-Space Model was also studied.</a:t>
            </a:r>
            <a:endParaRPr lang="en-US" dirty="0" smtClean="0"/>
          </a:p>
          <a:p>
            <a:endParaRPr lang="en-US" dirty="0" smtClean="0"/>
          </a:p>
          <a:p>
            <a:r>
              <a:rPr lang="en-US" dirty="0" smtClean="0"/>
              <a:t>Web Interface:  To make the whole app easy to use, the existing web pages </a:t>
            </a:r>
            <a:r>
              <a:rPr lang="en-US" smtClean="0"/>
              <a:t>was modified </a:t>
            </a:r>
            <a:r>
              <a:rPr lang="en-US" dirty="0" smtClean="0"/>
              <a:t>to a great deal to include support for textual search as well as spoken queries. Also options to change the quality predictors and ranking measures are also considered.</a:t>
            </a:r>
            <a:endParaRPr lang="en-IN" dirty="0"/>
          </a:p>
        </p:txBody>
      </p:sp>
    </p:spTree>
    <p:extLst>
      <p:ext uri="{BB962C8B-B14F-4D97-AF65-F5344CB8AC3E}">
        <p14:creationId xmlns:p14="http://schemas.microsoft.com/office/powerpoint/2010/main" val="1813479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ScreenShots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492" y="1621536"/>
            <a:ext cx="4890213" cy="3424681"/>
          </a:xfrm>
          <a:ln>
            <a:solidFill>
              <a:schemeClr val="tx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373" y="1609343"/>
            <a:ext cx="5814831" cy="3425953"/>
          </a:xfrm>
          <a:prstGeom prst="rect">
            <a:avLst/>
          </a:prstGeom>
          <a:ln>
            <a:solidFill>
              <a:schemeClr val="tx1"/>
            </a:solidFill>
          </a:ln>
        </p:spPr>
      </p:pic>
      <p:sp>
        <p:nvSpPr>
          <p:cNvPr id="6" name="TextBox 5"/>
          <p:cNvSpPr txBox="1"/>
          <p:nvPr/>
        </p:nvSpPr>
        <p:spPr>
          <a:xfrm>
            <a:off x="2931763" y="5136094"/>
            <a:ext cx="1523174" cy="369332"/>
          </a:xfrm>
          <a:prstGeom prst="rect">
            <a:avLst/>
          </a:prstGeom>
          <a:noFill/>
        </p:spPr>
        <p:txBody>
          <a:bodyPr wrap="none" rtlCol="0">
            <a:spAutoFit/>
          </a:bodyPr>
          <a:lstStyle/>
          <a:p>
            <a:r>
              <a:rPr lang="en-US" dirty="0" smtClean="0"/>
              <a:t>Home Page</a:t>
            </a:r>
            <a:endParaRPr lang="en-US" dirty="0"/>
          </a:p>
        </p:txBody>
      </p:sp>
      <p:sp>
        <p:nvSpPr>
          <p:cNvPr id="7" name="TextBox 6"/>
          <p:cNvSpPr txBox="1"/>
          <p:nvPr/>
        </p:nvSpPr>
        <p:spPr>
          <a:xfrm>
            <a:off x="7473696" y="5136094"/>
            <a:ext cx="4232249" cy="369332"/>
          </a:xfrm>
          <a:prstGeom prst="rect">
            <a:avLst/>
          </a:prstGeom>
          <a:noFill/>
        </p:spPr>
        <p:txBody>
          <a:bodyPr wrap="none" rtlCol="0">
            <a:spAutoFit/>
          </a:bodyPr>
          <a:lstStyle/>
          <a:p>
            <a:r>
              <a:rPr lang="en-US" dirty="0" smtClean="0"/>
              <a:t>Results with some expanded queries</a:t>
            </a:r>
            <a:endParaRPr lang="en-US" dirty="0"/>
          </a:p>
        </p:txBody>
      </p:sp>
    </p:spTree>
    <p:extLst>
      <p:ext uri="{BB962C8B-B14F-4D97-AF65-F5344CB8AC3E}">
        <p14:creationId xmlns:p14="http://schemas.microsoft.com/office/powerpoint/2010/main" val="835383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6443791"/>
              </p:ext>
            </p:extLst>
          </p:nvPr>
        </p:nvGraphicFramePr>
        <p:xfrm>
          <a:off x="1000246" y="1561744"/>
          <a:ext cx="5776336" cy="4955938"/>
        </p:xfrm>
        <a:graphic>
          <a:graphicData uri="http://schemas.openxmlformats.org/drawingml/2006/table">
            <a:tbl>
              <a:tblPr firstRow="1" bandRow="1">
                <a:tableStyleId>{5C22544A-7EE6-4342-B048-85BDC9FD1C3A}</a:tableStyleId>
              </a:tblPr>
              <a:tblGrid>
                <a:gridCol w="578235"/>
                <a:gridCol w="1908431"/>
                <a:gridCol w="621792"/>
                <a:gridCol w="1780032"/>
                <a:gridCol w="887846"/>
              </a:tblGrid>
              <a:tr h="629711">
                <a:tc>
                  <a:txBody>
                    <a:bodyPr/>
                    <a:lstStyle/>
                    <a:p>
                      <a:r>
                        <a:rPr lang="en-US" sz="1400" dirty="0" smtClean="0"/>
                        <a:t>Rank</a:t>
                      </a:r>
                      <a:endParaRPr lang="en-US" sz="1400" dirty="0"/>
                    </a:p>
                  </a:txBody>
                  <a:tcPr/>
                </a:tc>
                <a:tc>
                  <a:txBody>
                    <a:bodyPr/>
                    <a:lstStyle/>
                    <a:p>
                      <a:r>
                        <a:rPr lang="en-US" sz="1400" dirty="0" smtClean="0"/>
                        <a:t>Doc-</a:t>
                      </a:r>
                      <a:r>
                        <a:rPr lang="en-US" sz="1400" dirty="0" err="1" smtClean="0"/>
                        <a:t>Dirichlet</a:t>
                      </a:r>
                      <a:endParaRPr lang="en-US" sz="1400" dirty="0"/>
                    </a:p>
                  </a:txBody>
                  <a:tcPr/>
                </a:tc>
                <a:tc>
                  <a:txBody>
                    <a:bodyPr/>
                    <a:lstStyle/>
                    <a:p>
                      <a:r>
                        <a:rPr lang="en-US" sz="1400" dirty="0" smtClean="0"/>
                        <a:t>R </a:t>
                      </a:r>
                      <a:r>
                        <a:rPr lang="en-US" sz="1400" dirty="0" err="1" smtClean="0"/>
                        <a:t>vs</a:t>
                      </a:r>
                      <a:r>
                        <a:rPr lang="en-US" sz="1400" dirty="0" smtClean="0"/>
                        <a:t> NR</a:t>
                      </a:r>
                      <a:endParaRPr lang="en-US" sz="1400" dirty="0"/>
                    </a:p>
                  </a:txBody>
                  <a:tcPr/>
                </a:tc>
                <a:tc>
                  <a:txBody>
                    <a:bodyPr/>
                    <a:lstStyle/>
                    <a:p>
                      <a:r>
                        <a:rPr lang="en-US" sz="1400" dirty="0" smtClean="0"/>
                        <a:t>Doc-Vector Space</a:t>
                      </a:r>
                      <a:endParaRPr lang="en-US" sz="1400" dirty="0"/>
                    </a:p>
                  </a:txBody>
                  <a:tcPr/>
                </a:tc>
                <a:tc>
                  <a:txBody>
                    <a:bodyPr/>
                    <a:lstStyle/>
                    <a:p>
                      <a:r>
                        <a:rPr lang="en-US" sz="1400" dirty="0" smtClean="0"/>
                        <a:t>R </a:t>
                      </a:r>
                      <a:r>
                        <a:rPr lang="en-US" sz="1400" dirty="0" err="1" smtClean="0"/>
                        <a:t>vs</a:t>
                      </a:r>
                      <a:r>
                        <a:rPr lang="en-US" sz="1400" baseline="0" dirty="0" smtClean="0"/>
                        <a:t> NR</a:t>
                      </a:r>
                      <a:endParaRPr lang="en-US" sz="1400" dirty="0"/>
                    </a:p>
                  </a:txBody>
                  <a:tcPr/>
                </a:tc>
              </a:tr>
              <a:tr h="629711">
                <a:tc>
                  <a:txBody>
                    <a:bodyPr/>
                    <a:lstStyle/>
                    <a:p>
                      <a:r>
                        <a:rPr lang="en-US" sz="1400" dirty="0" smtClean="0"/>
                        <a:t>1</a:t>
                      </a:r>
                      <a:endParaRPr lang="en-US" sz="1400" dirty="0"/>
                    </a:p>
                  </a:txBody>
                  <a:tcPr/>
                </a:tc>
                <a:tc>
                  <a:txBody>
                    <a:bodyPr/>
                    <a:lstStyle/>
                    <a:p>
                      <a:r>
                        <a:rPr lang="en-US" sz="1400" dirty="0" smtClean="0"/>
                        <a:t>Nehru Gandhi Family</a:t>
                      </a:r>
                      <a:endParaRPr lang="en-US" sz="1400" dirty="0"/>
                    </a:p>
                  </a:txBody>
                  <a:tcPr/>
                </a:tc>
                <a:tc>
                  <a:txBody>
                    <a:bodyPr/>
                    <a:lstStyle/>
                    <a:p>
                      <a:r>
                        <a:rPr lang="en-US" sz="1400" dirty="0" smtClean="0"/>
                        <a:t>3</a:t>
                      </a:r>
                      <a:endParaRPr lang="en-US" sz="1400" dirty="0"/>
                    </a:p>
                  </a:txBody>
                  <a:tcPr/>
                </a:tc>
                <a:tc>
                  <a:txBody>
                    <a:bodyPr/>
                    <a:lstStyle/>
                    <a:p>
                      <a:r>
                        <a:rPr lang="en-US" sz="1400" dirty="0" smtClean="0"/>
                        <a:t>Nehru Gandhi Family</a:t>
                      </a:r>
                      <a:endParaRPr lang="en-US" sz="1400" dirty="0"/>
                    </a:p>
                  </a:txBody>
                  <a:tcPr/>
                </a:tc>
                <a:tc>
                  <a:txBody>
                    <a:bodyPr/>
                    <a:lstStyle/>
                    <a:p>
                      <a:r>
                        <a:rPr lang="en-US" sz="1400" dirty="0" smtClean="0"/>
                        <a:t>3</a:t>
                      </a:r>
                      <a:endParaRPr lang="en-US" sz="1400" dirty="0"/>
                    </a:p>
                  </a:txBody>
                  <a:tcPr/>
                </a:tc>
              </a:tr>
              <a:tr h="364833">
                <a:tc>
                  <a:txBody>
                    <a:bodyPr/>
                    <a:lstStyle/>
                    <a:p>
                      <a:r>
                        <a:rPr lang="en-US" sz="1400" dirty="0" smtClean="0"/>
                        <a:t>2</a:t>
                      </a:r>
                      <a:endParaRPr lang="en-US" sz="1400" dirty="0"/>
                    </a:p>
                  </a:txBody>
                  <a:tcPr/>
                </a:tc>
                <a:tc>
                  <a:txBody>
                    <a:bodyPr/>
                    <a:lstStyle/>
                    <a:p>
                      <a:r>
                        <a:rPr lang="en-US" sz="1400" dirty="0" err="1" smtClean="0"/>
                        <a:t>Jatropha</a:t>
                      </a:r>
                      <a:r>
                        <a:rPr lang="en-US" sz="1400" baseline="0" dirty="0" smtClean="0"/>
                        <a:t> </a:t>
                      </a:r>
                      <a:r>
                        <a:rPr lang="en-US" sz="1400" baseline="0" dirty="0" err="1" smtClean="0"/>
                        <a:t>Carcus</a:t>
                      </a:r>
                      <a:endParaRPr lang="en-US" sz="1400" dirty="0"/>
                    </a:p>
                  </a:txBody>
                  <a:tcPr/>
                </a:tc>
                <a:tc>
                  <a:txBody>
                    <a:bodyPr/>
                    <a:lstStyle/>
                    <a:p>
                      <a:r>
                        <a:rPr lang="en-US" sz="1400" dirty="0" smtClean="0"/>
                        <a:t>0</a:t>
                      </a:r>
                      <a:endParaRPr lang="en-US" sz="1400" dirty="0"/>
                    </a:p>
                  </a:txBody>
                  <a:tcPr/>
                </a:tc>
                <a:tc>
                  <a:txBody>
                    <a:bodyPr/>
                    <a:lstStyle/>
                    <a:p>
                      <a:r>
                        <a:rPr lang="en-US" sz="1400" dirty="0" err="1" smtClean="0"/>
                        <a:t>Pupul</a:t>
                      </a:r>
                      <a:r>
                        <a:rPr lang="en-US" sz="1400" dirty="0" smtClean="0"/>
                        <a:t> </a:t>
                      </a:r>
                      <a:r>
                        <a:rPr lang="en-US" sz="1400" dirty="0" err="1" smtClean="0"/>
                        <a:t>Jayakar</a:t>
                      </a:r>
                      <a:endParaRPr lang="en-US" sz="1400" dirty="0"/>
                    </a:p>
                  </a:txBody>
                  <a:tcPr/>
                </a:tc>
                <a:tc>
                  <a:txBody>
                    <a:bodyPr/>
                    <a:lstStyle/>
                    <a:p>
                      <a:r>
                        <a:rPr lang="en-US" sz="1400" dirty="0" smtClean="0"/>
                        <a:t>2</a:t>
                      </a:r>
                      <a:endParaRPr lang="en-US" sz="1400" dirty="0"/>
                    </a:p>
                  </a:txBody>
                  <a:tcPr/>
                </a:tc>
              </a:tr>
              <a:tr h="364833">
                <a:tc>
                  <a:txBody>
                    <a:bodyPr/>
                    <a:lstStyle/>
                    <a:p>
                      <a:r>
                        <a:rPr lang="en-US" sz="1400" dirty="0" smtClean="0"/>
                        <a:t>3</a:t>
                      </a:r>
                      <a:endParaRPr lang="en-US" sz="1400" dirty="0"/>
                    </a:p>
                  </a:txBody>
                  <a:tcPr/>
                </a:tc>
                <a:tc>
                  <a:txBody>
                    <a:bodyPr/>
                    <a:lstStyle/>
                    <a:p>
                      <a:r>
                        <a:rPr lang="en-US" sz="1400" dirty="0" err="1" smtClean="0"/>
                        <a:t>Pupul</a:t>
                      </a:r>
                      <a:r>
                        <a:rPr lang="en-US" sz="1400" dirty="0" smtClean="0"/>
                        <a:t> </a:t>
                      </a:r>
                      <a:r>
                        <a:rPr lang="en-US" sz="1400" dirty="0" err="1" smtClean="0"/>
                        <a:t>Jayakar</a:t>
                      </a:r>
                      <a:endParaRPr lang="en-US" sz="1400" dirty="0"/>
                    </a:p>
                  </a:txBody>
                  <a:tcPr/>
                </a:tc>
                <a:tc>
                  <a:txBody>
                    <a:bodyPr/>
                    <a:lstStyle/>
                    <a:p>
                      <a:r>
                        <a:rPr lang="en-US" sz="1400" dirty="0" smtClean="0"/>
                        <a:t>2</a:t>
                      </a:r>
                      <a:endParaRPr lang="en-US" sz="1400" dirty="0"/>
                    </a:p>
                  </a:txBody>
                  <a:tcPr/>
                </a:tc>
                <a:tc>
                  <a:txBody>
                    <a:bodyPr/>
                    <a:lstStyle/>
                    <a:p>
                      <a:r>
                        <a:rPr lang="en-US" sz="1400" dirty="0" err="1" smtClean="0"/>
                        <a:t>Jatropha</a:t>
                      </a:r>
                      <a:r>
                        <a:rPr lang="en-US" sz="1400" dirty="0" smtClean="0"/>
                        <a:t> </a:t>
                      </a:r>
                      <a:r>
                        <a:rPr lang="en-US" sz="1400" dirty="0" err="1" smtClean="0"/>
                        <a:t>Carcus</a:t>
                      </a:r>
                      <a:endParaRPr lang="en-US" sz="1400" dirty="0"/>
                    </a:p>
                  </a:txBody>
                  <a:tcPr/>
                </a:tc>
                <a:tc>
                  <a:txBody>
                    <a:bodyPr/>
                    <a:lstStyle/>
                    <a:p>
                      <a:r>
                        <a:rPr lang="en-US" sz="1400" dirty="0" smtClean="0"/>
                        <a:t>0</a:t>
                      </a:r>
                      <a:endParaRPr lang="en-US" sz="1400" dirty="0"/>
                    </a:p>
                  </a:txBody>
                  <a:tcPr/>
                </a:tc>
              </a:tr>
              <a:tr h="364833">
                <a:tc>
                  <a:txBody>
                    <a:bodyPr/>
                    <a:lstStyle/>
                    <a:p>
                      <a:r>
                        <a:rPr lang="en-US" sz="1400" dirty="0" smtClean="0"/>
                        <a:t>4</a:t>
                      </a:r>
                      <a:endParaRPr lang="en-US" sz="1400" dirty="0"/>
                    </a:p>
                  </a:txBody>
                  <a:tcPr/>
                </a:tc>
                <a:tc>
                  <a:txBody>
                    <a:bodyPr/>
                    <a:lstStyle/>
                    <a:p>
                      <a:r>
                        <a:rPr lang="en-US" sz="1400" dirty="0" err="1" smtClean="0"/>
                        <a:t>Deptt</a:t>
                      </a:r>
                      <a:r>
                        <a:rPr lang="en-US" sz="1400" baseline="0" dirty="0" smtClean="0"/>
                        <a:t> of Law</a:t>
                      </a:r>
                      <a:endParaRPr lang="en-US" sz="1400" dirty="0"/>
                    </a:p>
                  </a:txBody>
                  <a:tcPr/>
                </a:tc>
                <a:tc>
                  <a:txBody>
                    <a:bodyPr/>
                    <a:lstStyle/>
                    <a:p>
                      <a:r>
                        <a:rPr lang="en-US" sz="1400" dirty="0" smtClean="0"/>
                        <a:t>0</a:t>
                      </a:r>
                      <a:endParaRPr lang="en-US" sz="1400" dirty="0"/>
                    </a:p>
                  </a:txBody>
                  <a:tcPr/>
                </a:tc>
                <a:tc>
                  <a:txBody>
                    <a:bodyPr/>
                    <a:lstStyle/>
                    <a:p>
                      <a:r>
                        <a:rPr lang="en-US" sz="1400" dirty="0" smtClean="0"/>
                        <a:t>Allahabad Airport</a:t>
                      </a:r>
                      <a:endParaRPr lang="en-US" sz="1400" dirty="0"/>
                    </a:p>
                  </a:txBody>
                  <a:tcPr/>
                </a:tc>
                <a:tc>
                  <a:txBody>
                    <a:bodyPr/>
                    <a:lstStyle/>
                    <a:p>
                      <a:r>
                        <a:rPr lang="en-US" sz="1400" dirty="0" smtClean="0"/>
                        <a:t>1</a:t>
                      </a:r>
                      <a:endParaRPr lang="en-US" sz="1400" dirty="0"/>
                    </a:p>
                  </a:txBody>
                  <a:tcPr/>
                </a:tc>
              </a:tr>
              <a:tr h="629711">
                <a:tc>
                  <a:txBody>
                    <a:bodyPr/>
                    <a:lstStyle/>
                    <a:p>
                      <a:r>
                        <a:rPr lang="en-US" sz="1400" dirty="0" smtClean="0"/>
                        <a:t>5</a:t>
                      </a:r>
                      <a:endParaRPr lang="en-US" sz="1400" dirty="0"/>
                    </a:p>
                  </a:txBody>
                  <a:tcPr/>
                </a:tc>
                <a:tc>
                  <a:txBody>
                    <a:bodyPr/>
                    <a:lstStyle/>
                    <a:p>
                      <a:r>
                        <a:rPr lang="en-US" sz="1400" dirty="0" smtClean="0"/>
                        <a:t>Cross</a:t>
                      </a:r>
                      <a:r>
                        <a:rPr lang="en-US" sz="1400" baseline="0" dirty="0" smtClean="0"/>
                        <a:t> </a:t>
                      </a:r>
                      <a:r>
                        <a:rPr lang="en-US" sz="1400" baseline="0" dirty="0" err="1" smtClean="0"/>
                        <a:t>Maidan</a:t>
                      </a:r>
                      <a:endParaRPr lang="en-US" sz="1400" dirty="0"/>
                    </a:p>
                  </a:txBody>
                  <a:tcPr/>
                </a:tc>
                <a:tc>
                  <a:txBody>
                    <a:bodyPr/>
                    <a:lstStyle/>
                    <a:p>
                      <a:r>
                        <a:rPr lang="en-US" sz="1400" dirty="0" smtClean="0"/>
                        <a:t>1</a:t>
                      </a:r>
                      <a:endParaRPr lang="en-US" sz="1400" dirty="0"/>
                    </a:p>
                  </a:txBody>
                  <a:tcPr/>
                </a:tc>
                <a:tc>
                  <a:txBody>
                    <a:bodyPr/>
                    <a:lstStyle/>
                    <a:p>
                      <a:r>
                        <a:rPr lang="en-US" sz="1400" dirty="0" smtClean="0"/>
                        <a:t>National</a:t>
                      </a:r>
                      <a:r>
                        <a:rPr lang="en-US" sz="1400" baseline="0" dirty="0" smtClean="0"/>
                        <a:t> </a:t>
                      </a:r>
                      <a:r>
                        <a:rPr lang="en-US" sz="1400" baseline="0" dirty="0" err="1" smtClean="0"/>
                        <a:t>FilmFare</a:t>
                      </a:r>
                      <a:r>
                        <a:rPr lang="en-US" sz="1400" baseline="0" dirty="0" smtClean="0"/>
                        <a:t> Award</a:t>
                      </a:r>
                      <a:endParaRPr lang="en-US" sz="1400" dirty="0"/>
                    </a:p>
                  </a:txBody>
                  <a:tcPr/>
                </a:tc>
                <a:tc>
                  <a:txBody>
                    <a:bodyPr/>
                    <a:lstStyle/>
                    <a:p>
                      <a:r>
                        <a:rPr lang="en-US" sz="1400" dirty="0" smtClean="0"/>
                        <a:t>0</a:t>
                      </a:r>
                      <a:endParaRPr lang="en-US" sz="1400" dirty="0"/>
                    </a:p>
                  </a:txBody>
                  <a:tcPr/>
                </a:tc>
              </a:tr>
              <a:tr h="364833">
                <a:tc>
                  <a:txBody>
                    <a:bodyPr/>
                    <a:lstStyle/>
                    <a:p>
                      <a:r>
                        <a:rPr lang="en-US" sz="1400" dirty="0" smtClean="0"/>
                        <a:t>6</a:t>
                      </a:r>
                      <a:endParaRPr lang="en-US" sz="1400" dirty="0"/>
                    </a:p>
                  </a:txBody>
                  <a:tcPr/>
                </a:tc>
                <a:tc>
                  <a:txBody>
                    <a:bodyPr/>
                    <a:lstStyle/>
                    <a:p>
                      <a:r>
                        <a:rPr lang="en-US" sz="1400" dirty="0" smtClean="0"/>
                        <a:t>Anti-Zionism</a:t>
                      </a:r>
                      <a:endParaRPr lang="en-US" sz="1400" dirty="0"/>
                    </a:p>
                  </a:txBody>
                  <a:tcPr/>
                </a:tc>
                <a:tc>
                  <a:txBody>
                    <a:bodyPr/>
                    <a:lstStyle/>
                    <a:p>
                      <a:r>
                        <a:rPr lang="en-US" sz="1400" dirty="0" smtClean="0"/>
                        <a:t>1</a:t>
                      </a:r>
                      <a:endParaRPr lang="en-US" sz="1400" dirty="0"/>
                    </a:p>
                  </a:txBody>
                  <a:tcPr/>
                </a:tc>
                <a:tc>
                  <a:txBody>
                    <a:bodyPr/>
                    <a:lstStyle/>
                    <a:p>
                      <a:r>
                        <a:rPr lang="en-US" sz="1400" dirty="0" smtClean="0"/>
                        <a:t>Tobacco</a:t>
                      </a:r>
                      <a:endParaRPr lang="en-US" sz="1400" dirty="0"/>
                    </a:p>
                  </a:txBody>
                  <a:tcPr/>
                </a:tc>
                <a:tc>
                  <a:txBody>
                    <a:bodyPr/>
                    <a:lstStyle/>
                    <a:p>
                      <a:r>
                        <a:rPr lang="en-US" sz="1400" dirty="0" smtClean="0"/>
                        <a:t>1</a:t>
                      </a:r>
                      <a:endParaRPr lang="en-US" sz="1400" dirty="0"/>
                    </a:p>
                  </a:txBody>
                  <a:tcPr/>
                </a:tc>
              </a:tr>
              <a:tr h="512974">
                <a:tc>
                  <a:txBody>
                    <a:bodyPr/>
                    <a:lstStyle/>
                    <a:p>
                      <a:r>
                        <a:rPr lang="en-US" sz="1400" dirty="0" smtClean="0"/>
                        <a:t>7</a:t>
                      </a:r>
                      <a:endParaRPr lang="en-US" sz="1400" dirty="0"/>
                    </a:p>
                  </a:txBody>
                  <a:tcPr/>
                </a:tc>
                <a:tc>
                  <a:txBody>
                    <a:bodyPr/>
                    <a:lstStyle/>
                    <a:p>
                      <a:r>
                        <a:rPr lang="en-US" sz="1400" dirty="0" smtClean="0"/>
                        <a:t>Allahabad Airport</a:t>
                      </a:r>
                      <a:endParaRPr lang="en-US" sz="1400" dirty="0"/>
                    </a:p>
                  </a:txBody>
                  <a:tcPr/>
                </a:tc>
                <a:tc>
                  <a:txBody>
                    <a:bodyPr/>
                    <a:lstStyle/>
                    <a:p>
                      <a:r>
                        <a:rPr lang="en-US" sz="1400" dirty="0" smtClean="0"/>
                        <a:t>1</a:t>
                      </a:r>
                      <a:endParaRPr lang="en-US" sz="1400" dirty="0"/>
                    </a:p>
                  </a:txBody>
                  <a:tcPr/>
                </a:tc>
                <a:tc>
                  <a:txBody>
                    <a:bodyPr/>
                    <a:lstStyle/>
                    <a:p>
                      <a:r>
                        <a:rPr lang="en-US" sz="1400" dirty="0" err="1" smtClean="0"/>
                        <a:t>Shankunugham</a:t>
                      </a:r>
                      <a:endParaRPr lang="en-US" sz="1400" dirty="0"/>
                    </a:p>
                  </a:txBody>
                  <a:tcPr/>
                </a:tc>
                <a:tc>
                  <a:txBody>
                    <a:bodyPr/>
                    <a:lstStyle/>
                    <a:p>
                      <a:r>
                        <a:rPr lang="en-US" sz="1400" dirty="0" smtClean="0"/>
                        <a:t>1</a:t>
                      </a:r>
                      <a:endParaRPr lang="en-US" sz="1400" dirty="0"/>
                    </a:p>
                  </a:txBody>
                  <a:tcPr/>
                </a:tc>
              </a:tr>
              <a:tr h="364833">
                <a:tc>
                  <a:txBody>
                    <a:bodyPr/>
                    <a:lstStyle/>
                    <a:p>
                      <a:r>
                        <a:rPr lang="en-US" sz="1400" dirty="0" smtClean="0"/>
                        <a:t>8</a:t>
                      </a:r>
                      <a:endParaRPr lang="en-US" sz="1400" dirty="0"/>
                    </a:p>
                  </a:txBody>
                  <a:tcPr/>
                </a:tc>
                <a:tc>
                  <a:txBody>
                    <a:bodyPr/>
                    <a:lstStyle/>
                    <a:p>
                      <a:r>
                        <a:rPr lang="en-US" sz="1400" dirty="0" err="1" smtClean="0"/>
                        <a:t>Tobocco</a:t>
                      </a:r>
                      <a:endParaRPr lang="en-US" sz="1400" dirty="0"/>
                    </a:p>
                  </a:txBody>
                  <a:tcPr/>
                </a:tc>
                <a:tc>
                  <a:txBody>
                    <a:bodyPr/>
                    <a:lstStyle/>
                    <a:p>
                      <a:r>
                        <a:rPr lang="en-US" sz="1400" dirty="0" smtClean="0"/>
                        <a:t>1</a:t>
                      </a:r>
                      <a:endParaRPr lang="en-US" sz="1400" dirty="0"/>
                    </a:p>
                  </a:txBody>
                  <a:tcPr/>
                </a:tc>
                <a:tc>
                  <a:txBody>
                    <a:bodyPr/>
                    <a:lstStyle/>
                    <a:p>
                      <a:r>
                        <a:rPr lang="en-US" sz="1400" dirty="0" err="1" smtClean="0"/>
                        <a:t>Kaithal</a:t>
                      </a:r>
                      <a:endParaRPr lang="en-US" sz="1400" dirty="0"/>
                    </a:p>
                  </a:txBody>
                  <a:tcPr/>
                </a:tc>
                <a:tc>
                  <a:txBody>
                    <a:bodyPr/>
                    <a:lstStyle/>
                    <a:p>
                      <a:r>
                        <a:rPr lang="en-US" sz="1400" dirty="0" smtClean="0"/>
                        <a:t>1</a:t>
                      </a:r>
                      <a:endParaRPr lang="en-US" sz="1400" dirty="0"/>
                    </a:p>
                  </a:txBody>
                  <a:tcPr/>
                </a:tc>
              </a:tr>
              <a:tr h="364833">
                <a:tc>
                  <a:txBody>
                    <a:bodyPr/>
                    <a:lstStyle/>
                    <a:p>
                      <a:r>
                        <a:rPr lang="en-US" sz="1400" dirty="0" smtClean="0"/>
                        <a:t>9</a:t>
                      </a:r>
                      <a:endParaRPr lang="en-US" sz="1400" dirty="0"/>
                    </a:p>
                  </a:txBody>
                  <a:tcPr/>
                </a:tc>
                <a:tc>
                  <a:txBody>
                    <a:bodyPr/>
                    <a:lstStyle/>
                    <a:p>
                      <a:r>
                        <a:rPr lang="en-US" sz="1400" dirty="0" err="1" smtClean="0"/>
                        <a:t>Tributo</a:t>
                      </a:r>
                      <a:r>
                        <a:rPr lang="en-US" sz="1400" dirty="0" smtClean="0"/>
                        <a:t> –a-soda</a:t>
                      </a:r>
                      <a:endParaRPr lang="en-US" sz="1400" dirty="0"/>
                    </a:p>
                  </a:txBody>
                  <a:tcPr/>
                </a:tc>
                <a:tc>
                  <a:txBody>
                    <a:bodyPr/>
                    <a:lstStyle/>
                    <a:p>
                      <a:r>
                        <a:rPr lang="en-US" sz="1400" dirty="0" smtClean="0"/>
                        <a:t>0</a:t>
                      </a:r>
                      <a:endParaRPr lang="en-US" sz="1400" dirty="0"/>
                    </a:p>
                  </a:txBody>
                  <a:tcPr/>
                </a:tc>
                <a:tc>
                  <a:txBody>
                    <a:bodyPr/>
                    <a:lstStyle/>
                    <a:p>
                      <a:r>
                        <a:rPr lang="en-US" sz="1400" dirty="0" err="1" smtClean="0"/>
                        <a:t>Tributo</a:t>
                      </a:r>
                      <a:r>
                        <a:rPr lang="en-US" sz="1400" dirty="0" smtClean="0"/>
                        <a:t>-a-soda</a:t>
                      </a:r>
                      <a:endParaRPr lang="en-US" sz="1400" dirty="0"/>
                    </a:p>
                  </a:txBody>
                  <a:tcPr/>
                </a:tc>
                <a:tc>
                  <a:txBody>
                    <a:bodyPr/>
                    <a:lstStyle/>
                    <a:p>
                      <a:r>
                        <a:rPr lang="en-US" sz="1400" dirty="0" smtClean="0"/>
                        <a:t>0</a:t>
                      </a:r>
                      <a:endParaRPr lang="en-US" sz="1400" dirty="0"/>
                    </a:p>
                  </a:txBody>
                  <a:tcPr/>
                </a:tc>
              </a:tr>
              <a:tr h="364833">
                <a:tc>
                  <a:txBody>
                    <a:bodyPr/>
                    <a:lstStyle/>
                    <a:p>
                      <a:r>
                        <a:rPr lang="en-US" sz="1400" dirty="0" smtClean="0"/>
                        <a:t>10</a:t>
                      </a:r>
                      <a:endParaRPr lang="en-US" sz="1400" dirty="0"/>
                    </a:p>
                  </a:txBody>
                  <a:tcPr/>
                </a:tc>
                <a:tc>
                  <a:txBody>
                    <a:bodyPr/>
                    <a:lstStyle/>
                    <a:p>
                      <a:r>
                        <a:rPr lang="en-US" sz="1400" dirty="0" err="1" smtClean="0"/>
                        <a:t>Shankunugham</a:t>
                      </a:r>
                      <a:endParaRPr lang="en-US" sz="1400" dirty="0"/>
                    </a:p>
                  </a:txBody>
                  <a:tcPr/>
                </a:tc>
                <a:tc>
                  <a:txBody>
                    <a:bodyPr/>
                    <a:lstStyle/>
                    <a:p>
                      <a:r>
                        <a:rPr lang="en-US" sz="1400" dirty="0" smtClean="0"/>
                        <a:t>1</a:t>
                      </a:r>
                      <a:endParaRPr lang="en-US" sz="1400" dirty="0"/>
                    </a:p>
                  </a:txBody>
                  <a:tcPr/>
                </a:tc>
                <a:tc>
                  <a:txBody>
                    <a:bodyPr/>
                    <a:lstStyle/>
                    <a:p>
                      <a:r>
                        <a:rPr lang="en-US" sz="1400" dirty="0" err="1" smtClean="0"/>
                        <a:t>Puteri</a:t>
                      </a:r>
                      <a:endParaRPr lang="en-US" sz="1400" dirty="0"/>
                    </a:p>
                  </a:txBody>
                  <a:tcPr/>
                </a:tc>
                <a:tc>
                  <a:txBody>
                    <a:bodyPr/>
                    <a:lstStyle/>
                    <a:p>
                      <a:r>
                        <a:rPr lang="en-US" sz="1400" dirty="0" smtClean="0"/>
                        <a:t>0</a:t>
                      </a:r>
                      <a:endParaRPr lang="en-US" sz="1400"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005" y="1879688"/>
            <a:ext cx="5232075" cy="4582072"/>
          </a:xfrm>
          <a:prstGeom prst="rect">
            <a:avLst/>
          </a:prstGeom>
        </p:spPr>
      </p:pic>
      <p:sp>
        <p:nvSpPr>
          <p:cNvPr id="6" name="TextBox 5"/>
          <p:cNvSpPr txBox="1"/>
          <p:nvPr/>
        </p:nvSpPr>
        <p:spPr>
          <a:xfrm>
            <a:off x="8801189" y="1280160"/>
            <a:ext cx="2533066" cy="369332"/>
          </a:xfrm>
          <a:prstGeom prst="rect">
            <a:avLst/>
          </a:prstGeom>
          <a:noFill/>
        </p:spPr>
        <p:txBody>
          <a:bodyPr wrap="none" rtlCol="0">
            <a:spAutoFit/>
          </a:bodyPr>
          <a:lstStyle/>
          <a:p>
            <a:r>
              <a:rPr lang="en-US" b="1" dirty="0" smtClean="0"/>
              <a:t>Query</a:t>
            </a:r>
            <a:r>
              <a:rPr lang="en-US" dirty="0" smtClean="0"/>
              <a:t>: Indira Gandhi</a:t>
            </a:r>
            <a:endParaRPr lang="en-US" dirty="0"/>
          </a:p>
        </p:txBody>
      </p:sp>
    </p:spTree>
    <p:extLst>
      <p:ext uri="{BB962C8B-B14F-4D97-AF65-F5344CB8AC3E}">
        <p14:creationId xmlns:p14="http://schemas.microsoft.com/office/powerpoint/2010/main" val="1196400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Evaluation(contd.)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3253379"/>
              </p:ext>
            </p:extLst>
          </p:nvPr>
        </p:nvGraphicFramePr>
        <p:xfrm>
          <a:off x="833565" y="1648204"/>
          <a:ext cx="5774499" cy="5009118"/>
        </p:xfrm>
        <a:graphic>
          <a:graphicData uri="http://schemas.openxmlformats.org/drawingml/2006/table">
            <a:tbl>
              <a:tblPr firstRow="1" bandRow="1">
                <a:tableStyleId>{5C22544A-7EE6-4342-B048-85BDC9FD1C3A}</a:tableStyleId>
              </a:tblPr>
              <a:tblGrid>
                <a:gridCol w="629475"/>
                <a:gridCol w="1499616"/>
                <a:gridCol w="865632"/>
                <a:gridCol w="1950720"/>
                <a:gridCol w="829056"/>
              </a:tblGrid>
              <a:tr h="525146">
                <a:tc>
                  <a:txBody>
                    <a:bodyPr/>
                    <a:lstStyle/>
                    <a:p>
                      <a:r>
                        <a:rPr lang="en-US" sz="1400" dirty="0" smtClean="0"/>
                        <a:t>Rank</a:t>
                      </a:r>
                      <a:endParaRPr lang="en-US" sz="1400" dirty="0"/>
                    </a:p>
                  </a:txBody>
                  <a:tcPr/>
                </a:tc>
                <a:tc>
                  <a:txBody>
                    <a:bodyPr/>
                    <a:lstStyle/>
                    <a:p>
                      <a:r>
                        <a:rPr lang="en-US" sz="1400" dirty="0" smtClean="0"/>
                        <a:t>Doc-</a:t>
                      </a:r>
                      <a:r>
                        <a:rPr lang="en-US" sz="1400" dirty="0" err="1" smtClean="0"/>
                        <a:t>Dirichlet</a:t>
                      </a:r>
                      <a:endParaRPr lang="en-US" sz="1400" dirty="0"/>
                    </a:p>
                  </a:txBody>
                  <a:tcPr/>
                </a:tc>
                <a:tc>
                  <a:txBody>
                    <a:bodyPr/>
                    <a:lstStyle/>
                    <a:p>
                      <a:r>
                        <a:rPr lang="en-US" sz="1400" dirty="0" smtClean="0"/>
                        <a:t>R </a:t>
                      </a:r>
                      <a:r>
                        <a:rPr lang="en-US" sz="1400" dirty="0" err="1" smtClean="0"/>
                        <a:t>vs</a:t>
                      </a:r>
                      <a:r>
                        <a:rPr lang="en-US" sz="1400" dirty="0" smtClean="0"/>
                        <a:t> NR</a:t>
                      </a:r>
                      <a:endParaRPr lang="en-US" sz="1400" dirty="0"/>
                    </a:p>
                  </a:txBody>
                  <a:tcPr/>
                </a:tc>
                <a:tc>
                  <a:txBody>
                    <a:bodyPr/>
                    <a:lstStyle/>
                    <a:p>
                      <a:r>
                        <a:rPr lang="en-US" sz="1400" dirty="0" smtClean="0"/>
                        <a:t>Doc-Vector Space</a:t>
                      </a:r>
                      <a:endParaRPr lang="en-US" sz="1400" dirty="0"/>
                    </a:p>
                  </a:txBody>
                  <a:tcPr/>
                </a:tc>
                <a:tc>
                  <a:txBody>
                    <a:bodyPr/>
                    <a:lstStyle/>
                    <a:p>
                      <a:r>
                        <a:rPr lang="en-US" sz="1400" dirty="0" smtClean="0"/>
                        <a:t>R </a:t>
                      </a:r>
                      <a:r>
                        <a:rPr lang="en-US" sz="1400" dirty="0" err="1" smtClean="0"/>
                        <a:t>vs</a:t>
                      </a:r>
                      <a:r>
                        <a:rPr lang="en-US" sz="1400" dirty="0" smtClean="0"/>
                        <a:t> NR</a:t>
                      </a:r>
                      <a:endParaRPr lang="en-US" sz="1400" dirty="0"/>
                    </a:p>
                  </a:txBody>
                  <a:tcPr/>
                </a:tc>
              </a:tr>
              <a:tr h="525146">
                <a:tc>
                  <a:txBody>
                    <a:bodyPr/>
                    <a:lstStyle/>
                    <a:p>
                      <a:r>
                        <a:rPr lang="en-US" sz="1400" dirty="0" smtClean="0"/>
                        <a:t>1</a:t>
                      </a:r>
                      <a:endParaRPr lang="en-US" sz="1400" dirty="0"/>
                    </a:p>
                  </a:txBody>
                  <a:tcPr/>
                </a:tc>
                <a:tc>
                  <a:txBody>
                    <a:bodyPr/>
                    <a:lstStyle/>
                    <a:p>
                      <a:r>
                        <a:rPr lang="en-US" sz="1400" dirty="0" smtClean="0"/>
                        <a:t>1972-73</a:t>
                      </a:r>
                      <a:endParaRPr lang="en-US" sz="1400" dirty="0"/>
                    </a:p>
                  </a:txBody>
                  <a:tcPr/>
                </a:tc>
                <a:tc>
                  <a:txBody>
                    <a:bodyPr/>
                    <a:lstStyle/>
                    <a:p>
                      <a:r>
                        <a:rPr lang="en-US" sz="1400" dirty="0" smtClean="0"/>
                        <a:t>3</a:t>
                      </a:r>
                      <a:endParaRPr lang="en-US" sz="1400" dirty="0"/>
                    </a:p>
                  </a:txBody>
                  <a:tcPr/>
                </a:tc>
                <a:tc>
                  <a:txBody>
                    <a:bodyPr/>
                    <a:lstStyle/>
                    <a:p>
                      <a:r>
                        <a:rPr lang="en-US" sz="1400" dirty="0" err="1" smtClean="0"/>
                        <a:t>Tottenham</a:t>
                      </a:r>
                      <a:r>
                        <a:rPr lang="en-US" sz="1400" dirty="0" smtClean="0"/>
                        <a:t> Hotspur</a:t>
                      </a:r>
                      <a:endParaRPr lang="en-US" sz="1400" dirty="0"/>
                    </a:p>
                  </a:txBody>
                  <a:tcPr/>
                </a:tc>
                <a:tc>
                  <a:txBody>
                    <a:bodyPr/>
                    <a:lstStyle/>
                    <a:p>
                      <a:r>
                        <a:rPr lang="en-US" sz="1400" dirty="0" smtClean="0"/>
                        <a:t>3</a:t>
                      </a:r>
                      <a:endParaRPr lang="en-US" sz="1400" dirty="0"/>
                    </a:p>
                  </a:txBody>
                  <a:tcPr/>
                </a:tc>
              </a:tr>
              <a:tr h="375840">
                <a:tc>
                  <a:txBody>
                    <a:bodyPr/>
                    <a:lstStyle/>
                    <a:p>
                      <a:r>
                        <a:rPr lang="en-US" sz="1400" dirty="0" smtClean="0"/>
                        <a:t>2</a:t>
                      </a:r>
                      <a:endParaRPr lang="en-US" sz="1400" dirty="0"/>
                    </a:p>
                  </a:txBody>
                  <a:tcPr/>
                </a:tc>
                <a:tc>
                  <a:txBody>
                    <a:bodyPr/>
                    <a:lstStyle/>
                    <a:p>
                      <a:r>
                        <a:rPr lang="en-US" sz="1400" dirty="0" err="1" smtClean="0"/>
                        <a:t>Frederik</a:t>
                      </a:r>
                      <a:r>
                        <a:rPr lang="en-US" sz="1400" dirty="0" smtClean="0"/>
                        <a:t> </a:t>
                      </a:r>
                      <a:r>
                        <a:rPr lang="en-US" sz="1400" dirty="0" err="1" smtClean="0"/>
                        <a:t>Lujenberg</a:t>
                      </a:r>
                      <a:endParaRPr lang="en-US" sz="1400" dirty="0"/>
                    </a:p>
                  </a:txBody>
                  <a:tcPr/>
                </a:tc>
                <a:tc>
                  <a:txBody>
                    <a:bodyPr/>
                    <a:lstStyle/>
                    <a:p>
                      <a:r>
                        <a:rPr lang="en-US" sz="1400" dirty="0" smtClean="0"/>
                        <a:t>2</a:t>
                      </a:r>
                      <a:endParaRPr lang="en-US" sz="1400" dirty="0"/>
                    </a:p>
                  </a:txBody>
                  <a:tcPr/>
                </a:tc>
                <a:tc>
                  <a:txBody>
                    <a:bodyPr/>
                    <a:lstStyle/>
                    <a:p>
                      <a:r>
                        <a:rPr lang="en-US" sz="1400" dirty="0" smtClean="0"/>
                        <a:t>1972-73</a:t>
                      </a:r>
                      <a:endParaRPr lang="en-US" sz="1400" dirty="0"/>
                    </a:p>
                  </a:txBody>
                  <a:tcPr/>
                </a:tc>
                <a:tc>
                  <a:txBody>
                    <a:bodyPr/>
                    <a:lstStyle/>
                    <a:p>
                      <a:r>
                        <a:rPr lang="en-US" sz="1400" dirty="0" smtClean="0"/>
                        <a:t>3</a:t>
                      </a:r>
                      <a:endParaRPr lang="en-US" sz="1400" dirty="0"/>
                    </a:p>
                  </a:txBody>
                  <a:tcPr/>
                </a:tc>
              </a:tr>
              <a:tr h="525146">
                <a:tc>
                  <a:txBody>
                    <a:bodyPr/>
                    <a:lstStyle/>
                    <a:p>
                      <a:r>
                        <a:rPr lang="en-US" sz="1400" dirty="0" smtClean="0"/>
                        <a:t>3</a:t>
                      </a:r>
                      <a:endParaRPr lang="en-US" sz="1400" dirty="0"/>
                    </a:p>
                  </a:txBody>
                  <a:tcPr/>
                </a:tc>
                <a:tc>
                  <a:txBody>
                    <a:bodyPr/>
                    <a:lstStyle/>
                    <a:p>
                      <a:r>
                        <a:rPr lang="en-US" sz="1400" dirty="0" err="1" smtClean="0"/>
                        <a:t>Tottenham</a:t>
                      </a:r>
                      <a:r>
                        <a:rPr lang="en-US" sz="1400" dirty="0" smtClean="0"/>
                        <a:t> Hotspur</a:t>
                      </a:r>
                      <a:endParaRPr lang="en-US" sz="1400" dirty="0"/>
                    </a:p>
                  </a:txBody>
                  <a:tcPr/>
                </a:tc>
                <a:tc>
                  <a:txBody>
                    <a:bodyPr/>
                    <a:lstStyle/>
                    <a:p>
                      <a:r>
                        <a:rPr lang="en-US" sz="1400" dirty="0" smtClean="0"/>
                        <a:t>3</a:t>
                      </a:r>
                      <a:endParaRPr lang="en-US" sz="1400" dirty="0"/>
                    </a:p>
                  </a:txBody>
                  <a:tcPr/>
                </a:tc>
                <a:tc>
                  <a:txBody>
                    <a:bodyPr/>
                    <a:lstStyle/>
                    <a:p>
                      <a:r>
                        <a:rPr lang="en-US" sz="1400" dirty="0" err="1" smtClean="0"/>
                        <a:t>Frederik</a:t>
                      </a:r>
                      <a:r>
                        <a:rPr lang="en-US" sz="1400" baseline="0" dirty="0" smtClean="0"/>
                        <a:t> </a:t>
                      </a:r>
                      <a:r>
                        <a:rPr lang="en-US" sz="1400" baseline="0" dirty="0" err="1" smtClean="0"/>
                        <a:t>Lujenberg</a:t>
                      </a:r>
                      <a:endParaRPr lang="en-US" sz="1400" dirty="0"/>
                    </a:p>
                  </a:txBody>
                  <a:tcPr/>
                </a:tc>
                <a:tc>
                  <a:txBody>
                    <a:bodyPr/>
                    <a:lstStyle/>
                    <a:p>
                      <a:r>
                        <a:rPr lang="en-US" sz="1400" dirty="0" smtClean="0"/>
                        <a:t>2</a:t>
                      </a:r>
                      <a:endParaRPr lang="en-US" sz="1400" dirty="0"/>
                    </a:p>
                  </a:txBody>
                  <a:tcPr/>
                </a:tc>
              </a:tr>
              <a:tr h="375840">
                <a:tc>
                  <a:txBody>
                    <a:bodyPr/>
                    <a:lstStyle/>
                    <a:p>
                      <a:r>
                        <a:rPr lang="en-US" sz="1400" dirty="0" smtClean="0"/>
                        <a:t>4</a:t>
                      </a:r>
                      <a:endParaRPr lang="en-US" sz="1400" dirty="0"/>
                    </a:p>
                  </a:txBody>
                  <a:tcPr/>
                </a:tc>
                <a:tc>
                  <a:txBody>
                    <a:bodyPr/>
                    <a:lstStyle/>
                    <a:p>
                      <a:r>
                        <a:rPr lang="en-US" sz="1400" dirty="0" smtClean="0"/>
                        <a:t>Isthmian</a:t>
                      </a:r>
                      <a:endParaRPr lang="en-US" sz="1400" dirty="0"/>
                    </a:p>
                  </a:txBody>
                  <a:tcPr/>
                </a:tc>
                <a:tc>
                  <a:txBody>
                    <a:bodyPr/>
                    <a:lstStyle/>
                    <a:p>
                      <a:r>
                        <a:rPr lang="en-US" sz="1400" dirty="0" smtClean="0"/>
                        <a:t>2</a:t>
                      </a:r>
                      <a:endParaRPr lang="en-US" sz="1400" dirty="0"/>
                    </a:p>
                  </a:txBody>
                  <a:tcPr/>
                </a:tc>
                <a:tc>
                  <a:txBody>
                    <a:bodyPr/>
                    <a:lstStyle/>
                    <a:p>
                      <a:r>
                        <a:rPr lang="en-US" sz="1400" dirty="0" smtClean="0"/>
                        <a:t>George Kay</a:t>
                      </a:r>
                      <a:endParaRPr lang="en-US" sz="1400" dirty="0"/>
                    </a:p>
                  </a:txBody>
                  <a:tcPr/>
                </a:tc>
                <a:tc>
                  <a:txBody>
                    <a:bodyPr/>
                    <a:lstStyle/>
                    <a:p>
                      <a:r>
                        <a:rPr lang="en-US" sz="1400" dirty="0" smtClean="0"/>
                        <a:t>2</a:t>
                      </a:r>
                      <a:endParaRPr lang="en-US" sz="1400" dirty="0"/>
                    </a:p>
                  </a:txBody>
                  <a:tcPr/>
                </a:tc>
              </a:tr>
              <a:tr h="375840">
                <a:tc>
                  <a:txBody>
                    <a:bodyPr/>
                    <a:lstStyle/>
                    <a:p>
                      <a:r>
                        <a:rPr lang="en-US" sz="1400" dirty="0" smtClean="0"/>
                        <a:t>5</a:t>
                      </a:r>
                      <a:endParaRPr lang="en-US" sz="1400" dirty="0"/>
                    </a:p>
                  </a:txBody>
                  <a:tcPr/>
                </a:tc>
                <a:tc>
                  <a:txBody>
                    <a:bodyPr/>
                    <a:lstStyle/>
                    <a:p>
                      <a:r>
                        <a:rPr lang="en-US" sz="1400" dirty="0" smtClean="0"/>
                        <a:t>Little Com..</a:t>
                      </a:r>
                      <a:endParaRPr lang="en-US" sz="1400" dirty="0"/>
                    </a:p>
                  </a:txBody>
                  <a:tcPr/>
                </a:tc>
                <a:tc>
                  <a:txBody>
                    <a:bodyPr/>
                    <a:lstStyle/>
                    <a:p>
                      <a:r>
                        <a:rPr lang="en-US" sz="1400" dirty="0" smtClean="0"/>
                        <a:t>1</a:t>
                      </a:r>
                      <a:endParaRPr lang="en-US" sz="1400" dirty="0"/>
                    </a:p>
                  </a:txBody>
                  <a:tcPr/>
                </a:tc>
                <a:tc>
                  <a:txBody>
                    <a:bodyPr/>
                    <a:lstStyle/>
                    <a:p>
                      <a:r>
                        <a:rPr lang="en-US" sz="1400" dirty="0" smtClean="0"/>
                        <a:t>Timeline</a:t>
                      </a:r>
                      <a:r>
                        <a:rPr lang="en-US" sz="1400" baseline="0" dirty="0" smtClean="0"/>
                        <a:t> of Magic</a:t>
                      </a:r>
                      <a:endParaRPr lang="en-US" sz="1400" dirty="0"/>
                    </a:p>
                  </a:txBody>
                  <a:tcPr/>
                </a:tc>
                <a:tc>
                  <a:txBody>
                    <a:bodyPr/>
                    <a:lstStyle/>
                    <a:p>
                      <a:r>
                        <a:rPr lang="en-US" sz="1400" dirty="0" smtClean="0"/>
                        <a:t>0</a:t>
                      </a:r>
                      <a:endParaRPr lang="en-US" sz="1400" dirty="0"/>
                    </a:p>
                  </a:txBody>
                  <a:tcPr/>
                </a:tc>
              </a:tr>
              <a:tr h="375840">
                <a:tc>
                  <a:txBody>
                    <a:bodyPr/>
                    <a:lstStyle/>
                    <a:p>
                      <a:r>
                        <a:rPr lang="en-US" sz="1400" dirty="0" smtClean="0"/>
                        <a:t>6</a:t>
                      </a:r>
                      <a:endParaRPr lang="en-US" sz="1400" dirty="0"/>
                    </a:p>
                  </a:txBody>
                  <a:tcPr/>
                </a:tc>
                <a:tc>
                  <a:txBody>
                    <a:bodyPr/>
                    <a:lstStyle/>
                    <a:p>
                      <a:r>
                        <a:rPr lang="en-US" sz="1400" dirty="0" smtClean="0"/>
                        <a:t>FA Cup</a:t>
                      </a:r>
                      <a:endParaRPr lang="en-US" sz="1400" dirty="0"/>
                    </a:p>
                  </a:txBody>
                  <a:tcPr/>
                </a:tc>
                <a:tc>
                  <a:txBody>
                    <a:bodyPr/>
                    <a:lstStyle/>
                    <a:p>
                      <a:r>
                        <a:rPr lang="en-US" sz="1400" dirty="0" smtClean="0"/>
                        <a:t>3</a:t>
                      </a:r>
                      <a:endParaRPr lang="en-US" sz="1400" dirty="0"/>
                    </a:p>
                  </a:txBody>
                  <a:tcPr/>
                </a:tc>
                <a:tc>
                  <a:txBody>
                    <a:bodyPr/>
                    <a:lstStyle/>
                    <a:p>
                      <a:r>
                        <a:rPr lang="en-US" sz="1400" dirty="0" smtClean="0"/>
                        <a:t>Epsom &amp;</a:t>
                      </a:r>
                      <a:r>
                        <a:rPr lang="en-US" sz="1400" baseline="0" dirty="0" smtClean="0"/>
                        <a:t> En…</a:t>
                      </a:r>
                      <a:endParaRPr lang="en-US" sz="1400" dirty="0"/>
                    </a:p>
                  </a:txBody>
                  <a:tcPr/>
                </a:tc>
                <a:tc>
                  <a:txBody>
                    <a:bodyPr/>
                    <a:lstStyle/>
                    <a:p>
                      <a:r>
                        <a:rPr lang="en-US" sz="1400" dirty="0" smtClean="0"/>
                        <a:t>2</a:t>
                      </a:r>
                      <a:endParaRPr lang="en-US" sz="1400" dirty="0"/>
                    </a:p>
                  </a:txBody>
                  <a:tcPr/>
                </a:tc>
              </a:tr>
              <a:tr h="375840">
                <a:tc>
                  <a:txBody>
                    <a:bodyPr/>
                    <a:lstStyle/>
                    <a:p>
                      <a:r>
                        <a:rPr lang="en-US" sz="1400" dirty="0" smtClean="0"/>
                        <a:t>7</a:t>
                      </a:r>
                      <a:endParaRPr lang="en-US" sz="1400" dirty="0"/>
                    </a:p>
                  </a:txBody>
                  <a:tcPr/>
                </a:tc>
                <a:tc>
                  <a:txBody>
                    <a:bodyPr/>
                    <a:lstStyle/>
                    <a:p>
                      <a:r>
                        <a:rPr lang="en-US" sz="1400" dirty="0" smtClean="0"/>
                        <a:t>George Kay</a:t>
                      </a:r>
                      <a:endParaRPr lang="en-US" sz="1400" dirty="0"/>
                    </a:p>
                  </a:txBody>
                  <a:tcPr/>
                </a:tc>
                <a:tc>
                  <a:txBody>
                    <a:bodyPr/>
                    <a:lstStyle/>
                    <a:p>
                      <a:r>
                        <a:rPr lang="en-US" sz="1400" dirty="0" smtClean="0"/>
                        <a:t>2</a:t>
                      </a:r>
                      <a:endParaRPr lang="en-US" sz="1400" dirty="0"/>
                    </a:p>
                  </a:txBody>
                  <a:tcPr/>
                </a:tc>
                <a:tc>
                  <a:txBody>
                    <a:bodyPr/>
                    <a:lstStyle/>
                    <a:p>
                      <a:r>
                        <a:rPr lang="en-US" sz="1400" dirty="0" smtClean="0"/>
                        <a:t>Toscana</a:t>
                      </a:r>
                      <a:endParaRPr lang="en-US" sz="1400" dirty="0"/>
                    </a:p>
                  </a:txBody>
                  <a:tcPr/>
                </a:tc>
                <a:tc>
                  <a:txBody>
                    <a:bodyPr/>
                    <a:lstStyle/>
                    <a:p>
                      <a:r>
                        <a:rPr lang="en-US" sz="1400" dirty="0" smtClean="0"/>
                        <a:t>0</a:t>
                      </a:r>
                      <a:endParaRPr lang="en-US" sz="1400" dirty="0"/>
                    </a:p>
                  </a:txBody>
                  <a:tcPr/>
                </a:tc>
              </a:tr>
              <a:tr h="375840">
                <a:tc>
                  <a:txBody>
                    <a:bodyPr/>
                    <a:lstStyle/>
                    <a:p>
                      <a:r>
                        <a:rPr lang="en-US" sz="1400" dirty="0" smtClean="0"/>
                        <a:t>8</a:t>
                      </a:r>
                      <a:endParaRPr lang="en-US" sz="1400" dirty="0"/>
                    </a:p>
                  </a:txBody>
                  <a:tcPr/>
                </a:tc>
                <a:tc>
                  <a:txBody>
                    <a:bodyPr/>
                    <a:lstStyle/>
                    <a:p>
                      <a:r>
                        <a:rPr lang="en-US" sz="1400" dirty="0" smtClean="0"/>
                        <a:t>J. Hyundai Motors</a:t>
                      </a:r>
                      <a:endParaRPr lang="en-US" sz="1400" dirty="0"/>
                    </a:p>
                  </a:txBody>
                  <a:tcPr/>
                </a:tc>
                <a:tc>
                  <a:txBody>
                    <a:bodyPr/>
                    <a:lstStyle/>
                    <a:p>
                      <a:r>
                        <a:rPr lang="en-US" sz="1400" dirty="0" smtClean="0"/>
                        <a:t>0</a:t>
                      </a:r>
                      <a:endParaRPr lang="en-US" sz="1400" dirty="0"/>
                    </a:p>
                  </a:txBody>
                  <a:tcPr/>
                </a:tc>
                <a:tc>
                  <a:txBody>
                    <a:bodyPr/>
                    <a:lstStyle/>
                    <a:p>
                      <a:r>
                        <a:rPr lang="en-US" sz="1400" dirty="0" smtClean="0"/>
                        <a:t>FA cup</a:t>
                      </a:r>
                      <a:endParaRPr lang="en-US" sz="1400" dirty="0"/>
                    </a:p>
                  </a:txBody>
                  <a:tcPr/>
                </a:tc>
                <a:tc>
                  <a:txBody>
                    <a:bodyPr/>
                    <a:lstStyle/>
                    <a:p>
                      <a:r>
                        <a:rPr lang="en-US" sz="1400" dirty="0" smtClean="0"/>
                        <a:t>3</a:t>
                      </a:r>
                      <a:endParaRPr lang="en-US" sz="1400" dirty="0"/>
                    </a:p>
                  </a:txBody>
                  <a:tcPr/>
                </a:tc>
              </a:tr>
              <a:tr h="375840">
                <a:tc>
                  <a:txBody>
                    <a:bodyPr/>
                    <a:lstStyle/>
                    <a:p>
                      <a:r>
                        <a:rPr lang="en-US" sz="1400" dirty="0" smtClean="0"/>
                        <a:t>9</a:t>
                      </a:r>
                      <a:endParaRPr lang="en-US" sz="1400" dirty="0"/>
                    </a:p>
                  </a:txBody>
                  <a:tcPr/>
                </a:tc>
                <a:tc>
                  <a:txBody>
                    <a:bodyPr/>
                    <a:lstStyle/>
                    <a:p>
                      <a:r>
                        <a:rPr lang="en-US" sz="1400" dirty="0" smtClean="0"/>
                        <a:t>Archie </a:t>
                      </a:r>
                      <a:r>
                        <a:rPr lang="en-US" sz="1400" dirty="0" err="1" smtClean="0"/>
                        <a:t>Godall</a:t>
                      </a:r>
                      <a:endParaRPr lang="en-US" sz="1400" dirty="0"/>
                    </a:p>
                  </a:txBody>
                  <a:tcPr/>
                </a:tc>
                <a:tc>
                  <a:txBody>
                    <a:bodyPr/>
                    <a:lstStyle/>
                    <a:p>
                      <a:r>
                        <a:rPr lang="en-US" sz="1400" dirty="0" smtClean="0"/>
                        <a:t>1</a:t>
                      </a:r>
                      <a:endParaRPr lang="en-US" sz="1400" dirty="0"/>
                    </a:p>
                  </a:txBody>
                  <a:tcPr/>
                </a:tc>
                <a:tc>
                  <a:txBody>
                    <a:bodyPr/>
                    <a:lstStyle/>
                    <a:p>
                      <a:r>
                        <a:rPr lang="en-US" sz="1400" dirty="0" smtClean="0"/>
                        <a:t>Stu</a:t>
                      </a:r>
                      <a:r>
                        <a:rPr lang="en-US" sz="1400" baseline="0" dirty="0" smtClean="0"/>
                        <a:t> Marshall Cup</a:t>
                      </a:r>
                      <a:endParaRPr lang="en-US" sz="1400" dirty="0"/>
                    </a:p>
                  </a:txBody>
                  <a:tcPr/>
                </a:tc>
                <a:tc>
                  <a:txBody>
                    <a:bodyPr/>
                    <a:lstStyle/>
                    <a:p>
                      <a:r>
                        <a:rPr lang="en-US" sz="1400" dirty="0" smtClean="0"/>
                        <a:t>0</a:t>
                      </a:r>
                      <a:endParaRPr lang="en-US" sz="1400" dirty="0"/>
                    </a:p>
                  </a:txBody>
                  <a:tcPr/>
                </a:tc>
              </a:tr>
              <a:tr h="375840">
                <a:tc>
                  <a:txBody>
                    <a:bodyPr/>
                    <a:lstStyle/>
                    <a:p>
                      <a:r>
                        <a:rPr lang="en-US" sz="1400" dirty="0" smtClean="0"/>
                        <a:t>10</a:t>
                      </a:r>
                      <a:endParaRPr lang="en-US" sz="1400" dirty="0"/>
                    </a:p>
                  </a:txBody>
                  <a:tcPr/>
                </a:tc>
                <a:tc>
                  <a:txBody>
                    <a:bodyPr/>
                    <a:lstStyle/>
                    <a:p>
                      <a:r>
                        <a:rPr lang="en-US" sz="1400" dirty="0" smtClean="0"/>
                        <a:t>Timeline of Magic</a:t>
                      </a:r>
                      <a:endParaRPr lang="en-US" sz="1400" dirty="0"/>
                    </a:p>
                  </a:txBody>
                  <a:tcPr/>
                </a:tc>
                <a:tc>
                  <a:txBody>
                    <a:bodyPr/>
                    <a:lstStyle/>
                    <a:p>
                      <a:r>
                        <a:rPr lang="en-US" sz="1400" dirty="0" smtClean="0"/>
                        <a:t>0</a:t>
                      </a:r>
                      <a:endParaRPr lang="en-US" sz="1400" dirty="0"/>
                    </a:p>
                  </a:txBody>
                  <a:tcPr/>
                </a:tc>
                <a:tc>
                  <a:txBody>
                    <a:bodyPr/>
                    <a:lstStyle/>
                    <a:p>
                      <a:r>
                        <a:rPr lang="en-US" sz="1400" dirty="0" err="1" smtClean="0"/>
                        <a:t>Stanely</a:t>
                      </a:r>
                      <a:r>
                        <a:rPr lang="en-US" sz="1400" dirty="0" smtClean="0"/>
                        <a:t> Cup</a:t>
                      </a:r>
                      <a:endParaRPr lang="en-US" sz="1400" dirty="0"/>
                    </a:p>
                  </a:txBody>
                  <a:tcPr/>
                </a:tc>
                <a:tc>
                  <a:txBody>
                    <a:bodyPr/>
                    <a:lstStyle/>
                    <a:p>
                      <a:r>
                        <a:rPr lang="en-US" sz="1400" dirty="0" smtClean="0"/>
                        <a:t>0</a:t>
                      </a:r>
                      <a:endParaRPr lang="en-US" sz="1400"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136" y="2032825"/>
            <a:ext cx="5291328" cy="4611815"/>
          </a:xfrm>
          <a:prstGeom prst="rect">
            <a:avLst/>
          </a:prstGeom>
        </p:spPr>
      </p:pic>
      <p:sp>
        <p:nvSpPr>
          <p:cNvPr id="6" name="TextBox 5"/>
          <p:cNvSpPr txBox="1"/>
          <p:nvPr/>
        </p:nvSpPr>
        <p:spPr>
          <a:xfrm>
            <a:off x="8668512" y="1377696"/>
            <a:ext cx="1737976" cy="369332"/>
          </a:xfrm>
          <a:prstGeom prst="rect">
            <a:avLst/>
          </a:prstGeom>
          <a:noFill/>
        </p:spPr>
        <p:txBody>
          <a:bodyPr wrap="none" rtlCol="0">
            <a:spAutoFit/>
          </a:bodyPr>
          <a:lstStyle/>
          <a:p>
            <a:r>
              <a:rPr lang="en-US" b="1" dirty="0" smtClean="0"/>
              <a:t>Query:</a:t>
            </a:r>
            <a:r>
              <a:rPr lang="en-US" dirty="0" smtClean="0"/>
              <a:t> </a:t>
            </a:r>
            <a:r>
              <a:rPr lang="en-US" dirty="0" err="1" smtClean="0"/>
              <a:t>fa</a:t>
            </a:r>
            <a:r>
              <a:rPr lang="en-US" dirty="0" smtClean="0"/>
              <a:t> cup</a:t>
            </a:r>
            <a:endParaRPr lang="en-US" dirty="0"/>
          </a:p>
        </p:txBody>
      </p:sp>
    </p:spTree>
    <p:extLst>
      <p:ext uri="{BB962C8B-B14F-4D97-AF65-F5344CB8AC3E}">
        <p14:creationId xmlns:p14="http://schemas.microsoft.com/office/powerpoint/2010/main" val="51763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(contd.)</a:t>
            </a:r>
            <a:endParaRPr lang="en-US" dirty="0"/>
          </a:p>
        </p:txBody>
      </p:sp>
      <p:sp>
        <p:nvSpPr>
          <p:cNvPr id="3" name="Content Placeholder 2"/>
          <p:cNvSpPr>
            <a:spLocks noGrp="1"/>
          </p:cNvSpPr>
          <p:nvPr>
            <p:ph idx="1"/>
          </p:nvPr>
        </p:nvSpPr>
        <p:spPr>
          <a:xfrm>
            <a:off x="1490408" y="2417064"/>
            <a:ext cx="3679000" cy="2752344"/>
          </a:xfrm>
        </p:spPr>
        <p:txBody>
          <a:bodyPr>
            <a:normAutofit lnSpcReduction="10000"/>
          </a:bodyPr>
          <a:lstStyle/>
          <a:p>
            <a:pPr algn="just"/>
            <a:r>
              <a:rPr lang="en-US" b="1" dirty="0" smtClean="0"/>
              <a:t>Also for a set of displayed results, the precision of the clicked document and therefore the average precision can also be calculated out.</a:t>
            </a:r>
          </a:p>
          <a:p>
            <a:pPr algn="just"/>
            <a:endParaRPr lang="en-US" b="1" dirty="0" smtClean="0"/>
          </a:p>
          <a:p>
            <a:pPr algn="just"/>
            <a:r>
              <a:rPr lang="en-US" b="1" dirty="0" smtClean="0"/>
              <a:t>Oops- only visible in console.</a:t>
            </a:r>
          </a:p>
          <a:p>
            <a:pPr algn="just"/>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100" y="1300734"/>
            <a:ext cx="6438900" cy="4914900"/>
          </a:xfrm>
          <a:prstGeom prst="rect">
            <a:avLst/>
          </a:prstGeom>
        </p:spPr>
      </p:pic>
    </p:spTree>
    <p:extLst>
      <p:ext uri="{BB962C8B-B14F-4D97-AF65-F5344CB8AC3E}">
        <p14:creationId xmlns:p14="http://schemas.microsoft.com/office/powerpoint/2010/main" val="31732458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151</TotalTime>
  <Words>647</Words>
  <Application>Microsoft Office PowerPoint</Application>
  <PresentationFormat>Custom</PresentationFormat>
  <Paragraphs>154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Wisp</vt:lpstr>
      <vt:lpstr>Spoken Query Processing</vt:lpstr>
      <vt:lpstr>Problem Statement </vt:lpstr>
      <vt:lpstr>Concept In Project</vt:lpstr>
      <vt:lpstr>Concept In Project</vt:lpstr>
      <vt:lpstr>Concept In Project</vt:lpstr>
      <vt:lpstr>ScreenShots</vt:lpstr>
      <vt:lpstr>Evaluation </vt:lpstr>
      <vt:lpstr>Evaluation(contd.)</vt:lpstr>
      <vt:lpstr>Evaluation (contd.)</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Spoken Query Processing</dc:title>
  <dc:creator>KUNAL GUPTA</dc:creator>
  <cp:lastModifiedBy>GVANJOIC</cp:lastModifiedBy>
  <cp:revision>27</cp:revision>
  <dcterms:created xsi:type="dcterms:W3CDTF">2014-05-04T13:56:40Z</dcterms:created>
  <dcterms:modified xsi:type="dcterms:W3CDTF">2014-05-04T19:46:56Z</dcterms:modified>
</cp:coreProperties>
</file>