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80"/>
  </p:notesMasterIdLst>
  <p:sldIdLst>
    <p:sldId id="256" r:id="rId3"/>
    <p:sldId id="275" r:id="rId4"/>
    <p:sldId id="361" r:id="rId5"/>
    <p:sldId id="276" r:id="rId6"/>
    <p:sldId id="283" r:id="rId7"/>
    <p:sldId id="285" r:id="rId8"/>
    <p:sldId id="284" r:id="rId9"/>
    <p:sldId id="360" r:id="rId10"/>
    <p:sldId id="277" r:id="rId11"/>
    <p:sldId id="286" r:id="rId12"/>
    <p:sldId id="359" r:id="rId13"/>
    <p:sldId id="278" r:id="rId14"/>
    <p:sldId id="35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46" r:id="rId24"/>
    <p:sldId id="357" r:id="rId25"/>
    <p:sldId id="330" r:id="rId26"/>
    <p:sldId id="332" r:id="rId27"/>
    <p:sldId id="333" r:id="rId28"/>
    <p:sldId id="334" r:id="rId29"/>
    <p:sldId id="335" r:id="rId30"/>
    <p:sldId id="347" r:id="rId31"/>
    <p:sldId id="356" r:id="rId32"/>
    <p:sldId id="310" r:id="rId33"/>
    <p:sldId id="279" r:id="rId34"/>
    <p:sldId id="309" r:id="rId35"/>
    <p:sldId id="311" r:id="rId36"/>
    <p:sldId id="297" r:id="rId37"/>
    <p:sldId id="312" r:id="rId38"/>
    <p:sldId id="313" r:id="rId39"/>
    <p:sldId id="307" r:id="rId40"/>
    <p:sldId id="308" r:id="rId41"/>
    <p:sldId id="299" r:id="rId42"/>
    <p:sldId id="300" r:id="rId43"/>
    <p:sldId id="298" r:id="rId44"/>
    <p:sldId id="314" r:id="rId45"/>
    <p:sldId id="301" r:id="rId46"/>
    <p:sldId id="302" r:id="rId47"/>
    <p:sldId id="303" r:id="rId48"/>
    <p:sldId id="304" r:id="rId49"/>
    <p:sldId id="305" r:id="rId50"/>
    <p:sldId id="271" r:id="rId51"/>
    <p:sldId id="316" r:id="rId52"/>
    <p:sldId id="319" r:id="rId53"/>
    <p:sldId id="320" r:id="rId54"/>
    <p:sldId id="336" r:id="rId55"/>
    <p:sldId id="339" r:id="rId56"/>
    <p:sldId id="337" r:id="rId57"/>
    <p:sldId id="317" r:id="rId58"/>
    <p:sldId id="340" r:id="rId59"/>
    <p:sldId id="321" r:id="rId60"/>
    <p:sldId id="338" r:id="rId61"/>
    <p:sldId id="341" r:id="rId62"/>
    <p:sldId id="318" r:id="rId63"/>
    <p:sldId id="322" r:id="rId64"/>
    <p:sldId id="324" r:id="rId65"/>
    <p:sldId id="323" r:id="rId66"/>
    <p:sldId id="325" r:id="rId67"/>
    <p:sldId id="326" r:id="rId68"/>
    <p:sldId id="328" r:id="rId69"/>
    <p:sldId id="329" r:id="rId70"/>
    <p:sldId id="342" r:id="rId71"/>
    <p:sldId id="344" r:id="rId72"/>
    <p:sldId id="343" r:id="rId73"/>
    <p:sldId id="345" r:id="rId74"/>
    <p:sldId id="354" r:id="rId75"/>
    <p:sldId id="348" r:id="rId76"/>
    <p:sldId id="355" r:id="rId77"/>
    <p:sldId id="349" r:id="rId78"/>
    <p:sldId id="315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949EA026-F804-4B17-B8B0-0207FA0C73E4}">
          <p14:sldIdLst>
            <p14:sldId id="256"/>
          </p14:sldIdLst>
        </p14:section>
        <p14:section name="Docker" id="{53B1768A-1DE5-40B5-BC99-8F9B59D621DF}">
          <p14:sldIdLst>
            <p14:sldId id="275"/>
          </p14:sldIdLst>
        </p14:section>
        <p14:section name="Kubernetes" id="{A787202A-C5AB-48E9-982C-F49DFFFB2CE2}">
          <p14:sldIdLst>
            <p14:sldId id="361"/>
            <p14:sldId id="276"/>
            <p14:sldId id="283"/>
            <p14:sldId id="285"/>
            <p14:sldId id="284"/>
            <p14:sldId id="360"/>
            <p14:sldId id="277"/>
            <p14:sldId id="286"/>
            <p14:sldId id="359"/>
            <p14:sldId id="278"/>
            <p14:sldId id="35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46"/>
            <p14:sldId id="357"/>
            <p14:sldId id="330"/>
            <p14:sldId id="332"/>
            <p14:sldId id="333"/>
            <p14:sldId id="334"/>
            <p14:sldId id="335"/>
            <p14:sldId id="347"/>
            <p14:sldId id="356"/>
            <p14:sldId id="310"/>
            <p14:sldId id="279"/>
            <p14:sldId id="309"/>
            <p14:sldId id="311"/>
            <p14:sldId id="297"/>
            <p14:sldId id="312"/>
            <p14:sldId id="313"/>
            <p14:sldId id="307"/>
            <p14:sldId id="308"/>
            <p14:sldId id="299"/>
            <p14:sldId id="300"/>
            <p14:sldId id="298"/>
            <p14:sldId id="314"/>
            <p14:sldId id="301"/>
            <p14:sldId id="302"/>
            <p14:sldId id="303"/>
            <p14:sldId id="304"/>
            <p14:sldId id="305"/>
            <p14:sldId id="271"/>
            <p14:sldId id="316"/>
            <p14:sldId id="319"/>
            <p14:sldId id="320"/>
            <p14:sldId id="336"/>
            <p14:sldId id="339"/>
            <p14:sldId id="337"/>
            <p14:sldId id="317"/>
            <p14:sldId id="340"/>
            <p14:sldId id="321"/>
            <p14:sldId id="338"/>
            <p14:sldId id="341"/>
            <p14:sldId id="318"/>
            <p14:sldId id="322"/>
            <p14:sldId id="324"/>
            <p14:sldId id="323"/>
            <p14:sldId id="325"/>
            <p14:sldId id="326"/>
            <p14:sldId id="328"/>
            <p14:sldId id="329"/>
            <p14:sldId id="342"/>
            <p14:sldId id="344"/>
            <p14:sldId id="343"/>
            <p14:sldId id="345"/>
            <p14:sldId id="354"/>
            <p14:sldId id="348"/>
            <p14:sldId id="355"/>
            <p14:sldId id="349"/>
          </p14:sldIdLst>
        </p14:section>
        <p14:section name="Layout" id="{A151CB39-B4E7-4975-B923-1B42C9234D9B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C4E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62"/>
    <p:restoredTop sz="94912" autoAdjust="0"/>
  </p:normalViewPr>
  <p:slideViewPr>
    <p:cSldViewPr snapToGrid="0">
      <p:cViewPr varScale="1">
        <p:scale>
          <a:sx n="201" d="100"/>
          <a:sy n="201" d="100"/>
        </p:scale>
        <p:origin x="89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8b217438c_0_2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0" name="Google Shape;150;g2c8b217438c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889D982-6744-F2D6-9EE8-83E6CF5E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F8BC2D3E-9D25-4C23-15E5-E370853B2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B7DC25A-10F5-E2F7-A1D1-DCFE02337C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629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BDCDBB52-2EFE-ED12-1A1B-69B18A020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E4E3BB96-FF18-F7BA-BE99-079B73831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3CE17726-085D-25D0-6D2A-C91962B17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6184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9612F81E-C597-C164-14AD-C37AEB76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A499B860-C17F-50B7-B7CA-04F14F5CF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DE1A96CA-2423-7E58-F600-58A2953788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447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E8AB201C-5AC0-46B1-0FAC-438545A3E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5E6DD714-431F-B938-1F98-DD6B1E7811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E2D61F6B-2240-9742-8B32-B30A1E580A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597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7B0D3653-CC59-1D6B-0CEF-28225690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2AA3F93E-B3F6-9370-58F8-BDD4FC276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C836AA18-451E-041B-BBFE-E297ED5032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135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B1DB5CD9-1B98-61DE-E208-2AF247FE2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0FE7F66F-38D3-2267-8BC5-814286402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523B6B2-4B91-4B7B-CF01-07298FCB52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853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5F1B17F-C3C7-DC5E-A8AB-CE9F7B486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4EBF47D3-DE02-8A30-65FD-2A3807C781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1DBE9E3-7449-C773-BEF4-889086F8E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159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BDB09922-4F46-976B-B26D-64313FE6B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CDD2A356-9205-B0F0-BA73-EE734E729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F8A6EA26-B6A4-A6CA-CA73-6DAF8FCDBE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067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348EF282-3DED-BB45-C676-E5D33D8B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EA2C07D-AD26-0834-2B3D-8CA1D8910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FFB72FD3-9B69-6D1D-43EA-2B06CEFC05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966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94144560-E78F-E710-5394-367C7497E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87E2CCB3-5C34-4558-3ADA-67E3886F66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29CCC873-9EED-C1B4-2B09-D01A8304A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489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CB3600C5-6F7C-E034-2AC5-FE95627A3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EE0820D7-6321-6F6C-BE81-928FB34AE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64298858-63FE-7931-8608-290DFF193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581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0D388600-6F64-4168-AAEA-35E25D1D4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ED46A2C3-53F4-C0DE-F157-161359CF7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30C3B32B-65E5-933E-22CF-50844FA605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179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2328A39B-11F1-B101-9E5B-5101B4B27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9C10ACB8-2391-261C-D073-71802A06C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6B1A95ED-5B34-EBC9-9C0C-CB0B0574A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2436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386B053-3505-F1A9-B9A4-4E73A0F9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4DDF1240-8569-5DCC-A36E-7B42687146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C042EBCC-7A82-5FA6-B6D3-48DB74B1F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667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FF6682BF-6BCD-3FBF-1706-4D503E0F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3C640112-F0A6-BCE6-89A0-C89DA0A13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0A6E4622-D1CB-1880-21A5-076AC31E1B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5579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3DE45183-84D5-4033-4EA5-B9E9C3E3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6175E88C-9D5E-DB02-158D-135CEB3BD0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19E72F42-8109-A9F9-E3F2-37EC7F281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162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7BE6C30F-FE48-1B76-1702-778D4BC1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8A4DE95-119F-BADA-40D7-A30C68B69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6D0C2A34-6D3D-2CC5-59DD-EA6D53DD7D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32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9F4132D0-8B1D-5AA8-FEEB-9A8BD530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CC6205C-AC70-ECF0-2CC6-E0B341E9C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ED866B96-CA41-AD9D-18CC-EFBF37DEC1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606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4A88BF19-6D97-4640-F2E5-913CA7FC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D350498-4706-6B1B-A2FB-1B2D0DA14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AF9578E-50C8-FF2E-E639-6EBEF0E8B9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903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95158F1-EF37-7240-DBFB-6F5D68F6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42DB57C3-64E9-FB29-D140-0641B85E5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E1D11FB5-9BF5-D5F4-C3B8-29FFAFC247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78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C6056A0-4670-872C-EE92-6DCEA0E6B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83F18A12-B910-781E-40C7-B1A16679F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0316567-8B68-F124-2D99-8C2F40E5D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881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7B999A25-6B4E-2171-A693-1E142766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14566306-7759-6DC6-5802-85D26DED0B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E1C85EEB-EB7A-1903-7A19-CD47C3821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8875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E862A403-EB9F-84A4-3ADF-31FDBEA9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1C0A7846-49B3-B991-0B9A-2E8E8E09E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EB831AC9-2232-5941-1E0F-D728C411E1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736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D200029D-943A-7B06-4677-192247A6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C5DC084D-B7A1-A4E5-76AE-C535E84FF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F71EB5BB-70DC-ABD1-46B6-2755C457A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82342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B61BF17E-85D2-CB70-34FA-D2F92107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99EE4E01-AF3B-FDD5-2E5D-62754C302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998B895B-9FFF-847D-8781-2B0807872C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78130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1CC42804-B2B8-3F75-9F47-712CFF30F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3BB706EE-3EC3-32AD-F4D7-ECE60B6C5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E26151F-B299-0864-CFB2-DCDBFE4186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2016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A237E18-99E9-48A8-03B0-E33EC96B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42D5EE00-0AFE-B540-3D53-072C99773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FCFDA9A-1289-FE72-F6BE-CCB41C6CE8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7973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BBDDC812-F0BA-2E96-A60F-5C40BFF15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0C62EB80-C1D1-1380-A706-D907230DA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DBF998BD-A46B-3CC4-A852-3EA52B700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50863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7AC1AFB-3E49-F9D0-D9B0-673A07EB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AC48E8A-E1E5-734D-9584-AC1036044F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A512E79-9969-ED87-3310-56DC17D69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5224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EECE3843-5F52-0827-68B9-46865273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2DE7DFB-F36D-002A-8A06-4D212030E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9020EE94-5C03-6EF1-8B83-5DF8C07952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1424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7533EC89-804E-6C56-2110-769A8B264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92646B7-3EAD-219B-3FC0-84D61949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D2E90320-8F08-C5E0-C1C2-0E3C7975AD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7973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7D88866-FAAA-5FF1-EFF5-F5249ED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FC2DAA31-C3A1-C144-E43C-7774D80DA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A333E1CE-37A8-2EFA-A93F-9EFBD2AD7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3987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F05B259F-52F4-0BA4-63A2-8C29A7797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61DF8411-6F67-E182-1337-CF14C43EED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7E6F528-8E98-B762-AB9E-167F1777E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87262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4CC28DC-0A4A-C9CF-8CCC-BB25D4097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034BF7BF-83D3-F1B2-F597-74A52D490C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2EE1A4E5-E7C2-0C4F-5184-6A8CF1C9C1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2892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78A52623-05FB-B5B7-9537-08F9B760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E040EB8D-BAF3-F2FE-9A39-C28AD130D2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85FA4DBE-18D6-8C22-478F-D29023C3A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607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E96CC735-BE53-86B6-BD79-56CE3751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4FB5534-D181-A75F-F8C1-7EF77B5003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F3892FFC-AD86-7A8A-393D-241B6469FB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524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CAA1A167-7F87-1BF8-169F-1949F511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4F64B135-13A8-B61C-5316-25DB3D191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927BCA6A-3AD0-AB2B-0356-2FABF59C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3377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AEFA21F-C152-FC22-A170-0B88A18C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8549107A-CB66-E43C-7211-F1ACC908EA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12CFD244-2B2C-8DB9-637A-AA95AB9890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6466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36C5CF3C-9F7C-3667-C80A-574DEFF2B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F5A5102E-150F-4DFC-0CDB-56F18E389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4803105-81E4-2FCD-678A-02E8DD2CE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16855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A5910647-AA5B-8A67-A71B-813CFC495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4B881FBF-4847-62B3-ABE8-575F4F18A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52C20A27-A2F9-283E-69C3-17A7AD97F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108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BD43DCAB-9C17-F62B-E2D5-AB90F6CBA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F71B70F0-5A0B-565C-8A6F-E3F409DAF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FB0997DF-9156-A2C8-BAF1-61C34582C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2102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FB849D74-F1B0-390D-B0C3-B9965D93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8EE345A5-9AEB-C013-985E-9E0967D16F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64CDCFD8-9292-604A-0DD1-E890CBCD34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2929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0BC19CDF-2670-8A8B-2BF9-8C7E54A4F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CE9976BC-8E3F-DFF4-277D-145DB7885F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BF24C301-0201-99D6-A9D3-D07D0AEE2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6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D444B3FA-452D-7501-5AB0-1810D0A3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A9D1FD76-045E-3CE5-E013-B4F26EA36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2745AC13-9A5E-8EDE-21DF-757CE5CA85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128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3D4FB9A2-9E69-E913-DEAB-4E004B7E3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55B782D-4B1B-2CD9-8C53-2D2811CD7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4DC0DF39-D960-65C1-052F-F2D0A2223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51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1B7E2B1F-8C9A-6C9F-09AE-1BDF0921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5C0ED762-02E8-BB9B-6674-B7C8B32F6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EC104871-202A-8BD9-82BE-93C8C72BF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950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7DE6C5B-B243-3193-484E-8F2F1CD8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8737770-6881-F1B6-0B4F-ECF046E08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F0C26ED1-DF29-BC3F-4502-BCDC31C60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9076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457A101-4836-6139-204A-146ACF8B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3C8EB74F-3461-7AEF-F15A-C13FB1059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A20EAC4-9B5E-9623-C8CA-7A47503772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52767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1824CFE7-84EA-BAF8-C9AC-7E01010D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A386C0C4-FF9F-1F7F-FF6E-9DD96BF91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2900E86E-B0F0-F115-8822-2444313BB8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90520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67B540D7-DD51-C863-819A-4BFB7D4AB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11C46FDD-5777-4009-A6FC-7EE476F86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2A0A5816-C934-505B-7A7B-7FCDB9695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6377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2F4C725C-5153-E6E1-AF50-C6A507427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DD54ECAE-35C3-F609-F2B3-4236F2B10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B52C1ACC-211B-181B-90F1-49B0E2DDB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4637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E7B2F578-89F2-2CFD-8CEE-7260745C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7EEA3EC-9B03-BE25-7AE7-6D8B385F5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C12853AC-DB8B-E025-EF24-624297CA98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09311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21A73741-244E-E7DC-5B36-EE46658C1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386870D9-0051-2502-DA6D-37BEEA434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8F2E75CC-B9A9-AAE7-0D83-B9FB7CE0A8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3738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138DA29E-F022-BD70-E509-698F1310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637D9EAA-7FD3-CA3A-A944-F60B2DD06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BF1CB9E9-E938-F2C2-FD19-4623F0340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34863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2F2464E1-2264-CEF3-02D2-65370F9AA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26E5F890-B9AB-AF9B-1047-C31AA1202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58B3929-CB97-07DB-2397-3335A4B361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2061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AC73079A-39FD-142C-F5BF-C9008E680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C273B5D0-558B-BE48-FB8B-2BBF6DB11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399A0AA5-FDF5-6E4D-16B9-8FD1A4C6F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50756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B18AE693-311F-2CD8-197D-7F3C1F020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CCADBDC3-CD10-19C6-4ED4-53B7E8329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15FA05E0-3125-4BEE-3E86-D83ED4BF3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8447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5C7AD956-36EE-3883-FAF1-5FBF7D2D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A7D33C7C-1143-893B-32C7-E6A007618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19926867-3EC1-6FDC-8EAB-5D1850A52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66718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3A1FCD2-3D8C-FCCD-DC49-F0CF9CD22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ED6FEFA-2D8C-5E34-6240-F052AE8E5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4F28D840-DA1D-D558-8F9A-16BA7C6EA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995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EE195F6F-3DBA-43A6-CCEB-82CF700C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69560730-DE90-2DFE-064C-5BBDBE4FD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DBE005D1-270E-2427-9D9E-360D73251A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96027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73B116FE-BB98-736E-B243-9654E44B7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3DB34036-DBCC-D9C0-DA15-0CA2B8898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33EF262C-F147-A98B-AC08-05B855982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954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CA9E549-AF22-B034-0297-84DDEE4BF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24E54595-9FD0-E8D6-E699-E25ADF833C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1DCD269B-D276-8173-6ED3-E9D1852A13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880446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ED58169C-B55D-6DC0-3514-2669DEA7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3D260E9-F07B-E574-2BBD-CFDE413C66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B60773B0-2BE9-3D00-855E-299E66B17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00506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DA5DC226-6F3E-F624-9138-EB7B6EFF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EF879A4A-0F35-8887-D9C8-8868DCE6D4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438FAE4-05F7-F793-8661-626AF17E52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61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772B4476-C3C9-0FFD-1541-0694A0737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CE80B537-B26A-0442-6739-F08601450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01D0BF1A-1637-5FC9-E018-ABB06C509F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00812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A3F86D0B-E5E6-191A-089F-1F1DCD0B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983FE10F-5BB2-CCC6-5511-4CF617F01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8D80A7BF-9717-C7CE-5A65-6C1974480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44423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0D80472B-0F3E-2298-D13B-6AB5B548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367DB2B0-19A7-5B41-26DE-B9B2580447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77516C63-FB48-EBA1-456C-62C12055DA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09987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1047B6FF-0CE1-C090-424D-C8B8B6E89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DA17128B-66D1-6A05-8A84-5BD926D10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862B3AEE-7906-62FF-510E-A77859A5F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111328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97540900-0C9B-63D0-75F8-BC9779541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0F56C000-DEE0-3C18-5E66-D6B1EFE72D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B7A4B58B-5CC8-956F-B906-1FA1E24762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7528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4BC9FEE3-202F-7AD1-DB85-EA57D9EA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BB2D4E6F-14D1-5F4F-2845-05A41896F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AA09BD5F-8850-5056-B67B-B1B40BBC2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23802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60921F1A-7EB9-3670-73E5-E09A9D53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86A59FAC-0D03-A5FD-79E4-D00610FD88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726FDCDE-7DFA-029C-49E2-2464F5A695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42198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305036EC-C455-07C7-D688-95EC6C1C8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B013512-B549-E25B-699C-DD664A36F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553199EC-4540-EFAE-CAA9-9DE67A6E14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5758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C4B053F1-0B6A-1C18-0B50-505AA927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228C97D4-7119-96A6-F133-25750EBF3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57CE95C4-2877-27BB-4297-EF800435A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486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>
          <a:extLst>
            <a:ext uri="{FF2B5EF4-FFF2-40B4-BE49-F238E27FC236}">
              <a16:creationId xmlns:a16="http://schemas.microsoft.com/office/drawing/2014/main" id="{D045F4C5-59E1-8D07-96A5-E31AD2811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8b217438c_0_262:notes">
            <a:extLst>
              <a:ext uri="{FF2B5EF4-FFF2-40B4-BE49-F238E27FC236}">
                <a16:creationId xmlns:a16="http://schemas.microsoft.com/office/drawing/2014/main" id="{9D222983-8D29-8BCF-3B5B-5BEE54E47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2c8b217438c_0_262:notes">
            <a:extLst>
              <a:ext uri="{FF2B5EF4-FFF2-40B4-BE49-F238E27FC236}">
                <a16:creationId xmlns:a16="http://schemas.microsoft.com/office/drawing/2014/main" id="{B50FC9D9-25A1-8AFF-56F1-F3431F50D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197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89E82A0E-8D44-A5F1-6176-19E1FB90F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ccb1a49c31_0_0:notes">
            <a:extLst>
              <a:ext uri="{FF2B5EF4-FFF2-40B4-BE49-F238E27FC236}">
                <a16:creationId xmlns:a16="http://schemas.microsoft.com/office/drawing/2014/main" id="{7DD24815-098D-E8C0-C07B-1D3E62A9E0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7" name="Google Shape;307;g2ccb1a49c31_0_0:notes">
            <a:extLst>
              <a:ext uri="{FF2B5EF4-FFF2-40B4-BE49-F238E27FC236}">
                <a16:creationId xmlns:a16="http://schemas.microsoft.com/office/drawing/2014/main" id="{9821FF27-C0A6-EFFC-76E9-C922267AD1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15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bschnitts-&#10;überschrif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88" name="Google Shape;88;p17"/>
          <p:cNvCxnSpPr/>
          <p:nvPr/>
        </p:nvCxnSpPr>
        <p:spPr>
          <a:xfrm>
            <a:off x="905743" y="3257550"/>
            <a:ext cx="74064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er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halt mit Überschrift" type="objTx">
  <p:cSld name="OBJECT_WITH_CAPTION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ld mit Überschrift" type="picTx">
  <p:cSld name="PICTURE_WITH_CAPTION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29" name="Google Shape;129;p23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1" y="0"/>
            <a:ext cx="9144000" cy="36864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kaler Titel u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 rot="5400000">
            <a:off x="5370600" y="1484234"/>
            <a:ext cx="4317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 rot="5400000">
            <a:off x="1370025" y="-430367"/>
            <a:ext cx="4317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500"/>
              <a:buFont typeface="Calibri"/>
              <a:buNone/>
            </a:pPr>
            <a:r>
              <a:rPr lang="de" sz="45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Thema</a:t>
            </a:r>
            <a:endParaRPr sz="4500" dirty="0">
              <a:solidFill>
                <a:srgbClr val="3F3F3F"/>
              </a:solidFill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822960" y="3529390"/>
            <a:ext cx="68580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</a:pPr>
            <a:r>
              <a:rPr lang="de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Namen ∙ Datum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65180" y="109538"/>
            <a:ext cx="1864520" cy="590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B9795C0-733A-CF28-A098-3414EC07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6F047931-DD82-E8F7-64A1-7146D8870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E1668AD-4163-25E2-510B-0BE6C66509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D19E923-AA11-532E-BE09-9969EEDAF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92500" lnSpcReduction="20000"/>
          </a:bodyPr>
          <a:lstStyle/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Mithilfe von Docker und Containerisierung erlaubt Kubernetes, diese Herausforderungen zu überwinden.</a:t>
            </a:r>
          </a:p>
          <a:p>
            <a:pPr marL="641350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1400" u="sng" dirty="0"/>
              <a:t>Traffic-Spikes und Leerlauf: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 horizontale Skalierung von Services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Loadbalancing und Routing</a:t>
            </a:r>
          </a:p>
          <a:p>
            <a:pPr marL="641350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1400" u="sng" dirty="0"/>
              <a:t>Komplexe Infrastruktur: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Infrastruktur wird deklarativ und übersichtlich mit Quellcode beschrieben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Erlaubt Versionskontrolle und einfache Dokumentation von Infrastruktur und Service-Architektur</a:t>
            </a:r>
          </a:p>
          <a:p>
            <a:pPr marL="641350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1400" u="sng" dirty="0"/>
              <a:t>Replizierbare Infrastruktur: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Durch deklarative Beschreibung der Infrastruktur lässt sich Infrastruktur immer in derselben Konfiguration ausliefern</a:t>
            </a:r>
          </a:p>
          <a:p>
            <a:pPr marL="641350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r>
              <a:rPr lang="de-DE" sz="1400" u="sng" dirty="0"/>
              <a:t>Hohe Verfügbarkeit: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Automatisches Neustarten von „abgestürzten“ Containern</a:t>
            </a:r>
          </a:p>
          <a:p>
            <a:pPr marL="1098550" lvl="1" indent="-4000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Automatisches Loadbalancing, um Überlastungen zu vermeiden</a:t>
            </a:r>
          </a:p>
          <a:p>
            <a:pPr marL="641350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endParaRPr lang="de-DE" sz="1400" u="sng" dirty="0"/>
          </a:p>
          <a:p>
            <a:pPr marL="641350" indent="-4000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romanUcPeriod"/>
            </a:pPr>
            <a:endParaRPr lang="de-DE" sz="1400" u="sng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EA1E62E0-4D6F-E9EB-79C0-955C7D5ED3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10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9F973687-08B2-18E9-91A5-4AD630AD253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6D11CDAE-D957-71BD-A459-A928684AAB7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98037F-FB40-E7D0-B4AA-0881A0584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9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15510A26-6BF7-9AB8-1BE1-B25D3F56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962B0EEB-DAF7-A17B-32A7-9DFA7C2A37E3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CC114D1B-104B-B715-52C0-6CE6E3C1BE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E9F87992-6403-7030-14D7-04005A0E4E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AA2B5A07-A058-3C1E-A4C2-60B7FDAE26F2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3FD8783C-06F3-3DC9-1EB6-BA05AA910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3AA67C05-0A2C-9301-CF87-0757D7DB0450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203513A7-ED64-E633-C16A-29F3A7BA2219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D52CE838-A84C-1158-1A0A-8EF737D8F07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FB7571E8-CD6E-E2F9-6E1B-EB2B5F3B90C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B8AAA1FB-7113-C209-8F95-738433CE9C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EAD8BEA-1E53-911E-72AB-5501DC9B7009}"/>
              </a:ext>
            </a:extLst>
          </p:cNvPr>
          <p:cNvSpPr/>
          <p:nvPr/>
        </p:nvSpPr>
        <p:spPr>
          <a:xfrm>
            <a:off x="3630792" y="2350464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DB29D-7F5D-15B1-5551-544CE257CD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1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3BF56E4B-A569-D975-DBFD-41F6B831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C1D59833-7C63-37DE-E642-7DC4BE488B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ist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ECA3897-4CB9-1197-14AB-D8614FCAEE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E61322A6-9B72-C850-32F2-4E026BD92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Open-Source-Plattform ...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Zur Verwaltung von containerisierten Services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Deklarativen Erstellung digitaler Infrastruktur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Automatisierten Verwaltung von container-basierten, verteilten Services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„Docker-</a:t>
            </a:r>
            <a:r>
              <a:rPr lang="de-DE" sz="1400" dirty="0" err="1"/>
              <a:t>Compose</a:t>
            </a:r>
            <a:r>
              <a:rPr lang="de-DE" sz="1400" dirty="0"/>
              <a:t> auf Steroiden“.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Baut auf Containern (Docker, </a:t>
            </a:r>
            <a:r>
              <a:rPr lang="de-DE" sz="1400" dirty="0" err="1"/>
              <a:t>Podman</a:t>
            </a:r>
            <a:r>
              <a:rPr lang="de-DE" sz="1400" dirty="0"/>
              <a:t>, etc.) als zentrale Technologie auf.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Nach dem Linux-Kernel das größte Open-Source Projekt der Welt.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In dieser Präsentation: Eine sehr simple Übersicht über die wichtigsten Aspekte von Kubernetes.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4C7301CA-917B-A75E-687C-33637C15C8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536F21A-1718-9550-2D1E-4F48BA18A2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3A7E86F0-D42C-2554-A89D-57A10D1DB4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5A2E5-BA76-DD9B-88F8-328368493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164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5C486A4F-BC5E-DEC9-57A9-8878BDBEC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4CDF3C0B-233C-8F56-F3DB-62F43F5F26F3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24F4BDEC-FD48-AFBE-98C8-6B812B6F1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4123E9E4-5926-7091-A46B-3A8C99FD554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838EAB39-C9C6-691F-8F01-ECCC4DEA2C22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1009547A-05C8-7D7C-66EC-C9935AF5C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E9F89BA2-9341-834A-C2CE-375D196A55DC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0C27F7E9-DC53-5B8D-B5EB-60402C44D02B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589A1468-C587-B1A7-21EB-935058F12C1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1E4A4E76-FA9C-1D80-76F4-36A783C68FF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E1560E18-9CE0-825D-84F3-1768CF49E4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B9357C52-BC1D-8711-BDCF-EA1B9B7AAE8B}"/>
              </a:ext>
            </a:extLst>
          </p:cNvPr>
          <p:cNvSpPr/>
          <p:nvPr/>
        </p:nvSpPr>
        <p:spPr>
          <a:xfrm>
            <a:off x="3630792" y="2680416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5CB03-338A-2E8F-EBC9-7A45A360E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5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2414DB3A-670B-D327-3C01-60D1CE96B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3773C6B3-21D3-7297-AEDD-D72D4774E0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0F436EA-8201-DE05-0CA5-6361938559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B00D87B-9E0B-B0DA-D10F-AE66D9D27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Service Discovery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Kubernetes übernimmt Netzwerkkonfiguration innerhalb des Clusters. 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Eigener DNS-Service für Services innerhalb des Clusters.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Cluster stellt somit ein Private-Network dar.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Erlaubt genaue Kontrolle, welche Services aus dem offenen Netz zugänglich sind und welche nicht.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B6F2AF9-9355-0D5A-7728-DAD1A41DF7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98FDBCF3-99F7-E354-F63D-C606AAC5A48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C46F8F92-B042-7883-AF11-048CB27BF0C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1ED21-F0C4-7AEE-80C6-E736F4B8F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9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02CAC2BE-9567-E6D9-84E0-803FB0EB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B6428F7D-DB5A-0C7D-4B6A-FDCC1F1F68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EDC1C1D-C5AB-56A1-0A33-91845D52AA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1A5FAFA-4D7D-47F4-6B76-DB02AA225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Load </a:t>
            </a:r>
            <a:r>
              <a:rPr lang="de-DE" sz="1400" u="sng" dirty="0" err="1"/>
              <a:t>Balancing</a:t>
            </a:r>
            <a:endParaRPr lang="de-DE" sz="1400" u="sng" dirty="0"/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 Lastverteilung auf die einzelnen Services.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Interner Load-Balancer verteilt die Last innerhalb des Clusters auf freie Services.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B318B757-E724-1D2F-71F0-D45A028B37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22DA64E7-DD10-0C00-014E-7C90A85E50C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C4012DA-6C4F-76E9-2B45-52136ACAD6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C4089B-E89C-4C71-3B72-29FB32A5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E9ED79E-4932-6DE3-8798-ABEBD0A4B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B3F1C9F6-F5C9-1E1E-9B09-D47551ACD1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42831C23-3F43-0F14-E7D8-76812761D2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75513978-E876-D2BE-023D-5ED83F86C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Storage Orchestration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Automatisches Einbinden von Dateisystemen.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Automatisches Einbinden von Cloud-Storage.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C30965B-3439-41DC-F011-348E36FB4E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984B14D-9F44-396D-5910-BA2B377671F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C263D32A-507A-9D7D-E148-9CB604D4367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2C568D-9AF1-C6B8-F38F-8F734060D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601834E2-807F-E4BD-C16F-B80F4AB89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2ABB6CF0-EBC3-BBB4-E059-84B4816B8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1CE1F2FF-F0DB-68C4-9B03-2D6C4BC8F4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6C2ECE33-F76D-D100-5EE2-2F029B676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Automatische Rollouts und Rollbacks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Gewünschter Zustand des Systems muss lediglich in Konfiguration beschrieben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Übergang in gewünschten Zustand wird automatisch vorgenommen.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Übergang erfolgt graduell, ohne Infrastruktur neu starten zu müssen.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Rollout und Rollback erfolgen somit ohne Unterbrechung.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20672A46-E919-B28D-4E37-77777E76F1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E039827B-E540-5F03-2C6C-AD584FDD37A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A29E38F0-962A-71EF-CF46-0DF754497CB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011F53-7B72-66A0-6C28-A67ED028B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01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B56746F-4D48-1220-EC84-5E54BEEB0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FC2E6143-75EC-4FD4-6465-791CAE0CF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B03B41A9-FE24-42C9-FF83-F45DAFC57C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57FAEDD8-0E42-FA70-4E05-B5EC852A0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Ressourcen-Zuweisung für einzelne Container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Kontrolle, wie viel CPU und/oder RAM ein einzelner Container erhält.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Ermöglicht effiziente Nutzung vorhandener Hardware-Ressourcen.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Erlaubt es, einzelne Services optimal auf zu erwartende Last anzupassen.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D2FC878-32BF-E272-5EC1-9E8E4B837E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18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6B84E460-F8F1-605A-DCDC-2F3CC1C80AC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3B138F20-6316-CA51-0307-47AB20A1640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B9FC7B-98C8-2231-3F77-384CC78C0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67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A17C772B-61AD-5178-BF06-1A2B3CCC2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9225C2FC-5D07-0153-7CDD-C0AB58EFE4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D34B063-F354-4F1D-6670-48E43D18E9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A868F61-F255-0638-86F4-833E27098B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Secret- und Konfigurationsmanagement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Umgebungsvariablen, Schlüssel und Konfigurationen können sicher verwaltet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Umgebungsvariablen und Schlüssel können im laufenden Betrieb ausgetauscht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Konfigurationen und Secrets müssen nicht in separaten Dateien oder in Container-Images mitgeliefert werden.</a:t>
            </a:r>
            <a:endParaRPr lang="de-DE" sz="1400" dirty="0"/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BD6FA4AF-7740-7981-70EF-B05B4F09D0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19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52D0186-2054-197C-AFAF-1B13F79A4A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9A2D1946-CD6D-41E2-FAE7-7770F3553FC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5CE0B-03B3-D0BE-F2D3-27C4F35E8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9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9826137-21DD-F3DD-63D0-BA507509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097E2602-2A12-821F-2C6B-AF2796C8D3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Überschrift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9988A16A-3CC9-8B1F-8535-11926AEAE5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0CDA6006-2416-7AB1-DE66-53D8DC272F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92100" lvl="0" indent="-50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/>
              <a:t>TextTextText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89693A2-30A8-CA20-3706-0E73B114C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6EBA76ED-6BB6-ABA1-6D31-9A3E8D8A7E1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2D9E0BD-38B9-F5F7-B1AF-675E34371C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                                                                 AUTOR: XXX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3035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C06C4986-6332-20C2-2319-398E38DC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7401DCC5-0D2E-2E7B-CC75-64E816303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A8690D6-6CD9-6C99-2AD0-53E48F5BFF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5F73CBB-02BD-DB65-EE27-4C3555C15B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Horizontales Skalieren von Service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Automatisches Skalieren von Services bei definierten Lastgrenzen.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Zusätzliche Services werden automatisch gestartet, sollte die Last zu hoch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Nicht benötigte Kopien werden bei niedriger Last gestoppt.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Spart Ressourcen bei niedriger Last.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Zusätzliche Leistung wird nur benötigt, wenn Last dies auch erfordert.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Erlaubt das Einsparen von Geld und Ressourcen und den Ausgleich von Lastspitzen.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24903FF6-4A37-E058-D8B7-A38E8EAA62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20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04CF467-22E9-6B2D-8034-167FF6ED66C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3DB0866A-1E51-3761-F020-4C10DCC73A0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95427C-3752-4BD7-A63C-4D7F0F38B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24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5AB37B0C-E264-2E61-1D9E-DFA611582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DC0AF24C-6F22-007A-3F4A-2B82316B4E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1A029C7A-C422-A4AD-168B-168E84A5F9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6B24F60A-0A9F-2E1B-627B-5D3CAA9740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Self-Healing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Abgestürzte Services werden automatisch neu gestartet.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Kubernetes überwacht den Zustand der einzelnen Container.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Backup-Container werden automatisch zwischengeschaltet.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300" dirty="0"/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B58A1411-2C19-A7BD-26D6-2C33A4B6D2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21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8197E895-C842-0FD9-282E-4C30932BCD9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D2C461D6-7F97-E30D-A3EE-87F95DBA435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78B1C5-E423-2E95-DC7E-D8498E5A6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86AC2EF-60FC-68F4-3834-F8F11BFC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818C9B8B-F1DF-974C-080D-4CA072AAB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Was bietet Kubernetes?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BC504F23-B574-88F2-AF0D-ACD86B68DA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BB81AF9-330D-D686-8E43-FF3293866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de-DE" sz="1400" u="sng" dirty="0"/>
              <a:t>Pop Quiz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Abgestürzte Services werden automatisch neu gestartet.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Kubernetes überwacht den Zustand der einzelnen Container.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Backup-Container werden automatisch zwischengeschaltet.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300" dirty="0"/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2A6DCECD-F3D0-C897-2E20-9F72646EC9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BFB4011-5DDF-26B6-6172-01635D51FCB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6DECEDF5-B2C8-9FC3-4783-44877157D47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ED2DE9-6B96-43C4-4714-8692776AA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1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85E39413-6CBA-B257-F840-ACDBEAF14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FCBD3D1E-7C05-9B92-7724-1A154BB9029A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40651C6A-9500-90EC-0852-AB0C0EEDC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8CEEF48E-3B18-F2CB-B1B5-3167314D87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5EABB661-FA35-12DF-CD7F-1F7706B83FBA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3B21F239-E874-ED52-1606-C883CBC7BF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4D161D55-09C0-B95C-6CCF-6CE7433D4C70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47C5C6E3-766A-B3D0-CF6F-406B7AEE1E0F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E63A49D9-4585-8548-416A-64BC517A67E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426F9C47-65B9-116C-7789-1F249AC08AA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C1E5E972-7E55-3675-071C-A8CBE6F7CE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23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4EFDB475-5404-C896-5A27-EC938E492C25}"/>
              </a:ext>
            </a:extLst>
          </p:cNvPr>
          <p:cNvSpPr/>
          <p:nvPr/>
        </p:nvSpPr>
        <p:spPr>
          <a:xfrm>
            <a:off x="3630792" y="2972516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B7A79-2F27-63CC-451E-D75AC68AC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42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8D73DD09-4BAA-2EBE-9B78-F802F3689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668240D0-F548-0E3E-A4E0-FD615CBEC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Grundlagen Kubernetes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05A0F69-B943-5C2E-4DDD-D153145A0FC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8A06942-A055-6AE8-9500-D9C7609A9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 sz="1300" dirty="0"/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Automatisiert die Verwaltung und Steuerung von Container-Applikationen.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Überwacht den Status der einzelnen Container.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/>
              <a:t>Self-Healing:</a:t>
            </a:r>
            <a:r>
              <a:rPr lang="de-DE" sz="1400" dirty="0"/>
              <a:t> Container werden automatisch neu gestartet, sollten sie abstürzen.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/>
              <a:t>Skalierbar:</a:t>
            </a:r>
            <a:r>
              <a:rPr lang="de-DE" sz="1400" dirty="0"/>
              <a:t> Eine Applikation kann auf mehreren Replikaten laufen. Macht Load-</a:t>
            </a:r>
            <a:r>
              <a:rPr lang="de-DE" sz="1400" dirty="0" err="1"/>
              <a:t>Balancing</a:t>
            </a:r>
            <a:r>
              <a:rPr lang="de-DE" sz="1400" dirty="0"/>
              <a:t> möglich.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/>
              <a:t>Sicher:</a:t>
            </a:r>
            <a:r>
              <a:rPr lang="de-DE" sz="1400" dirty="0"/>
              <a:t> Container kommunizieren innerhalb eines internen Netzwerkes. Zugang von Außen ist eingeschränkt.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/>
              <a:t>Automatische Verwaltung:</a:t>
            </a:r>
            <a:r>
              <a:rPr lang="de-DE" sz="1400" dirty="0"/>
              <a:t> Es muss lediglich der Zustand eines Schwarms an Containern beschrieben werden.</a:t>
            </a:r>
            <a:endParaRPr lang="de-DE" sz="1400" b="1" i="1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5EF970DA-1CA2-5F2B-6020-99C54ADC284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8DC33FC-4A8D-8CF7-7045-426EB264373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06CA79A-D5CA-44A7-4869-5E75EA8AC47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F9954-75CC-9B24-D752-6BE1362B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70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EEBF4E1-E011-0397-EB69-3ADA3EA0E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72722368-15C9-FABF-BEC4-DE9033054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Grundlagen Kubernetes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A8612EFA-A80C-76F5-09F0-1D0900EA0A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5569CFEB-BB4C-4445-CEBF-1196439100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406019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Container werden in einem sogenannten „Cluster“ von Kubernetes verwaltet.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Kubernetes übernimmt den Aufbau und die Steuerung des Clusters.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Kubernetes regelt die Kommunikation der Container innerhalb des Clusters.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Kubernetes regelt die Kommunikation mit der Außenwelt.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38E49B5F-131D-EE55-F7CB-DA69DA9EED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33E9E945-0CF1-E783-DC31-85574855360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FE41D449-E9F8-E37A-6077-FBFA9B999C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3945E-4954-374F-8EA6-905884D7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6" name="Picture 5" descr="A diagram of a container&#10;&#10;Description automatically generated">
            <a:extLst>
              <a:ext uri="{FF2B5EF4-FFF2-40B4-BE49-F238E27FC236}">
                <a16:creationId xmlns:a16="http://schemas.microsoft.com/office/drawing/2014/main" id="{20D79137-1A88-3954-A80B-A666A1F1C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2604" y="1390001"/>
            <a:ext cx="3167271" cy="331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66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250BDBF-379C-E923-D666-C32BA35AD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73C5A389-2F09-20D0-7C2A-0121C4C2B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Grundlagen Kubernetes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8F5CD7B-C77D-DDCD-06C6-F7AC521E2A4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9CE3F343-8455-0E0F-5CF3-D4E82F7E9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411099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Zentrales Feature: </a:t>
            </a:r>
            <a:r>
              <a:rPr lang="de-DE" sz="1300" b="1" dirty="0"/>
              <a:t>Deklarativer Ansatz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Der Aufbau und gewünschte Zustand eines Clusters wird in </a:t>
            </a:r>
            <a:r>
              <a:rPr lang="de-DE" sz="1300" b="1" i="1" dirty="0"/>
              <a:t>.</a:t>
            </a:r>
            <a:r>
              <a:rPr lang="de-DE" sz="1300" b="1" i="1" dirty="0" err="1"/>
              <a:t>yaml</a:t>
            </a:r>
            <a:r>
              <a:rPr lang="de-DE" sz="1300" dirty="0"/>
              <a:t>-Dateien beschrieben.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Tatsächliches Herstellen des Zustands wird von Kubernetes übernommen.</a:t>
            </a:r>
          </a:p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291B27D-F446-1211-8B58-84A4EF5E50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43EDAF5-CCAA-F353-C05E-AB933D0F9FF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62C649E5-DEA2-949C-0569-165CCFF8FC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E5D98-F37B-D8ED-2FA9-65F7D1E55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E0BBD78-8076-FFE4-F724-6FC29A2E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033" y="1237350"/>
            <a:ext cx="2884311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24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ACA25449-A238-8361-34DD-12F5E3F1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0C727780-1D31-6A69-1E8F-7422AA87B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Grundlagen Kubernetes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7814C09E-300D-6866-D16D-09C5C17D2B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C85854C3-9732-66B1-A13A-4FD97D0A7E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59" y="1384300"/>
            <a:ext cx="7148229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/>
              <a:t>Command-Line-Tool: </a:t>
            </a:r>
            <a:r>
              <a:rPr lang="de-DE" sz="1300" b="1" i="1" dirty="0" err="1"/>
              <a:t>kubectl</a:t>
            </a:r>
            <a:r>
              <a:rPr lang="de-DE" sz="1300" b="1" i="1" dirty="0"/>
              <a:t>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Ermöglicht die Interaktion mit Kubernetes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Erlaubt es Entwicklern einfache Interaktion mit den Interfaces eines Clusters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Erlaubt es, Aktionen und Befehle automatisiert auszuführen mithilfe von Scripts</a:t>
            </a:r>
          </a:p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1C64B787-F66C-90F3-7BF8-4E7F5AE51B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720BAA83-BC32-6571-6784-66B0FDBE951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7B5AC0AD-101F-C876-0CA2-73E8A7D677A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9F659-C225-C8FF-ABA0-BDA17A8E6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5" name="Picture 4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5ACEEAC9-F2F9-A79B-F386-F9DBB69DB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44" y="2218679"/>
            <a:ext cx="7772400" cy="21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83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4D6C1E8C-5770-1C78-77AF-09244656F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29633232-CB04-2802-D66B-601066274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Grundlagen Kubernetes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8888930-C0E9-523D-B7ED-753D6EC87E3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6D48BA60-290E-8A92-1483-728B1F156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4168264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/>
              <a:t>Erweiterbar: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Zahlreiche </a:t>
            </a:r>
            <a:r>
              <a:rPr lang="de-DE" sz="1200" dirty="0" err="1"/>
              <a:t>Addons</a:t>
            </a:r>
            <a:r>
              <a:rPr lang="de-DE" sz="1200" dirty="0"/>
              <a:t> und Plugins erlauben es, Cluster immer weiter auszubauen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Erlauben Anbindung an APIs von Cloud-Anbietern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Anbindung an spezielle Services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Zusätzliche Konfiguration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Feinere Kontrolle über den Cluster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...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F981272E-71FD-7D60-B2E2-B39AE27057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28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FD2BD94-D771-DE20-B518-3CDE163345A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4B585DE-1CB7-2E21-864F-2106C11AEAD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3F2AA-216A-FE0C-1805-2C9283FA6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01C39D9-DE21-924F-5EC7-62D8E590A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223" y="1141887"/>
            <a:ext cx="3622367" cy="374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49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C4C26ECE-0E93-FB7B-DBE4-0A247C668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B1E7A199-8F08-D1E5-BFEB-7882A635EA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D06B5F7D-DAAE-FFDE-7B80-2C3FA59762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B2BF4FF-6C93-D7DF-23D4-6F79D39728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400" b="1" i="1" dirty="0"/>
              <a:t>Kubernetes </a:t>
            </a:r>
            <a:r>
              <a:rPr lang="de-DE" sz="1400" dirty="0"/>
              <a:t>ist...</a:t>
            </a:r>
            <a:endParaRPr lang="de-DE" sz="1400" b="1" i="1" dirty="0"/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Eine Plattform zur Orchestrierung von Applikationen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Eine Alternative zu Docker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Ein Framework zur Wartung von Infrastruktur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endParaRPr lang="de-DE"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8059BD6C-015C-5649-1BE1-C8555CA6F7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29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D838C69F-966B-30BD-41F6-9B64130B6F0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FC9EBE52-FF35-A735-5E19-8A9849C3AF7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1209E4-9DEE-0395-1A4A-A4E08FF3A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40E787-7636-3D78-03EE-BD79F44E310A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Pop-Quiz: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3105D-C3A8-72CF-3249-E9B89CB248AA}"/>
              </a:ext>
            </a:extLst>
          </p:cNvPr>
          <p:cNvSpPr txBox="1"/>
          <p:nvPr/>
        </p:nvSpPr>
        <p:spPr>
          <a:xfrm>
            <a:off x="5507341" y="23377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5DADE-A8E6-E1B7-2594-E833D557A7BB}"/>
              </a:ext>
            </a:extLst>
          </p:cNvPr>
          <p:cNvSpPr txBox="1"/>
          <p:nvPr/>
        </p:nvSpPr>
        <p:spPr>
          <a:xfrm>
            <a:off x="5507341" y="25717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6C2EC-B4BE-69F4-691E-70416697BDF5}"/>
              </a:ext>
            </a:extLst>
          </p:cNvPr>
          <p:cNvSpPr txBox="1"/>
          <p:nvPr/>
        </p:nvSpPr>
        <p:spPr>
          <a:xfrm>
            <a:off x="5507341" y="28057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407778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C302E41D-2697-9D5F-2253-61064793B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201F0F31-AAE3-346A-BEA3-7AF5D716E03F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5750CD23-6F2E-6715-EA3C-65CBA18AE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A0ABE937-BB99-E3DC-1499-BB147DD9E4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6E8F0883-807F-AEBD-FC83-43BC1470290B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EFBCE2E2-19C0-8ADE-DBE5-25F81FB71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4C3C8A76-E9D7-4E19-D269-7DF5B6D9773F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E6C4D47B-25D0-FD3A-A555-9F663C2D2B39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45DF8CEF-FC95-026B-E1BD-6E81B12B78F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79EC415E-1144-FF29-BCC0-1D10E15E198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E7E0550B-60A6-7E27-A98A-B3151CFEC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98A404C-C1CF-2833-ED86-85E131CE3DE4}"/>
              </a:ext>
            </a:extLst>
          </p:cNvPr>
          <p:cNvSpPr/>
          <p:nvPr/>
        </p:nvSpPr>
        <p:spPr>
          <a:xfrm>
            <a:off x="3630792" y="1651024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40641-D729-9F31-EB24-701C60AF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94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52DC6BAB-74D9-E540-E00D-C79AB291D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4472DA00-6CBE-EAA7-ED63-DFE0BA354CCE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AD080313-BD47-2B74-6B70-CEA464D12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C4F3CD38-60D1-EAA7-3DC9-F53FDBC295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DC94A93D-9A90-203F-D125-99E9BD3D9CD9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D6067E7B-2B2B-1BBE-209E-A097D1621F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CB0AE654-51D6-CD1F-B24F-A4AD6AE55071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D76B4C48-F47C-3C47-D3EF-D0A3CE41E17C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129537D6-6C14-5FCF-1BE6-8A782A8F84B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F4950999-8A77-E48F-1B36-3151063A1D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3956E69E-F0C4-5B6C-09C2-6A299D805C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30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77EFCA27-44EA-60BE-DF9C-D446C7955109}"/>
              </a:ext>
            </a:extLst>
          </p:cNvPr>
          <p:cNvSpPr/>
          <p:nvPr/>
        </p:nvSpPr>
        <p:spPr>
          <a:xfrm>
            <a:off x="3630792" y="3322125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846140-5AAF-3F1D-0B5B-0B57552E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89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ADD77AC3-A71E-590B-81DE-4FC8867E1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3DE4F822-39B9-20D8-FBF1-250B1D6E71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2CE53F24-9620-2194-BC98-602C7C0523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9B8BC0F-7EBE-7201-3B1D-2866B5240D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31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59118C2E-2420-9D3D-4D0F-460000043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03186143-AC92-FF37-EEAB-EDB4874B83F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57F5A-80E6-FAAF-4A32-7068E67A981C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Zentraler Begriff: Der Cluster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B533F8D0-D554-B5A2-31DD-6CE473B35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572" y="1728989"/>
            <a:ext cx="5890856" cy="28289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ECD53E-761C-D05A-EBDA-CEE4BCF3C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431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EF3EA32-7455-2021-FFD0-0293DB85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4E69C2FE-23F4-A55F-1B92-80BBF8EF30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125CA0FD-0C29-3408-2BB0-EB672E6B20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E1FD335-CAFF-AF9D-0CA6-6EE19FA9D0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754380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Wird deklarativ mithilfe von YAML-Files konfiguriert.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Besteht aus mehreren Komponenten.</a:t>
            </a:r>
            <a:endParaRPr lang="de-DE" sz="1300" dirty="0"/>
          </a:p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300" u="sng" dirty="0"/>
              <a:t>Control Plane: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Enthält mehrere </a:t>
            </a:r>
            <a:r>
              <a:rPr lang="de-DE" sz="1200" dirty="0" err="1"/>
              <a:t>Kubernetes</a:t>
            </a:r>
            <a:r>
              <a:rPr lang="de-DE" sz="1200" dirty="0"/>
              <a:t>-Services zur Verwaltung und Steuerung des Clusters</a:t>
            </a:r>
          </a:p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300" u="sng" dirty="0"/>
              <a:t>Nodes: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Enthalten die eigentlichen Container-Services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Container werden innerhalb von sogenannten Pods verwaltet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13AC0C11-8237-ADE4-1929-CD5799B455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2FD57F25-80A3-9515-FED4-ACF01BADB36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10453C74-218E-DB83-CE9C-F687485E910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4D542-C4D6-58CF-C840-9AFC8B671C0E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Zentraler Begriff: Der Cluster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660960-D09E-3C31-4E4F-EA4E50EE8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052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E2C1FFB9-D19E-B20D-C1C1-80C5F769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884A3EDD-2938-D49A-1D6D-F5397E72BA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</a:t>
            </a:r>
            <a:r>
              <a:rPr lang="de-DE" sz="3200" dirty="0" err="1"/>
              <a:t>Komponentent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D885362-3635-621D-E7B4-754D72EB2B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9D090B98-48C4-EB8D-9F6B-050CF9BA24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33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F7B7696A-2591-4B17-2B09-0DD8E3FB278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1C1A566D-C425-8078-797A-D2DEE0FCDDB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601A-02B2-A7D4-A01B-418CB4A94E77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I: Namespace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D366405F-4D26-68D7-36C1-4836A66D3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466" y="1728989"/>
            <a:ext cx="4950884" cy="2905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9C1A3-30C0-CC33-4BC2-B72702907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8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05E5C1BE-8D68-30BB-948B-6F6DE519E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0AD1C217-BDEB-F219-80C3-021025F8A8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78349E4-10E8-16CA-D01E-CCD8123A22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13C18F3A-CF5C-FAAE-E4C3-9B7DCEE9D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754380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Ein Cluster wird in sogenannte Namespaces unterteilt.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Teilt Gruppen von Ressourcen in abgegrenzte Teilbereiche auf.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Namen für Ressourcen müssen nur innerhalb des Namespaces einzigartig sein.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Erlaubt es vielen verschiedenen Personen, Teams oder Projekten, einen einzelnen Cluster zu benutzen und zu verwalten.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3C0852B-7DC5-9B90-A89E-088E48DA1A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BCD642AF-E251-153E-BAC7-D08F98E5699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E30543A1-626B-EFE3-EB1D-69B726F5FF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890D3-C448-11B6-584C-F049FF095C7F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I: Namespace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AAC8DE-1CE8-CCAB-24B5-904872FF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688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B6AB122-2BA4-E568-B280-63638F690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67B26363-AE64-C71A-0F2C-B208677410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CE18471-E051-8BB7-48B0-900227DED1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44346D92-7067-B784-FB97-C87542EEAF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E01543F5-F8CA-64D0-4D34-1910AF91FE2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5C41342-4D95-9F2E-8901-6CDD3966516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B9E6B-2ED9-1249-C32F-A54A5D3A7AC3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II: Nodes:</a:t>
            </a:r>
          </a:p>
        </p:txBody>
      </p:sp>
      <p:pic>
        <p:nvPicPr>
          <p:cNvPr id="5" name="Picture 4" descr="A diagram of a cluster of blue squares&#10;&#10;Description automatically generated">
            <a:extLst>
              <a:ext uri="{FF2B5EF4-FFF2-40B4-BE49-F238E27FC236}">
                <a16:creationId xmlns:a16="http://schemas.microsoft.com/office/drawing/2014/main" id="{67C6AFBB-9415-01DA-374C-86DAC20EE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2" y="1544271"/>
            <a:ext cx="4965698" cy="29359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E35899-2BE0-E53F-BD97-801627B24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83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3597096A-2D69-A930-5C05-45A5DE5D8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571AA8EC-6816-E6B5-774F-8F5C8BA05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F3FF8104-5C9A-7FD2-D586-60BDFA9148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EAFBAC95-8CC9-7510-3BA0-7CDD83C3B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754380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Auch </a:t>
            </a:r>
            <a:r>
              <a:rPr lang="de-DE" sz="1300" dirty="0" err="1"/>
              <a:t>Worker</a:t>
            </a:r>
            <a:r>
              <a:rPr lang="de-DE" sz="1300" dirty="0"/>
              <a:t>-Nodes genannt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Enthalten sog. </a:t>
            </a:r>
            <a:r>
              <a:rPr lang="de-DE" sz="1300" u="sng" dirty="0"/>
              <a:t>Pods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Mehrere Nodes können auf einem physischen Server laufen, oder weit verteilt auf vielen einzelnen Servern.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Nodes können auch virtuelle Maschinen sein, oder Container.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Eine Node kann mehrere Pods gemeinsam verwalten.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Jede Node wird mit einem einzigartigen Namen identifiziert.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Jede Node enthält: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u="sng" dirty="0" err="1"/>
              <a:t>Kubelet</a:t>
            </a:r>
            <a:r>
              <a:rPr lang="de-DE" sz="1200" u="sng" dirty="0"/>
              <a:t>:</a:t>
            </a:r>
            <a:r>
              <a:rPr lang="de-DE" sz="1200" dirty="0"/>
              <a:t> Stellt sicher, dass Pods laufen und registriert die Node bei der Control-Plane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u="sng" dirty="0"/>
              <a:t>Kube-Proxy:</a:t>
            </a:r>
            <a:r>
              <a:rPr lang="de-DE" sz="1200" dirty="0"/>
              <a:t> Verwaltet Netzwerk Regeln (optional)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200" u="sng" dirty="0"/>
              <a:t>Pods:</a:t>
            </a:r>
            <a:r>
              <a:rPr lang="de-DE" sz="1200" dirty="0"/>
              <a:t> Enthalten die Container-Services</a:t>
            </a:r>
            <a:endParaRPr lang="de-DE" sz="1200" u="sng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132CA3AF-F2CF-E942-268A-49AA8276EC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E56E43B2-C98B-6D70-7465-C0721534268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7C1985E-8465-3833-8731-966F47BBDD8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AD52B-144F-F374-8435-99C640F38448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II: Nodes: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6A5260-FE1C-A15E-E0BF-244A73A4E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43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A5CEAE67-12D0-8057-4967-9ABE72C5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2F21C3BC-9BE9-9396-2531-5821C9D1C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45B12EF1-D976-1C03-4B1B-D4EAB58170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7157548A-E6CE-2AFA-250A-4B76A8681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519684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Prozess, welcher innerhalb einer Node läuft.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Stellt sicher, dass alle Container der Node innerhalb eines Pods laufen.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Erhält die deklarativen Spezifikationen für einen Pod von der Control-Plane.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Stellt sicher, dass Pods nach den erhaltenen Spezifikationen erzeugt werden und laufen.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3E255BE-9FDE-2C4A-594E-F656C7655E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F8F4C735-0397-5165-5528-AC2C0530362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DDA33A3-3DF2-7DB5-DB66-8F9F0E9F6B7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0E4C-A455-B4F0-DAC4-40F56F1D5C75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II: Nodes: </a:t>
            </a:r>
            <a:r>
              <a:rPr lang="de-DE" u="sng" dirty="0" err="1"/>
              <a:t>kubelet</a:t>
            </a:r>
            <a:endParaRPr lang="de-DE" u="sng" dirty="0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BB5F9EC-3E0D-B5CE-DE7A-EB149FF3C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40" y="1671200"/>
            <a:ext cx="1816100" cy="2730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318C88-F7AA-3AEE-D8C7-8936B148A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2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EBD2BC2-726F-D856-14AA-84F3EC96B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886C9327-9A35-1D2C-CD1C-0FBBE7D6BD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78BA561F-115A-B917-F377-923027C41B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2919757-424D-4391-4A1F-CC4A756F7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754380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Network-Proxy innerhalb einer Node.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Optionale Komponente, welche Netzwerk-Regeln überwacht.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Erlaubt es bestimmte Pods von Außen zugänglich zu machen.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Erlaubt es auch, die Kommunikation eines Pods einzuschränken.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963ABC9B-B04F-1F30-DD6A-6572ACCD36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38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0A0C7565-9096-5009-AA7F-B7872A6B91B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6542BE2-30EB-649A-2360-8EC7E269988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047D8-4ACA-578B-D365-3B145A9C550C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II: Nodes: </a:t>
            </a:r>
            <a:r>
              <a:rPr lang="de-DE" u="sng" dirty="0" err="1"/>
              <a:t>kubeproxy</a:t>
            </a:r>
            <a:endParaRPr lang="de-DE" u="sng"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0457B49-8B82-9849-F9B2-9C40D067E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40" y="1575100"/>
            <a:ext cx="1816100" cy="273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911A45-7BF4-0A3F-1AF3-0D7A2D796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779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2363060F-5563-33B9-EE96-94391D820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E7538776-6BFC-1852-A9A2-D6635A0FD4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2DD04489-91E0-DF54-B54E-811F2FBEB7E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8137076E-CFF2-5E3B-55D8-A35FF5D89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522859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Zentrales Werkzeug einer Node.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Zuständig für das Ausführen und Steuern der einzelnen Container-Images innerhalb der Pods einer Node.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94FC077-97F7-DE06-D9B5-554DEC019E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39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FD3ABB59-BF87-A943-FF65-33512F52D0D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F1DD4A4-AA21-34A4-95C3-7F9ED9C0DCF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37CA0-A382-BBB5-D392-0E439A3004A8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II: Nodes: Container-</a:t>
            </a:r>
            <a:r>
              <a:rPr lang="de-DE" u="sng" dirty="0" err="1"/>
              <a:t>Runtime</a:t>
            </a:r>
            <a:endParaRPr lang="de-DE" u="sng" dirty="0"/>
          </a:p>
        </p:txBody>
      </p:sp>
      <p:pic>
        <p:nvPicPr>
          <p:cNvPr id="3" name="Picture 2" descr="A diagram of a container runtime&#10;&#10;Description automatically generated">
            <a:extLst>
              <a:ext uri="{FF2B5EF4-FFF2-40B4-BE49-F238E27FC236}">
                <a16:creationId xmlns:a16="http://schemas.microsoft.com/office/drawing/2014/main" id="{83F6DF0D-DEAD-119D-F128-BA8D3F57F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40" y="1575100"/>
            <a:ext cx="1816100" cy="273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CF10D9-3D8D-B139-F3CC-0366507F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8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9400CA8-8B28-5336-0D0A-744B097E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9F03477D-C62E-BFE7-F1AF-CFD390168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Herausforderungen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5D39A99-81C5-E1BC-A26F-53D2E632E6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A7FFCC2-5639-B06B-6B92-F661FEBEDB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68500"/>
            <a:ext cx="7543800" cy="2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84200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Die Infrastruktur von Data-Pipelines und der Datenhaltung ist oftmals starken Schwankungen im Traffic ausgesetzt.</a:t>
            </a:r>
          </a:p>
          <a:p>
            <a:pPr marL="584200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An Wochenenden laufen Services im „Leerlauf“.</a:t>
            </a:r>
          </a:p>
          <a:p>
            <a:pPr marL="584200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Montag morgens werden Services mit Anfragen „überflutet“.</a:t>
            </a:r>
          </a:p>
          <a:p>
            <a:pPr marL="584200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Services im Leerlauf erzeugen Kosten, ohne einen wirtschaftlichen Nutzen zu erbringen.</a:t>
            </a:r>
          </a:p>
          <a:p>
            <a:pPr marL="584200" indent="-34290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Überlastete Services bergen die Gefahr von Datenverlust oder wirtschaftlichem Schaden.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84B294C5-6AF6-E129-AF42-EAC535A944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8FBE5F67-1836-3E76-2302-85A60722D18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C6EA2D84-1AB9-BC25-CD4A-F73D9767E8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E832B-BCF8-B58C-6581-DB0327C71BDF}"/>
              </a:ext>
            </a:extLst>
          </p:cNvPr>
          <p:cNvSpPr txBox="1"/>
          <p:nvPr/>
        </p:nvSpPr>
        <p:spPr>
          <a:xfrm>
            <a:off x="822958" y="1575100"/>
            <a:ext cx="32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I. Traffic-Spikes und Leerlauf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720DFC-B58B-76A6-D996-2A9A99B59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895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B6C0CE3E-7091-4414-4F19-82C41B44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53B81BDB-482E-864D-BE68-5EE182D943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82F32473-EA0D-A5B7-FEF9-C7A92B102D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C44827DB-B649-9089-3084-0B6BC105EA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527939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Jede Node verwaltet einen, oder mehrere, Pods.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Enthält die eigentlichen Services als Container-Images. 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Ein Pod kann mehrere Container enthalten.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Pods existieren rein als deklarativer Quellcode und werden verfügbaren Nodes von der Control-Plane zugewiesen.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Best Practice: Ein Container pro Pod.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2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453E7B8-FE21-F98F-478D-186E256D0D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40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A14DBEB6-255B-176E-D6A9-027BB6C7CEF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0FF4F4C-9AB3-B4E7-64D3-F574EC9702C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21243-36A4-18F1-E52A-512C2427187E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III: Pods:</a:t>
            </a:r>
          </a:p>
        </p:txBody>
      </p: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58EBDB8-8B91-A79C-8701-151EC4A8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940" y="1575100"/>
            <a:ext cx="1816100" cy="273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1288AD-1122-FFCB-45F6-93BF252C3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66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F4FD2A1-6380-DE34-F3DF-612E45F23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3CF8B061-61D0-FD58-8CFC-238DA238C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6B28D202-3F66-5C5F-3379-82AEB7F66A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9F2E396-EBC1-0224-7988-674211DA1D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41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D4F63541-E3EA-2706-CEA9-5EDB0AA3D28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90784103-F007-3552-314C-E7F5A80DB9D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424378-1D10-49FC-E97D-C9ECE8AF77AB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III: Pods: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A9D87D4-87F1-77F0-8769-B6B3A724B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64" y="1285850"/>
            <a:ext cx="5598160" cy="3313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AA7D9-A2F3-650B-DFD3-8ECC02431CBD}"/>
              </a:ext>
            </a:extLst>
          </p:cNvPr>
          <p:cNvSpPr txBox="1"/>
          <p:nvPr/>
        </p:nvSpPr>
        <p:spPr>
          <a:xfrm>
            <a:off x="2967756" y="4216978"/>
            <a:ext cx="3339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Pod, der </a:t>
            </a:r>
            <a:r>
              <a:rPr lang="de-DE" dirty="0" err="1"/>
              <a:t>nginx</a:t>
            </a:r>
            <a:r>
              <a:rPr lang="de-DE" dirty="0"/>
              <a:t> als Container enthält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7CCF6-2CC1-EA68-BDA1-33115A376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104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3BA0266-E629-B976-E101-5046511BF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1D8ACE36-9E15-E77C-3702-77AB56B2D9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2E4565AD-4109-9FD1-A4AB-33790F7C30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CEB54924-F693-C191-4250-3022991D27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2907DD06-D8C2-62CA-4C5B-AE9C1C83D74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3122224-60D4-6A31-6BCC-01DBE476BD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0806A-CA79-E483-09CA-0B1972CE183D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6586A27-FDA9-B1BA-B596-D91A36654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324" y="1712500"/>
            <a:ext cx="4460240" cy="2787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437E4-B904-8556-38F6-F64E7A081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431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EF109FBF-6B6B-2CE6-7710-09FC3793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26FBC5B9-1AF0-B46B-2D79-0E1CE9279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85BAA5C4-759C-9B05-B48C-BF1F1883EE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90EF30D-A928-4D91-8F02-6D976F155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754380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Verwaltet den Zustand des Clusters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dirty="0"/>
              <a:t>Enthält folgende Applikationen: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100" u="sng" dirty="0"/>
              <a:t>Kube-</a:t>
            </a:r>
            <a:r>
              <a:rPr lang="de-DE" sz="1100" u="sng" dirty="0" err="1"/>
              <a:t>Apiserver</a:t>
            </a:r>
            <a:r>
              <a:rPr lang="de-DE" sz="1100" u="sng" dirty="0"/>
              <a:t>:</a:t>
            </a:r>
            <a:r>
              <a:rPr lang="de-DE" sz="1100" dirty="0"/>
              <a:t> Bietet HTTP-Interface zur Steuerung des Clusters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100" u="sng" dirty="0" err="1"/>
              <a:t>Etcd</a:t>
            </a:r>
            <a:r>
              <a:rPr lang="de-DE" sz="1100" u="sng" dirty="0"/>
              <a:t>:</a:t>
            </a:r>
            <a:r>
              <a:rPr lang="de-DE" sz="1100" dirty="0"/>
              <a:t> Service für Key-Value Store für Secrets und Umgebungsvariablen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100" u="sng" dirty="0"/>
              <a:t>Kube-Scheduler:</a:t>
            </a:r>
            <a:r>
              <a:rPr lang="de-DE" sz="1100" dirty="0"/>
              <a:t> Verteilt einzelne Pods auf freie Nodes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100" u="sng" dirty="0"/>
              <a:t>Kube-Controller-Manager:</a:t>
            </a:r>
            <a:r>
              <a:rPr lang="de-DE" sz="1100" dirty="0"/>
              <a:t> Verwaltet einzelne Controller, um API-Verhalten zu steuern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100" u="sng" dirty="0"/>
              <a:t>Cloud-Controller-Manager:</a:t>
            </a:r>
            <a:r>
              <a:rPr lang="de-DE" sz="1100" dirty="0"/>
              <a:t> Bietet Integration mit Cloud-Providern, auf deren Infrastruktur der Cluster läuft (Optional)</a:t>
            </a:r>
            <a:endParaRPr lang="de-DE" sz="1100" u="sng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35090568-3DE1-595C-3D58-DF561B036E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43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B3B228BC-DB7C-6787-8008-980A1798EF2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78E2DCBC-4C65-F6EC-7104-652D9699E7A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0B75B-0F26-4550-8950-2FF7830C33C2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569216-909D-13E0-1129-75ABB30F1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255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B66EA95A-A399-3A40-DAD8-3965A140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59BBDA16-7BC8-8540-B627-8B31AC465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E9D5661-4A29-F7EE-63FF-5F404B834C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0F53FD17-FA3A-3112-7E7F-B4E1528FB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446024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Bietet HTTP-API zur Steuerung eines Clusters.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Ist das Frontend des Clusters.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Skaliert Horizontal bei vielen Anfragen an die API des Clusters.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9F59245A-7739-1CD1-9C7C-1AC0DB2227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4881DFD3-1C82-3098-7068-E8B61B6C955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959803B4-2ED5-21B6-DF3B-FCA8FEE88C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CB2E3-6FDE-D5D6-246C-625C84B2F0E7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 Kube-</a:t>
            </a:r>
            <a:r>
              <a:rPr lang="de-DE" u="sng" dirty="0" err="1"/>
              <a:t>ApiServer</a:t>
            </a:r>
            <a:endParaRPr lang="de-DE" u="sng" dirty="0"/>
          </a:p>
        </p:txBody>
      </p:sp>
      <p:pic>
        <p:nvPicPr>
          <p:cNvPr id="3" name="Picture 2" descr="A diagram of a cloud controller&#10;&#10;Description automatically generated">
            <a:extLst>
              <a:ext uri="{FF2B5EF4-FFF2-40B4-BE49-F238E27FC236}">
                <a16:creationId xmlns:a16="http://schemas.microsoft.com/office/drawing/2014/main" id="{DD275A94-AAF1-EC50-8804-44C75CECF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56" y="1285850"/>
            <a:ext cx="2540000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BACEC4-78C9-7196-5AB5-6172C2E8A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1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C6E72D9-7C49-C649-DF0A-77CF92554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EBE882D8-A087-82CC-274B-2D85967D8A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4B78CF98-7077-87DE-CBBC-E5EF7674F2E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7DAF71B-91B3-A403-BCBB-6B9AA87F9A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463804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Service, welcher Secrets und Umgebungsvariablen speichert.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Globaler Key-Value Store.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Gespeicherte Keys und Values können von einzelnen Nodes abgefragt werden, um deren Pods zu konfigurieren.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6B27FD4-CA2E-A7D5-4432-79AE4B7914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96151D5E-D8A8-478A-FAEE-AB981D55C02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49E7B97-A057-DED4-5817-5056468BC7E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434321-7EF4-6823-6F73-BAF58B905D3C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 </a:t>
            </a:r>
            <a:r>
              <a:rPr lang="de-DE" u="sng" dirty="0" err="1"/>
              <a:t>Etcd</a:t>
            </a:r>
            <a:endParaRPr lang="de-DE" u="sng" dirty="0"/>
          </a:p>
        </p:txBody>
      </p:sp>
      <p:pic>
        <p:nvPicPr>
          <p:cNvPr id="3" name="Picture 2" descr="A diagram of a cloud controller&#10;&#10;Description automatically generated">
            <a:extLst>
              <a:ext uri="{FF2B5EF4-FFF2-40B4-BE49-F238E27FC236}">
                <a16:creationId xmlns:a16="http://schemas.microsoft.com/office/drawing/2014/main" id="{2EC5B10C-EA47-6912-EF55-243301B50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456" y="1285850"/>
            <a:ext cx="2540000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B1049-4A9E-34B2-EF79-9E612782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5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B88CC9F0-1495-4F74-C7AB-63AE16EA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C6AED3F8-5C3D-61BA-42DC-CCD42820B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124C5DF7-3D6F-F570-526F-2401ECE8B0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03895EE1-0646-0B48-EACE-39A51B254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477774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Weist noch nicht erzeugte Pods verfügbaren Pods zu.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Prüft, ob alle benötigten Pods eine Node erhalten haben.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100" dirty="0"/>
              <a:t>Wählt passende Node für Pod aus auf Basis von: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Verfügbaren und benötigten Ressourcen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Hardware / Software und Policy Limitationen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Affinity / Anti-Affinity (Ein Pod benötigt die Anwesenheit / Abwesenheit eines anderen Pods)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Deadlines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7911E37-01D9-3867-102D-2B26E488CF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FA6F20B1-8845-1E61-027D-F8DE325249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4E64307-B500-578B-E43C-3AA3FD59B0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ED5EA-AB24-8D5A-F20D-33EFD97B9565}"/>
              </a:ext>
            </a:extLst>
          </p:cNvPr>
          <p:cNvSpPr txBox="1"/>
          <p:nvPr/>
        </p:nvSpPr>
        <p:spPr>
          <a:xfrm>
            <a:off x="822958" y="1421212"/>
            <a:ext cx="3031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 Kube-Scheduler</a:t>
            </a:r>
          </a:p>
        </p:txBody>
      </p:sp>
      <p:pic>
        <p:nvPicPr>
          <p:cNvPr id="3" name="Picture 2" descr="A diagram of a cloud controller&#10;&#10;Description automatically generated">
            <a:extLst>
              <a:ext uri="{FF2B5EF4-FFF2-40B4-BE49-F238E27FC236}">
                <a16:creationId xmlns:a16="http://schemas.microsoft.com/office/drawing/2014/main" id="{6E416BFE-85C2-5EEC-D13C-AAC272F94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1321264"/>
            <a:ext cx="2540000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2CB73-6D14-2C33-85FB-DC662F616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15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88C36AA2-7347-8043-8CC5-383476A01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3E1AF1DB-586D-306C-3A3A-DA915FA63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4C3E3541-9C66-FC46-A7B1-B089978AFA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BBD371DC-470A-05A0-6EAB-B99B3004B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447294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Verwaltet die Controller der Control-Plane.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Controller laufen innerhalb eines einzelnen Prozesses auf der Control-Plane.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Neben Default-Controllern lassen sich weitere Controller hinzufügen.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000" dirty="0"/>
              <a:t>Controller sind: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u="sng" dirty="0"/>
              <a:t>Node-Controller:</a:t>
            </a:r>
            <a:r>
              <a:rPr lang="de-DE" sz="900" dirty="0"/>
              <a:t> Reagiert auf den Ausfall von einzelnen Nodes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u="sng" dirty="0"/>
              <a:t>Job-Controller:</a:t>
            </a:r>
            <a:r>
              <a:rPr lang="de-DE" sz="900" dirty="0"/>
              <a:t> Reagiert auf einzelne Jobs, die einmalig ausgeführt werden müssen und kreiert Pods für diese Jobs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u="sng" dirty="0" err="1"/>
              <a:t>EndpointSlice</a:t>
            </a:r>
            <a:r>
              <a:rPr lang="de-DE" sz="900" u="sng" dirty="0"/>
              <a:t>-Controller:</a:t>
            </a:r>
            <a:r>
              <a:rPr lang="de-DE" sz="900" dirty="0"/>
              <a:t> Stellt Links zwischen Services und Pods bereit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u="sng" dirty="0" err="1"/>
              <a:t>ServiceAccount</a:t>
            </a:r>
            <a:r>
              <a:rPr lang="de-DE" sz="900" u="sng" dirty="0"/>
              <a:t>-Controller:</a:t>
            </a:r>
            <a:r>
              <a:rPr lang="de-DE" sz="900" dirty="0"/>
              <a:t> Erzeugt </a:t>
            </a:r>
            <a:r>
              <a:rPr lang="de-DE" sz="900" dirty="0" err="1"/>
              <a:t>default</a:t>
            </a:r>
            <a:r>
              <a:rPr lang="de-DE" sz="900" dirty="0"/>
              <a:t> Service Accounts für einen Cluster-Namespace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u="sng" dirty="0"/>
              <a:t>...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A4495B03-3DF3-E9D1-599E-BD1F47DFBB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05B0F93-7999-771D-6D12-2B9D19A44F2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9F4A6D5D-5599-5ADA-CA5E-D9A572788E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500E91-DE91-517E-DF99-189A6E50BCDC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 Kube-Controller-Manager</a:t>
            </a:r>
          </a:p>
        </p:txBody>
      </p:sp>
      <p:pic>
        <p:nvPicPr>
          <p:cNvPr id="3" name="Picture 2" descr="A diagram of a cloud controller&#10;&#10;Description automatically generated">
            <a:extLst>
              <a:ext uri="{FF2B5EF4-FFF2-40B4-BE49-F238E27FC236}">
                <a16:creationId xmlns:a16="http://schemas.microsoft.com/office/drawing/2014/main" id="{41DD603C-9CA8-44B3-AA9E-9D935968F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1288100"/>
            <a:ext cx="2540000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B3AE2E-9E1B-932B-F98A-8CAF1B5B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927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EAFD13C2-CF12-CF96-8B52-631686552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FCECCF7C-19B6-B970-4BBD-F37EF15D86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F64F2FD6-3878-D647-2153-B2C988FCFC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75C2E12-965A-4729-4CE7-4AADAC4CD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854200"/>
            <a:ext cx="4758690" cy="25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dirty="0"/>
              <a:t>Bietet spezifische Kontrolllogik für einzelne Cloud-Anbieter.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dirty="0"/>
              <a:t>Erlaubt es dem Cluster mit der API eines bestimmten Cloud-Anbieters zu interagieren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dirty="0"/>
              <a:t>Cloud-Controller-Manager laufen für Controller, welche spezifisch für einen bestimmten Cloud-Anbieter sind.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900" dirty="0"/>
              <a:t>Verhalten ist gleich zu Kube-Controller-Manager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990A4157-EAC4-FEEF-97DD-196DA6D2F3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48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5C759E84-78D9-9661-CCCF-54C067EC85A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D6644AE5-8D0F-54CB-2ABB-CC74EE582B1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DCE91-064E-ADFE-A4BD-AC0E104EE285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IV: Control Plane: Cloud-Controller-Manager</a:t>
            </a:r>
          </a:p>
        </p:txBody>
      </p:sp>
      <p:pic>
        <p:nvPicPr>
          <p:cNvPr id="6" name="Picture 5" descr="A diagram of a cloud controller&#10;&#10;Description automatically generated">
            <a:extLst>
              <a:ext uri="{FF2B5EF4-FFF2-40B4-BE49-F238E27FC236}">
                <a16:creationId xmlns:a16="http://schemas.microsoft.com/office/drawing/2014/main" id="{826E39C3-76FE-DB42-E63E-55F74E36F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1040" y="1321264"/>
            <a:ext cx="2540000" cy="330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4F353-6C77-03CE-9B9B-489E693646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86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/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5438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Kubernetes erzeugt ein Cluster-Internes Netzwerk.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Jeder Pod innerhalb des Clusters erhält eine einzigartige IP, welche innerhalb des Clusters gilt.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Das interne Netzwerk ermöglicht es Pods über Nodes hinweg miteinander zu kommunizieren.</a:t>
            </a:r>
            <a:endParaRPr sz="1400" dirty="0"/>
          </a:p>
        </p:txBody>
      </p:sp>
      <p:sp>
        <p:nvSpPr>
          <p:cNvPr id="312" name="Google Shape;312;p4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49</a:t>
            </a:fld>
            <a:endParaRPr/>
          </a:p>
        </p:txBody>
      </p:sp>
      <p:sp>
        <p:nvSpPr>
          <p:cNvPr id="313" name="Google Shape;313;p4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/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2469F-687E-396F-234F-EBF2A2BB1753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Cluster-Netzwerk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1A543-3D10-B5D0-1414-57EB9E0FB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F1D2809-E597-0895-3DB2-4EEE7460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CAD1C366-073C-7149-561A-A69F0FECB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Herausforderungen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85962045-1D3F-2F2A-DFEA-61274D06BE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F8F437BA-C180-73DF-FBB2-396F1C68DB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68500"/>
            <a:ext cx="7543800" cy="2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Infrastruktur für Datenverarbeitung und Datenhaltung kann über den Verlauf der Zeit komplex und unübersichtlich werden.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Bereitstellen der Infrastruktur kostet immer mehr Zeit.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Infrastruktur wird immer schwerer wartbar.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Entwickler können leicht den Überblick über die Infrastruktur verlieren.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FFEA6A51-E7E3-1F43-75A6-66E6E15C38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5CEAFBFE-BD16-66D1-B48E-085B1D16EA0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1EFDCCA6-D9B8-8158-AE5B-AED50126DE8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6E68EE-F9B6-ECC6-BFE8-33E12CA41DC5}"/>
              </a:ext>
            </a:extLst>
          </p:cNvPr>
          <p:cNvSpPr txBox="1"/>
          <p:nvPr/>
        </p:nvSpPr>
        <p:spPr>
          <a:xfrm>
            <a:off x="822958" y="1575100"/>
            <a:ext cx="32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II. Komplexe Infrastruktur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48A71-6EA0-4E6B-9662-F11E63E5D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66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C3C98EB-A8C8-14B7-1B06-677B4A72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49A1DDD5-0374-C61D-80E2-8F3877F8D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C9B8EBB-AE1F-8A54-AEA7-60A5CF2D5B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32BF547-D173-6B79-53CA-2F3577EF1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5438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 Service-API ist Teil der Control-Plane.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mehrere Pods zu einem sog. </a:t>
            </a:r>
            <a:r>
              <a:rPr lang="de-DE" sz="1400" u="sng" dirty="0"/>
              <a:t>Service</a:t>
            </a:r>
            <a:r>
              <a:rPr lang="de-DE" sz="1400" dirty="0"/>
              <a:t> zusammenzufassen.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einzelnen Services Hostnamen und IP-Adressen zuzuweisen.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Ermöglicht Name-Resolution innerhalb des Cluster-Netzwerkes.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25C8B723-753E-6031-F131-A8C64DAA27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50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9F343866-6121-53A2-DB43-CAF9B72B517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3388E2D-D5C2-D976-C3B9-F532A3316B6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9CAE8-F70B-1044-D433-B4965582E40F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Service-API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7DFE56-96C7-220D-FE04-C035E7530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30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28058726-625F-9402-7D14-FD354829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D63FDDF6-41CE-71C5-680C-BF2609FDA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BE4E8F8-7082-06C1-F989-27CF76AA910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7D498E7F-7906-83CC-88DE-3F7B4EB1F6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5438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Mithilfe der Service-API können einzelne Pods zu einem Service zusammengefasst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Ein Service ist ein Objekt, welches einen Satz an Endpunkten (Pods) beschreibt.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Innerhalb des Services werden Regeln (</a:t>
            </a:r>
            <a:r>
              <a:rPr lang="de-DE" sz="1400" dirty="0" err="1"/>
              <a:t>Policies</a:t>
            </a:r>
            <a:r>
              <a:rPr lang="de-DE" sz="1400" dirty="0"/>
              <a:t>) definiert, die den Zugang zu diesen Endpunkten regeln.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A4A2288-8E87-6D7F-5E5A-87842521FB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51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EFDDC330-32FD-6FD5-76C9-D63FBFA6C5A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F4691AE7-02EA-41C0-9574-F3C5311334B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65571-4C4A-7FA5-4593-57291C088EA8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A7A952-36A9-9F5F-9D5E-9A54C93CB1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2314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A0995B3-654E-C8DB-F07B-27D06C391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E48F5058-B35E-C616-9778-D1280EE99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EF605C1C-AF0B-929E-1DC8-91B001F2D7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40A2BC8-AF8D-F5C3-4F0D-EEE2AB04D9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3683597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Jeder Pod, welcher mit demselben Label versehen ist, wie ein bestimmter Service, wird diesem zugeordnet.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Der Service selbst erhält ebenfalls eine Cluster-IP.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008B98EA-1C84-13FC-BCCE-3F6DD4B498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34045108-7C6E-56EB-25EE-7A0F683E32F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1DA364B6-0E02-6951-EF39-67E0E48382D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048184-4C89-E177-C1B6-7F6EB220DDA2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489062-848F-842D-ED0F-BDA61032F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9CDB50-9DCE-EBCD-A841-185BBA6E0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1047" y="1066495"/>
            <a:ext cx="2686547" cy="38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647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B6680A28-A90E-206B-8525-4AADD255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C7BA02F8-EBE5-E11E-7FEC-675BE40D4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8458B4D6-8674-14C2-2E9B-05D1CAA2AC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22C403E7-B7E0-D37D-93D3-7D4998832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330454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API die externen Zugriff auf die Services eines Clusters verwaltet.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Bietet: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Load-</a:t>
            </a:r>
            <a:r>
              <a:rPr lang="de-DE" sz="1300" dirty="0" err="1"/>
              <a:t>Balancing</a:t>
            </a:r>
            <a:endParaRPr lang="de-DE" sz="1300" dirty="0"/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SSL-Termination (HTTPS bis zu Ingress, HTTP innerhalb des Clusters)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Name-</a:t>
            </a:r>
            <a:r>
              <a:rPr lang="de-DE" sz="1300" dirty="0" err="1"/>
              <a:t>Based</a:t>
            </a:r>
            <a:r>
              <a:rPr lang="de-DE" sz="1300" dirty="0"/>
              <a:t> Virtual Hosting</a:t>
            </a:r>
            <a:endParaRPr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837A4E2-0A0C-9379-BF85-72AEFE0CC4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53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25DBA1C2-55F1-403E-93BC-405E30770F1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CFBF063E-4CF3-4148-90DE-00C73829A83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DE0D75-DBD3-CDFF-194B-BD4A56C48AC3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Ingress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12E7C-A2CE-C03A-5232-3888CA1A5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EBB7DA-AE04-C122-8B26-157A3C5175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4600" y="1339637"/>
            <a:ext cx="5105106" cy="32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4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6AF78CA-D15D-4C75-15C9-3A428BC84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2D6A6C38-E274-04CC-A463-4D5BCA8C58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4982C1F5-F0C2-CE69-8DBF-374EAD05DA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2917FA3-B76C-7308-68F7-1EAA45884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5438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Ein Ingress benötigt sog. </a:t>
            </a:r>
            <a:r>
              <a:rPr lang="de-DE" sz="1300" b="1" i="1" dirty="0"/>
              <a:t>Ingress-Controller.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Ingress-Controller werden nicht automatisch gestartet und müssen manuell konfiguriert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Hier stehen verschiedene Typen zur Verfügung: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b="1" i="1" dirty="0"/>
              <a:t>AKS </a:t>
            </a:r>
            <a:r>
              <a:rPr lang="de-DE" sz="1200" b="1" i="1" dirty="0" err="1"/>
              <a:t>Application</a:t>
            </a:r>
            <a:r>
              <a:rPr lang="de-DE" sz="1200" b="1" i="1" dirty="0"/>
              <a:t> </a:t>
            </a:r>
            <a:r>
              <a:rPr lang="de-DE" sz="1200" b="1" i="1" dirty="0" err="1"/>
              <a:t>Gatway</a:t>
            </a:r>
            <a:r>
              <a:rPr lang="de-DE" sz="1200" b="1" i="1" dirty="0"/>
              <a:t> Ingress </a:t>
            </a:r>
            <a:r>
              <a:rPr lang="de-DE" sz="1200" dirty="0"/>
              <a:t>– Azure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b="1" i="1" dirty="0"/>
              <a:t>Alibaba Cloud MSE Ingress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b="1" i="1" dirty="0"/>
              <a:t>AWS Ingress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b="1" i="1" dirty="0"/>
              <a:t>GCE Ingress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b="1" i="1" dirty="0" err="1"/>
              <a:t>Nginx</a:t>
            </a:r>
            <a:r>
              <a:rPr lang="de-DE" sz="1200" b="1" i="1" dirty="0"/>
              <a:t> Ingress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200" b="1" i="1" dirty="0"/>
              <a:t>...</a:t>
            </a:r>
            <a:endParaRPr sz="1200" b="1" i="1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AF431D89-1916-1B70-FA51-47F890D154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CF29BA0-249F-83C7-9635-5289991D02A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FAE675C4-ED23-2111-C83F-7D120188167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A3CA6-9637-8BF6-0510-FAB7FDC87B33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Ingress-Controller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9BBE6-ADEE-348D-B173-59680345E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557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1CCA4DA4-EAB9-53B5-6219-781419277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B48D1697-F0C1-A954-EC4B-DB9CFAF6E2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97F7D8A5-4387-DA8C-F84B-9FA67F4030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2C97F128-148D-EC0D-BC03-564457627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5438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API die externen Zugriff auf die Services eines Clusters verwaltet.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Bietet: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Load-</a:t>
            </a:r>
            <a:r>
              <a:rPr lang="de-DE" sz="1300" dirty="0" err="1"/>
              <a:t>Balancing</a:t>
            </a:r>
            <a:endParaRPr lang="de-DE" sz="1300" dirty="0"/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SSL-Termination (HTTPS bis zu Ingress, HTTP innerhalb des Clusters)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Name-</a:t>
            </a:r>
            <a:r>
              <a:rPr lang="de-DE" sz="1300" dirty="0" err="1"/>
              <a:t>Based</a:t>
            </a:r>
            <a:r>
              <a:rPr lang="de-DE" sz="1300" dirty="0"/>
              <a:t> Virtual Hosting</a:t>
            </a:r>
            <a:endParaRPr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AE563DCC-9149-AFC7-B558-0046388B7B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518B6FB4-B2E1-3E96-8573-9B946B3E943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7BD96F7-D035-7FAD-861E-6545CC46FF7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72B22D-17C6-225C-5809-22CB7119700A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Ingress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E411FB-EF11-FF85-E50B-5F8636EF0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193D16C-B341-228C-B5B1-93A1D61FC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50" y="3175575"/>
            <a:ext cx="4889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599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D319B477-DA2A-B6E5-986A-48C887C1E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A2DE98CC-5C36-EEE7-960A-8156AD669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659A54F-7C48-253D-D68E-FBFD9D227A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EDAED0C6-E181-FB90-B4AF-93DE977BA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5438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Löst Ingress ab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Controller und Teil der Control-Plane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einzelne Services von außen zugänglich zu machen.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Load </a:t>
            </a:r>
            <a:r>
              <a:rPr lang="de-DE" sz="1400" dirty="0" err="1"/>
              <a:t>Balancing</a:t>
            </a:r>
            <a:r>
              <a:rPr lang="de-DE" sz="1400" dirty="0"/>
              <a:t> zu implementieren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Besteht aus: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/>
              <a:t>Gateway-Class:</a:t>
            </a:r>
            <a:r>
              <a:rPr lang="de-DE" sz="1300" dirty="0"/>
              <a:t> Definiert die Gateways und den Controller, welcher die benötigten APIs implementiert.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/>
              <a:t>Gateway:</a:t>
            </a:r>
            <a:r>
              <a:rPr lang="de-DE" sz="1300" dirty="0"/>
              <a:t> Definiert die Infrastruktur, welche den Traffic verarbeitet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 err="1"/>
              <a:t>HTTPRoute</a:t>
            </a:r>
            <a:r>
              <a:rPr lang="de-DE" sz="1300" b="1" i="1" dirty="0"/>
              <a:t>:</a:t>
            </a:r>
            <a:r>
              <a:rPr lang="de-DE" sz="1300" dirty="0"/>
              <a:t> Beschreibt Routing-Regeln, um Traffic von einem Gateway zu einem Service zu leiten.</a:t>
            </a:r>
            <a:endParaRPr lang="de-DE" sz="1300" b="1" i="1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FFCA65F8-B36E-B792-A60B-C3978A9D58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42AA708D-0768-F04C-8B0C-A1AFD66A66C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E7EA3749-968C-EFCB-92B5-35C053DBD10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2BA29D-F087-E985-1247-7AD845811645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Gateway-API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8BA1F-0863-0751-5FCC-010F39D8A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4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C8ED801D-DB70-2172-3B70-9BE441E2A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BB2C2C4B-2C04-F572-6E6B-74761F9AD8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9166E19-6FE0-85F1-5879-7667A9A990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815AACCD-40F5-4CDA-E7AE-4BD313716B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402844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Beschreibt einen Controller, welcher als Gateway agieren kann.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Dies erlaubt es, Services innerhalb oder außerhalb des Clusters als Gateways zu markieren.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3A6A4680-2539-E154-6E85-BC4F2DE7EC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0CFA4BC4-6260-A224-3F54-6E78733F8F7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7882DCD0-CFFF-B6A5-BE3C-4226B4CD1C3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8E655-7227-CF0D-465C-1EF4C7D092F8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Gateway-Class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22D8-D9C9-CD79-1380-7560C217A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D651EE2-F5F8-3677-0C34-3CED1078C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151" y="1421212"/>
            <a:ext cx="4656018" cy="222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77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B8F66FB1-96C5-4BAD-D77B-60BDFF331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E58BA983-F77A-B7E7-761F-C2498D950E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BDCEC67F-5D1C-A3DE-496B-AA71E4F998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59A2FB88-4062-28CC-6068-52B14443E2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402844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Kann zur Filterung von Traffic verwendet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Traffic auf einzelne Services zu verteilen.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Mithilfe von </a:t>
            </a:r>
            <a:r>
              <a:rPr lang="de-DE" sz="1400" dirty="0" err="1"/>
              <a:t>HTTPRoutes</a:t>
            </a:r>
            <a:r>
              <a:rPr lang="de-DE" sz="1400" dirty="0"/>
              <a:t> lässt sich das Verhalten des Gateways steuern.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Repräsentiert einen Cloud-Load-Balancer oder einen Service innerhalb des Clusters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70252274-E05F-4FCB-B79F-F7E91ABDF8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58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33B71683-6942-F657-A6E6-7020E9A5E2B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4246CB4E-D17D-8445-808A-AA39E96F2E4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9DBBA5-E646-2047-A16E-FD37039BF5B4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Gateway-API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678EA0-3641-E018-5B21-57EC9487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14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E55EB57-2404-FDC8-6826-7DA410ED0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7444" y="1575100"/>
            <a:ext cx="4391449" cy="26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227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64FA8DEF-F3D3-AFD7-FB47-B5A5BECAF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774AA495-6232-0FAF-3FBD-384C6A61B4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9B88164F-074A-15C0-7B50-2D4D92688A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3577DD0-73A2-B5F5-5483-B8939CC6C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425220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Spezifiziert das Routing-Verhalten von HTTP-Anfragen.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Beschreibt, wie Anfragen an Services geleitet werden sollen.</a:t>
            </a:r>
            <a:endParaRPr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A7F4752-22D1-C9DA-FE69-2E9F31C0DE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59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9EA0883D-F2CD-C5EE-E187-06DF76C9B34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ABF7F8AB-E8BF-4F54-306D-A83C203ABB2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4E597-B085-F562-037C-7FE9511CF09C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Gateway-API: </a:t>
            </a:r>
            <a:r>
              <a:rPr lang="de-DE" u="sng" dirty="0" err="1"/>
              <a:t>HTTPRoute</a:t>
            </a:r>
            <a:endParaRPr lang="de-DE" u="sn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5E048F-47F2-5506-BCEA-A49A6290F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3E563D06-C12C-CC97-816D-FB36A388E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206" y="1014602"/>
            <a:ext cx="3727691" cy="4055400"/>
          </a:xfrm>
          <a:prstGeom prst="rect">
            <a:avLst/>
          </a:prstGeom>
        </p:spPr>
      </p:pic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6E3F6ED7-3251-8C05-16EF-AC061ADB7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43" y="3175575"/>
            <a:ext cx="4699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5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96D7148E-4F96-3C40-3C49-800C8443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94689741-4A56-4399-1138-151666C67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Herausforderungen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72FDE25-84CB-A6C2-347C-BE80F2FB97C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BF6FDB66-948A-9B13-A531-606F9F7DA6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68500"/>
            <a:ext cx="7543800" cy="2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Kopien (Replikate) bestehender Infrastruktur müssen einfach und ohne großen Zeitaufwand erstellbar sein.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Dies erlaubt es, Backup-Systeme zu erstellen, oder Kopien bewährter Infrastruktur bei verschiedenen Kunden zu deployen.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59888523-CA79-87C8-2F04-915EE2070D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509A2DDF-133D-E371-98E6-3FB1E8748D1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43C64217-9D30-CA1E-DBC2-4567E91841A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53A85-27CF-4738-D493-D455BB113DBE}"/>
              </a:ext>
            </a:extLst>
          </p:cNvPr>
          <p:cNvSpPr txBox="1"/>
          <p:nvPr/>
        </p:nvSpPr>
        <p:spPr>
          <a:xfrm>
            <a:off x="822958" y="1575100"/>
            <a:ext cx="32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III. Replizierbare Infrastruktur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2855E8-2B1C-D2E6-5D57-D1B23D66C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522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E44C2AF3-978B-CBCB-8C77-618CA095D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FA3FA520-A3E7-CBD6-3208-479387509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A520B363-C6E0-9CDA-3020-7A4F43EEA23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E507EE6F-025C-F904-D4EE-CB79EF4C8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745744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300" dirty="0"/>
              <a:t>Client schickt eine Request an den Cluster</a:t>
            </a:r>
          </a:p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300" dirty="0"/>
              <a:t>Kubernetes wählt richtiges Gateway auf Basis von Gateway-Class aus</a:t>
            </a:r>
          </a:p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300" dirty="0"/>
              <a:t>Gateway agiert als Reverse-Proxy und leitet Request basierend auf konfigurierter </a:t>
            </a:r>
            <a:r>
              <a:rPr lang="de-DE" sz="1300" dirty="0" err="1"/>
              <a:t>HTTPRoute</a:t>
            </a:r>
            <a:r>
              <a:rPr lang="de-DE" sz="1300" dirty="0"/>
              <a:t> weiter</a:t>
            </a:r>
          </a:p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300" dirty="0"/>
              <a:t>Request erreicht Service</a:t>
            </a:r>
            <a:endParaRPr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E8245A27-2FD7-4E84-D75C-5357CF2D1B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60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41CF41E-B4CB-55BA-3B83-F68E82E8C9DC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64223318-5D6A-C1D4-E8FA-5DC2999A10E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51C7-86C3-290A-86AA-FF3470D118E9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Gateway-API: Request-Flow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B866EA-2E1F-0799-60A4-80D1DBA0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F4D5C572-516B-6D13-1D7A-E18FCA115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05" y="3313600"/>
            <a:ext cx="6709950" cy="10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184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08C80663-E972-FCC0-9CDF-7E4443943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E99390BB-7390-25D9-8B20-F7E951045B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53C91C2F-0439-B5FF-F377-48BB39D6EE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7910B7C-2B15-1FC7-1C18-E24D790C8E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49450"/>
            <a:ext cx="4028440" cy="245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Teil der Control-Plane.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Optionaler Service.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Ermöglicht es, Traffic zwischen Pods oder externen Clients und Pods einzuschränken.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CD5AA50D-BE75-2D04-8653-A872EFBCE5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61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4030CB22-021C-43B2-2990-5C8AC01377F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9156456C-8123-29D6-7B0D-62513CC085B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31CA2-8BEA-769A-B300-22FDD5327CAE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V: Networking: Network-Policy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1E6B1-D51D-E2C7-E3B0-BDE41720A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E529BAF-952A-A6E0-83BA-635F878F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7807" y="1141887"/>
            <a:ext cx="3444648" cy="37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645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B4263D30-84F3-DB50-2A36-E12D967E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AA91FDAD-4AAA-478E-2A48-C5E183480D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sz="3200" dirty="0"/>
              <a:t>Kubernetes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103C284-43DD-9221-8CBA-0A9CACBEAC2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2E58A14-E693-0B20-3DB5-1997E9DB0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Kubernetes erlaubt verschiedene Formen von Storage.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Häufig handelt es sich um verschieden Versionen von </a:t>
            </a:r>
            <a:r>
              <a:rPr lang="de-DE" sz="1400" dirty="0" err="1"/>
              <a:t>Volumes</a:t>
            </a:r>
            <a:r>
              <a:rPr lang="de-DE" sz="1400" dirty="0"/>
              <a:t>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 err="1"/>
              <a:t>Volumes</a:t>
            </a:r>
            <a:r>
              <a:rPr lang="de-DE" sz="1400" dirty="0"/>
              <a:t> funktionieren ähnlich wie Docker-</a:t>
            </a:r>
            <a:r>
              <a:rPr lang="de-DE" sz="1400" dirty="0" err="1"/>
              <a:t>Volumes</a:t>
            </a:r>
            <a:r>
              <a:rPr lang="de-DE" sz="1400" dirty="0"/>
              <a:t>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Mit Kubernetes werden die </a:t>
            </a:r>
            <a:r>
              <a:rPr lang="de-DE" sz="1400" dirty="0" err="1"/>
              <a:t>Volumes</a:t>
            </a:r>
            <a:r>
              <a:rPr lang="de-DE" sz="1400" dirty="0"/>
              <a:t> jedoch von Kubernetes selbst verwaltet.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Ein Pod kann mehrere verschiedene Versionen an </a:t>
            </a:r>
            <a:r>
              <a:rPr lang="de-DE" sz="1400" dirty="0" err="1"/>
              <a:t>Volumes</a:t>
            </a:r>
            <a:r>
              <a:rPr lang="de-DE" sz="1400" dirty="0"/>
              <a:t> gleichzeitig verwenden.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4E7E89DA-13C5-D785-BE09-067F38BF7E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3F76F2A5-30D0-12E9-8412-976C490A8E9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13AF696-EC5A-1FCD-8674-5CD93E63F6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569A5E-8C4B-BF9A-F1F8-21827A606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E2735A-4659-AA67-3D74-AF592C1DB17D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</a:t>
            </a:r>
          </a:p>
        </p:txBody>
      </p:sp>
    </p:spTree>
    <p:extLst>
      <p:ext uri="{BB962C8B-B14F-4D97-AF65-F5344CB8AC3E}">
        <p14:creationId xmlns:p14="http://schemas.microsoft.com/office/powerpoint/2010/main" val="3356843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48375D2F-2FF5-384A-5EA3-E30D49CD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D179B712-3F6D-9363-0368-669040846A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9AC557C0-2BDB-0851-A3E6-58115B51F7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1EC9F7C-A41B-6728-E185-BF16528DD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Ähnlich wie Docker-</a:t>
            </a:r>
            <a:r>
              <a:rPr lang="de-DE" sz="1400" dirty="0" err="1"/>
              <a:t>Volumes</a:t>
            </a:r>
            <a:r>
              <a:rPr lang="de-DE" sz="1400" dirty="0"/>
              <a:t>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Diese </a:t>
            </a:r>
            <a:r>
              <a:rPr lang="de-DE" sz="1400" dirty="0" err="1"/>
              <a:t>Volumes</a:t>
            </a:r>
            <a:r>
              <a:rPr lang="de-DE" sz="1400" dirty="0"/>
              <a:t> erlöschen jedoch, sobald der zugewiesene Pod erlischt.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Hierzu zählen unter anderem: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i="1" dirty="0" err="1"/>
              <a:t>emptyDir</a:t>
            </a:r>
            <a:r>
              <a:rPr lang="de-DE" sz="1300" i="1" dirty="0"/>
              <a:t> 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i="1" dirty="0" err="1"/>
              <a:t>configMap</a:t>
            </a:r>
            <a:endParaRPr lang="de-DE" sz="1300" i="1" dirty="0"/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i="1" dirty="0" err="1"/>
              <a:t>secret</a:t>
            </a:r>
            <a:endParaRPr lang="de-DE" sz="1300" i="1" dirty="0"/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i="1" dirty="0"/>
              <a:t>...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300" i="1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15E65A07-D03F-7C84-7504-C8DBD9F512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63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A9E28BD9-939B-C3DD-E650-7DB740B0BCC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1BCE19F-60C7-10E9-25A5-22B07ADF183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2D01B8-1A5A-6F22-CD06-9671D6E89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39EB53-3241-13E1-03A7-7B649824A40D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 </a:t>
            </a:r>
            <a:r>
              <a:rPr lang="de-DE" u="sng" dirty="0" err="1"/>
              <a:t>Ephemeral</a:t>
            </a:r>
            <a:r>
              <a:rPr lang="de-DE" u="sng" dirty="0"/>
              <a:t> </a:t>
            </a:r>
            <a:r>
              <a:rPr lang="de-DE" u="sng" dirty="0" err="1"/>
              <a:t>Volumes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932695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8A9E6590-5924-DEED-853B-9E7B95E4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FD85783E-CD82-F12D-4A41-C1214513B1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BEFDEDA4-858A-2166-02CD-6270BDFCEA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F7FD534E-7178-AC0A-41C6-DCB622458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42522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Eine </a:t>
            </a:r>
            <a:r>
              <a:rPr lang="de-DE" sz="1400" dirty="0" err="1"/>
              <a:t>configMap</a:t>
            </a:r>
            <a:r>
              <a:rPr lang="de-DE" sz="1400" dirty="0"/>
              <a:t> erlaubt es, Konfigurationen direkt in Pods einzubringen.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Hier in diesem Beispiel: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/>
              <a:t>log-</a:t>
            </a:r>
            <a:r>
              <a:rPr lang="de-DE" sz="1300" b="1" i="1" dirty="0" err="1"/>
              <a:t>config</a:t>
            </a:r>
            <a:r>
              <a:rPr lang="de-DE" sz="1300" b="1" i="1" dirty="0"/>
              <a:t> </a:t>
            </a:r>
            <a:r>
              <a:rPr lang="de-DE" sz="1300" dirty="0"/>
              <a:t>wird als Volume </a:t>
            </a:r>
            <a:r>
              <a:rPr lang="de-DE" sz="1300" dirty="0" err="1"/>
              <a:t>gemounted</a:t>
            </a:r>
            <a:r>
              <a:rPr lang="de-DE" sz="1300" dirty="0"/>
              <a:t>.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Alle Inhalte aus </a:t>
            </a:r>
            <a:r>
              <a:rPr lang="de-DE" sz="1300" b="1" i="1" dirty="0" err="1"/>
              <a:t>log_level</a:t>
            </a:r>
            <a:r>
              <a:rPr lang="de-DE" sz="1300" b="1" i="1" dirty="0"/>
              <a:t> </a:t>
            </a:r>
            <a:r>
              <a:rPr lang="de-DE" sz="1300" dirty="0"/>
              <a:t>werden dem Pod unter </a:t>
            </a:r>
            <a:r>
              <a:rPr lang="de-DE" sz="1300" b="1" i="1" dirty="0"/>
              <a:t>/</a:t>
            </a:r>
            <a:r>
              <a:rPr lang="de-DE" sz="1300" b="1" i="1" dirty="0" err="1"/>
              <a:t>etc</a:t>
            </a:r>
            <a:r>
              <a:rPr lang="de-DE" sz="1300" b="1" i="1" dirty="0"/>
              <a:t>/</a:t>
            </a:r>
            <a:r>
              <a:rPr lang="de-DE" sz="1300" b="1" i="1" dirty="0" err="1"/>
              <a:t>config</a:t>
            </a:r>
            <a:r>
              <a:rPr lang="de-DE" sz="1300" b="1" i="1" dirty="0"/>
              <a:t>/</a:t>
            </a:r>
            <a:r>
              <a:rPr lang="de-DE" sz="1300" b="1" i="1" dirty="0" err="1"/>
              <a:t>log_level.conf</a:t>
            </a:r>
            <a:r>
              <a:rPr lang="de-DE" sz="1300" b="1" i="1" dirty="0"/>
              <a:t> </a:t>
            </a:r>
            <a:r>
              <a:rPr lang="de-DE" sz="1300" dirty="0"/>
              <a:t>zur Verfügung gestellt.</a:t>
            </a:r>
            <a:endParaRPr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586C72A5-DA44-B478-DAFB-700180B6D6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4E4126AF-EB37-493B-B49D-700B99E10C6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12E9C06B-962B-07B3-2895-B34489FF04F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43B19-A187-938D-FDB6-5661BAD91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CAE7B-8639-D902-1836-5013CD828B2A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 </a:t>
            </a:r>
            <a:r>
              <a:rPr lang="de-DE" u="sng" dirty="0" err="1"/>
              <a:t>configMap</a:t>
            </a:r>
            <a:endParaRPr lang="de-DE" u="sng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C1672BF2-AD5E-D1F7-8190-F218DB084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4459" y="1643988"/>
            <a:ext cx="4304786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38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D9F5112-5519-A6AA-555C-2B606CE1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6F17D66F-5FD6-01F6-A2F9-C412CA6CA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6ADF2D4-19B4-23C7-095D-5498D4CE46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9049AB1C-B0A9-D057-FB20-818E787237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402844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Ein leeres Directory.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Quelle ist </a:t>
            </a:r>
            <a:r>
              <a:rPr lang="de-DE" sz="1400" dirty="0" err="1"/>
              <a:t>Local</a:t>
            </a:r>
            <a:r>
              <a:rPr lang="de-DE" sz="1400" dirty="0"/>
              <a:t>-Storage (Disk oder RAM der Node)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Root-Dir ist </a:t>
            </a:r>
            <a:r>
              <a:rPr lang="de-DE" sz="1400" dirty="0" err="1"/>
              <a:t>base</a:t>
            </a:r>
            <a:r>
              <a:rPr lang="de-DE" sz="1400" dirty="0"/>
              <a:t> </a:t>
            </a:r>
            <a:r>
              <a:rPr lang="de-DE" sz="1400" dirty="0" err="1"/>
              <a:t>directory</a:t>
            </a:r>
            <a:r>
              <a:rPr lang="de-DE" sz="1400" dirty="0"/>
              <a:t> der </a:t>
            </a:r>
            <a:r>
              <a:rPr lang="de-DE" sz="1400" b="1" i="1" dirty="0" err="1"/>
              <a:t>kubelet</a:t>
            </a:r>
            <a:r>
              <a:rPr lang="de-DE" sz="1400" dirty="0"/>
              <a:t>-Instanz der Node.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FBD6844-C604-7BBD-D9B6-48420BC78D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65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F0046BD-7EFE-0638-BB4E-EB1C49A40B1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1C196C6-6605-ED2C-7FDF-64F797D6B9A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0C3EAB-036F-B8BE-6358-741F0A985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BAA2E-B993-05FC-3812-54B127FE421A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 </a:t>
            </a:r>
            <a:r>
              <a:rPr lang="de-DE" u="sng" dirty="0" err="1"/>
              <a:t>emptyDir</a:t>
            </a:r>
            <a:endParaRPr lang="de-DE" u="sng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DDC89A8D-B9D0-F180-F780-A6E625E70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300816"/>
            <a:ext cx="4444093" cy="354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331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1DC7CAC3-72EF-B6F4-9135-E3B019861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31534956-1E25-611B-94F0-784F2D072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C863EA27-CE3A-BD7D-7F40-C68078426EB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89AD31E-4C21-BF54-E84D-8EBE278B5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460629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Diese Art von Volume wird benutzt, um sensitive Informationen an einen Pod weiterzugeben.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Damit können Passwörter, Schlüssel, etc. in </a:t>
            </a:r>
            <a:r>
              <a:rPr lang="de-DE" sz="1400" b="1" i="1" dirty="0" err="1"/>
              <a:t>etcd</a:t>
            </a:r>
            <a:r>
              <a:rPr lang="de-DE" sz="1400" dirty="0"/>
              <a:t> gespeichert werden, und als Dateien an Pods weitergegeben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ohne </a:t>
            </a:r>
            <a:r>
              <a:rPr lang="de-DE" sz="1400" b="1" i="1" dirty="0" err="1"/>
              <a:t>etcd</a:t>
            </a:r>
            <a:r>
              <a:rPr lang="de-DE" sz="1400" dirty="0"/>
              <a:t> zu fragen, auf Geheimnisse zuzugreifen.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Dateien werden rein im RAM der Node gespeichert.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CFAE7C71-59C4-7F9E-4682-519F7DA823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719CB25-04D3-055A-CFDB-F17698144421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CA04500-D602-E327-264F-8F48359DF9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E704BC-8FB1-8330-00FD-F5A402825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9FB86F-DEBE-0DCC-30C2-6D90BBB2BE74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 Secret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D7ED9C9-635E-78BA-516D-6AC3DAE05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280" y="1221833"/>
            <a:ext cx="3148739" cy="37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44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771D2BFC-4F0C-6227-C959-03F88FD7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AC229DF5-AB78-802A-4F17-3D9AF1BAD9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8BF79AE0-8F6A-355D-7E53-79CDBD95A3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C58999BB-136E-545F-61A0-48FF7E2EA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Diese Art von </a:t>
            </a:r>
            <a:r>
              <a:rPr lang="de-DE" sz="1400" dirty="0" err="1"/>
              <a:t>Volumes</a:t>
            </a:r>
            <a:r>
              <a:rPr lang="de-DE" sz="1400" dirty="0"/>
              <a:t> überleben den Pod, an den sie gebunden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Kubernetes entfernt die </a:t>
            </a:r>
            <a:r>
              <a:rPr lang="de-DE" sz="1400" dirty="0" err="1"/>
              <a:t>Volumes</a:t>
            </a:r>
            <a:r>
              <a:rPr lang="de-DE" sz="1400" dirty="0"/>
              <a:t> nicht, sollte der angebundene Pod erlöschen.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Persistent </a:t>
            </a:r>
            <a:r>
              <a:rPr lang="de-DE" sz="1400" dirty="0" err="1"/>
              <a:t>Volumes</a:t>
            </a:r>
            <a:r>
              <a:rPr lang="de-DE" sz="1400" dirty="0"/>
              <a:t> existieren nicht direkt innerhalb eines spezifischen Pods.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Sie stellen eigene Ressourcen innerhalb des Clusters dar.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Persistent </a:t>
            </a:r>
            <a:r>
              <a:rPr lang="de-DE" sz="1400" dirty="0" err="1"/>
              <a:t>Volumes</a:t>
            </a:r>
            <a:r>
              <a:rPr lang="de-DE" sz="1400" dirty="0"/>
              <a:t> werden mithilfe einer API angesprochen.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ECC8BBB2-D634-1D2E-3485-3AA3B602D7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FB4D60B9-AAE0-2C50-9B3E-C0751B8C8413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8B05DBD7-4410-F79B-A0B8-5EC5C0A36D7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321A6E-8BD7-DA01-5D23-0ABDB08B5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0E764F-0900-49AE-F1A9-BFB7AB7BE3F4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 Persistent </a:t>
            </a:r>
            <a:r>
              <a:rPr lang="de-DE" u="sng" dirty="0" err="1"/>
              <a:t>Volumes</a:t>
            </a:r>
            <a:endParaRPr lang="de-DE" u="sng" dirty="0"/>
          </a:p>
        </p:txBody>
      </p:sp>
    </p:spTree>
    <p:extLst>
      <p:ext uri="{BB962C8B-B14F-4D97-AF65-F5344CB8AC3E}">
        <p14:creationId xmlns:p14="http://schemas.microsoft.com/office/powerpoint/2010/main" val="19864118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88128DFE-4A1A-6F77-2FF2-930A30F5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D0618716-4C86-B6E5-9F2A-C3BC159EFA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FE2C130-4DBC-E64F-C146-C27A95538C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A1211EF5-684B-6F04-7749-3D70B16EFE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463169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70000" lnSpcReduction="20000"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Diese Art von </a:t>
            </a:r>
            <a:r>
              <a:rPr lang="de-DE" sz="1400" dirty="0" err="1"/>
              <a:t>Volumes</a:t>
            </a:r>
            <a:r>
              <a:rPr lang="de-DE" sz="1400" dirty="0"/>
              <a:t> überleben den Pod, an den sie gebunden werden.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Kubernetes entfernt die </a:t>
            </a:r>
            <a:r>
              <a:rPr lang="de-DE" sz="1400" dirty="0" err="1"/>
              <a:t>Volumes</a:t>
            </a:r>
            <a:r>
              <a:rPr lang="de-DE" sz="1400" dirty="0"/>
              <a:t> nicht, sollte der angebundene Pod erlöschen.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Persistent </a:t>
            </a:r>
            <a:r>
              <a:rPr lang="de-DE" sz="1400" dirty="0" err="1"/>
              <a:t>Volumes</a:t>
            </a:r>
            <a:r>
              <a:rPr lang="de-DE" sz="1400" dirty="0"/>
              <a:t> existieren nicht direkt innerhalb eines spezifischen Pods.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Sie stellen eigene Ressourcen innerhalb des Clusters dar.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Persistent </a:t>
            </a:r>
            <a:r>
              <a:rPr lang="de-DE" sz="1400" dirty="0" err="1"/>
              <a:t>Volumes</a:t>
            </a:r>
            <a:r>
              <a:rPr lang="de-DE" sz="1400" dirty="0"/>
              <a:t> werden mithilfe einer API angesprochen.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Verschiedene Typen stehen zur Verfügung: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 err="1"/>
              <a:t>csi</a:t>
            </a:r>
            <a:r>
              <a:rPr lang="de-DE" sz="1300" b="1" i="1" dirty="0"/>
              <a:t> </a:t>
            </a:r>
            <a:r>
              <a:rPr lang="de-DE" sz="1300" dirty="0"/>
              <a:t>– Container Storage Interface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 err="1"/>
              <a:t>fc</a:t>
            </a:r>
            <a:r>
              <a:rPr lang="de-DE" sz="1300" dirty="0"/>
              <a:t> – Fiber Channel Storage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 err="1"/>
              <a:t>iscsi</a:t>
            </a:r>
            <a:r>
              <a:rPr lang="de-DE" sz="1300" b="1" i="1" dirty="0"/>
              <a:t> </a:t>
            </a:r>
            <a:r>
              <a:rPr lang="de-DE" sz="1300" dirty="0"/>
              <a:t>– </a:t>
            </a:r>
            <a:r>
              <a:rPr lang="de-DE" sz="1300" dirty="0" err="1"/>
              <a:t>iSCSI</a:t>
            </a:r>
            <a:r>
              <a:rPr lang="de-DE" sz="1300" dirty="0"/>
              <a:t> (SCSI </a:t>
            </a:r>
            <a:r>
              <a:rPr lang="de-DE" sz="1300" dirty="0" err="1"/>
              <a:t>over</a:t>
            </a:r>
            <a:r>
              <a:rPr lang="de-DE" sz="1300" dirty="0"/>
              <a:t> IP) Storage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 err="1"/>
              <a:t>local</a:t>
            </a:r>
            <a:r>
              <a:rPr lang="de-DE" sz="1300" dirty="0"/>
              <a:t> – </a:t>
            </a:r>
            <a:r>
              <a:rPr lang="de-DE" sz="1300" dirty="0" err="1"/>
              <a:t>Localer</a:t>
            </a:r>
            <a:r>
              <a:rPr lang="de-DE" sz="1300" dirty="0"/>
              <a:t> Speicher einer Node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i="1" dirty="0" err="1"/>
              <a:t>nfs</a:t>
            </a:r>
            <a:r>
              <a:rPr lang="de-DE" sz="1300" dirty="0"/>
              <a:t> – Network File System Storage</a:t>
            </a:r>
            <a:endParaRPr lang="de-DE" sz="1300" b="1" i="1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80819898-6DD2-D461-0AA4-AD064A3C9E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68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4A2ACDD1-62FB-732B-3A17-44FF6E490CB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DC41B2FF-B51A-E4EE-1848-84FFB2ADCCD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D3057B-4CB1-7346-A5CB-A70E6C04A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31884B-0F56-1502-4D58-7F56E9B1587D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VI: Storage: Persistent </a:t>
            </a:r>
            <a:r>
              <a:rPr lang="de-DE" u="sng" dirty="0" err="1"/>
              <a:t>Volumes</a:t>
            </a:r>
            <a:endParaRPr lang="de-DE" u="sng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128C82B6-B3AC-4FAB-34C3-AA70DDD3F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734" y="1483600"/>
            <a:ext cx="3692236" cy="330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62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F65A9B47-47AB-1E2F-E03E-3B4B38D6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43358063-3367-3349-38ED-F8A95C163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7C534C3-C86B-A97B-9171-E5DC6F1969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12959E93-59E0-CC6C-CA19-5DBAF33B3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 err="1"/>
              <a:t>kubectl</a:t>
            </a:r>
            <a:r>
              <a:rPr lang="de-DE" sz="1400" dirty="0"/>
              <a:t> -&gt; CLI-Tool, um mit Kubernetes-Clustern zu interagieren.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Steht auf allen Plattformen zur Verfügung (Windows, Linux, MacOS, </a:t>
            </a:r>
            <a:r>
              <a:rPr lang="de-DE" sz="1400" dirty="0" err="1"/>
              <a:t>OpenBSD</a:t>
            </a:r>
            <a:r>
              <a:rPr lang="de-DE" sz="1400" dirty="0"/>
              <a:t>).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Interagiert mit der Control-Plane eines Clusters, um Steuerung zu ermöglichen.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 err="1"/>
              <a:t>Kubectl</a:t>
            </a:r>
            <a:r>
              <a:rPr lang="de-DE" sz="1400" b="1" i="1" dirty="0"/>
              <a:t> steuert den Cluster dabei NICHT direkt, sondern schickt lediglich Anfragen an die Control-Plane, um diese zum Handeln zu bewegen.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CC927725-E0EF-2F28-A9CA-FE8A9DBF2B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69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0D280FD-ADC9-ACFC-5231-650AB2E85A1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D0303A6E-55B3-736F-05F4-92CD785E40F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30D949-A5FB-1114-906A-5DABC40B7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471CF2-D293-21AD-05DA-E8DA3EFB518A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VII: Steuerung: </a:t>
            </a:r>
            <a:r>
              <a:rPr lang="de-DE" u="sng" dirty="0" err="1"/>
              <a:t>kubectl</a:t>
            </a:r>
            <a:endParaRPr lang="de-DE" u="sng" dirty="0"/>
          </a:p>
        </p:txBody>
      </p:sp>
      <p:pic>
        <p:nvPicPr>
          <p:cNvPr id="5" name="Picture 4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561BA551-508A-2A00-706B-E85D7AC5D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9650" y="3384550"/>
            <a:ext cx="4584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0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5881EE37-604C-B9BA-4E50-119CF10D9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09D7C75F-B06E-6AD1-4078-D4B4EC6FF7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Herausforderungen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4FBB5E11-A394-469C-307D-2B59ED17EC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C5D8DD48-E1C0-540D-0A8E-8EF708AE1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68500"/>
            <a:ext cx="7543800" cy="2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Im Betrieb muss eine hohe Verfügbarkeit der Services garantiert werden.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Ausfälle können zum Verlust von Daten oder finanziellen Verlusten führen.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dirty="0"/>
              <a:t>Ausfälle einzelner Services müssen abgefangen werden.</a:t>
            </a:r>
          </a:p>
          <a:p>
            <a:pPr marL="527050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E0908E70-5762-11C9-D00B-2124931E0B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8CF45D81-37B5-20AC-427F-A6F8FC86F8C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BB84C51D-1A7B-8DE6-6FFD-D135166FFD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AUTOR: Tilman Sattler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9D3A6-E2B4-D18E-F962-A060F0C863A6}"/>
              </a:ext>
            </a:extLst>
          </p:cNvPr>
          <p:cNvSpPr txBox="1"/>
          <p:nvPr/>
        </p:nvSpPr>
        <p:spPr>
          <a:xfrm>
            <a:off x="822958" y="1575100"/>
            <a:ext cx="32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IV. Hohe Verfügbarkeit von Services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ABBA-87B2-AE2D-5D6C-DEFE5372F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350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6511CE17-B9C4-CAD0-B9BB-37C21DBB2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2C6632C4-133C-A4F6-92A5-2525934F4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9BA81599-E398-F6AF-A441-FDA322FEBC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DE7653C-4A0A-5BC7-531F-3A903F043D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252349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Erlaubt es, Informationen über den Cluster oder seine Bestandteile zu erhalten.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ABDF968B-7188-E516-EBF8-6D9E0DCB36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70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C7D58FAB-EE6E-E2EE-FD3F-96ABEF818B9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E02171D8-4BC4-D54D-CD43-49A28FBE1A4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67C11D-D301-C203-77B3-23CAFEBD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83E71A-AC19-323E-FA01-5DD92ED5D44C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VII: Steuerung: </a:t>
            </a:r>
            <a:r>
              <a:rPr lang="de-DE" u="sng" dirty="0" err="1"/>
              <a:t>kubectl</a:t>
            </a:r>
            <a:endParaRPr lang="de-DE" u="sng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0E1D6D3-A022-83FA-909F-98DE0D413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2949" y="1400039"/>
            <a:ext cx="5760889" cy="33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027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A6FB8B78-2EA4-3EAF-FFD7-68DE5E51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1D86B460-1868-D9BC-EB72-3FF0B53B62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A0EC8F67-5F5A-5A49-C6A7-D6221C01E1E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F27FE0D0-7AF0-ACA4-7F13-7B725379A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299339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Nimmt deklarative Dateien mit Quellcode entgegen.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Führt die Notwendigen Operationen aus, um den gewünschten Zustand herzustellen.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3A1D992-A5DB-2054-C26A-D6EADC57A9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71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1EB13BF9-A5DE-D681-6E10-831831BAB99A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FD9020D4-C64B-0EAF-8D27-72780634F3E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8C5FF-10E6-A777-6BEF-14130C6C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46472-9EB8-36B8-412C-70F882942FEC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VII: Steuerung: </a:t>
            </a:r>
            <a:r>
              <a:rPr lang="de-DE" u="sng" dirty="0" err="1"/>
              <a:t>kubectl</a:t>
            </a:r>
            <a:endParaRPr lang="de-DE" u="sng" dirty="0"/>
          </a:p>
        </p:txBody>
      </p:sp>
      <p:pic>
        <p:nvPicPr>
          <p:cNvPr id="5" name="Picture 4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1921DE59-BAB0-14F1-2AC9-AF0BDE116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150" y="1019175"/>
            <a:ext cx="4815215" cy="1924050"/>
          </a:xfrm>
          <a:prstGeom prst="rect">
            <a:avLst/>
          </a:prstGeom>
        </p:spPr>
      </p:pic>
      <p:pic>
        <p:nvPicPr>
          <p:cNvPr id="7" name="Picture 6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507C348E-11CA-5D73-2B5A-3D240D204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1150" y="2079076"/>
            <a:ext cx="4815212" cy="192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0413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A1868FE6-AFF6-15DA-EDE8-91AAF122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D9EC0BC1-D81B-69FB-30A0-816DD5673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Komponenten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B8105B42-F6E1-86FD-7A9F-5DB7758852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32204DB0-4B09-266B-459C-0E159172E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400" dirty="0"/>
              <a:t>Das CLI-Tool </a:t>
            </a:r>
            <a:r>
              <a:rPr lang="de-DE" sz="1400" b="1" i="1" dirty="0" err="1"/>
              <a:t>kubectl</a:t>
            </a:r>
            <a:r>
              <a:rPr lang="de-DE" sz="1400" dirty="0"/>
              <a:t> kann folgendes </a:t>
            </a:r>
            <a:r>
              <a:rPr lang="de-DE" sz="1400" b="1" dirty="0"/>
              <a:t>NICHT</a:t>
            </a:r>
            <a:r>
              <a:rPr lang="de-DE" sz="1400" dirty="0"/>
              <a:t>...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Den Status von einzelnen Komponenten abfragen. 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Das Erstellen von Services in Auftrag geben. 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Direkt eingreifen, sollte ein Pod nicht mehr reagieren. </a:t>
            </a:r>
          </a:p>
          <a:p>
            <a:pPr marL="584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de-DE" sz="1400" dirty="0"/>
              <a:t>Das CLI-Tool </a:t>
            </a:r>
            <a:r>
              <a:rPr lang="de-DE" sz="1400" b="1" i="1" dirty="0" err="1"/>
              <a:t>kubectl</a:t>
            </a:r>
            <a:r>
              <a:rPr lang="de-DE" sz="1400" b="1" i="1" dirty="0"/>
              <a:t> </a:t>
            </a:r>
            <a:r>
              <a:rPr lang="de-DE" sz="1400" dirty="0"/>
              <a:t>interagiert mit...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Der Control-Plane von Kubernetes 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Den Kubernetes Controllern 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r>
              <a:rPr lang="de-DE" sz="1300" dirty="0"/>
              <a:t>Dem gesamten Kubernetes-Cluster </a:t>
            </a:r>
          </a:p>
          <a:p>
            <a:pPr marL="1041400" lvl="1" indent="-342900">
              <a:spcBef>
                <a:spcPts val="600"/>
              </a:spcBef>
              <a:buClr>
                <a:schemeClr val="dk1"/>
              </a:buClr>
              <a:buSzPts val="1100"/>
              <a:buFont typeface="+mj-lt"/>
              <a:buAutoNum type="alphaLcPeriod"/>
            </a:pPr>
            <a:endParaRPr lang="de-DE" sz="13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6D6A775A-860A-B4CC-1124-C0BA746D1B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72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722F8212-0027-7C94-596F-B9C5AAF60BE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C1370FD2-2E3A-90C0-215E-A10988C5305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17D679-4D42-FB59-FDAB-26ED251BB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B99080-2F64-DFAA-53A3-B06692D8259F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Pop-Quiz: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2FC3F-E654-CE27-4349-5C6D58D5A517}"/>
              </a:ext>
            </a:extLst>
          </p:cNvPr>
          <p:cNvSpPr txBox="1"/>
          <p:nvPr/>
        </p:nvSpPr>
        <p:spPr>
          <a:xfrm>
            <a:off x="5507341" y="282696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7129BB-6818-6866-5957-CB9DA57001C8}"/>
              </a:ext>
            </a:extLst>
          </p:cNvPr>
          <p:cNvSpPr txBox="1"/>
          <p:nvPr/>
        </p:nvSpPr>
        <p:spPr>
          <a:xfrm>
            <a:off x="5507341" y="231653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282D-3AB7-8FEB-247B-E7095D161860}"/>
              </a:ext>
            </a:extLst>
          </p:cNvPr>
          <p:cNvSpPr txBox="1"/>
          <p:nvPr/>
        </p:nvSpPr>
        <p:spPr>
          <a:xfrm>
            <a:off x="5507341" y="257427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A6677-379E-EE6C-428D-A5FA161CB0CB}"/>
              </a:ext>
            </a:extLst>
          </p:cNvPr>
          <p:cNvSpPr txBox="1"/>
          <p:nvPr/>
        </p:nvSpPr>
        <p:spPr>
          <a:xfrm>
            <a:off x="4273242" y="33434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B235ED-DA12-6976-F0F0-5496822EC90B}"/>
              </a:ext>
            </a:extLst>
          </p:cNvPr>
          <p:cNvSpPr txBox="1"/>
          <p:nvPr/>
        </p:nvSpPr>
        <p:spPr>
          <a:xfrm>
            <a:off x="4273242" y="36145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❌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193870-14A5-451E-A094-BA04CD25AB2A}"/>
              </a:ext>
            </a:extLst>
          </p:cNvPr>
          <p:cNvSpPr txBox="1"/>
          <p:nvPr/>
        </p:nvSpPr>
        <p:spPr>
          <a:xfrm>
            <a:off x="4273242" y="385422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❌ </a:t>
            </a:r>
          </a:p>
        </p:txBody>
      </p:sp>
    </p:spTree>
    <p:extLst>
      <p:ext uri="{BB962C8B-B14F-4D97-AF65-F5344CB8AC3E}">
        <p14:creationId xmlns:p14="http://schemas.microsoft.com/office/powerpoint/2010/main" val="199663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9" grpId="0"/>
      <p:bldP spid="10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0AFE9064-66D8-169B-61B7-6DEDD5D65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60479E9F-4000-6850-F8C1-30459CB857D9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36A13AB3-5988-5B25-54A2-EC559B0DB6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57DFD5FF-AAB9-6833-B703-B59EF8F964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4F220DBD-C795-229F-06A0-01EC93CE99AA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1D5E97D5-FE24-3D4C-5DAF-BD5BEC198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BBA5F01E-E784-3E97-9294-955113060413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5FB52E22-AD91-6F5B-8007-0B79341CE227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0E1F78E4-F1BA-69D4-30B3-E1DEBCC68C2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D535DF93-CE70-C245-5DD2-35F78F6197E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9B872B63-5D55-9772-A2D2-B1D411296E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73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0CB74F4B-DCAA-6202-1E02-5D629F741FEA}"/>
              </a:ext>
            </a:extLst>
          </p:cNvPr>
          <p:cNvSpPr/>
          <p:nvPr/>
        </p:nvSpPr>
        <p:spPr>
          <a:xfrm>
            <a:off x="3630792" y="3624926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897DF-E95F-8E3C-995C-54BCA40E1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40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26AD62DF-9A1A-D679-4AF6-85E384502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663248C3-6C0E-9E59-616E-F1902ADB7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 err="1"/>
              <a:t>Kubernetes</a:t>
            </a:r>
            <a:r>
              <a:rPr lang="de" sz="3200" dirty="0"/>
              <a:t> in der Praxis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C5A5573E-C81A-06E3-10DD-F78CC3E8F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1282A977-5157-0743-ABAC-B37E1A4E0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70000" lnSpcReduction="20000"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Die Bereitstellung von Infrastruktur, auf welcher Kubernetes Nodes laufen können, ist aufwändig und komplex.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dirty="0"/>
              <a:t>Verschiedene Open-Source Projekte und Anbieter bieten jedoch vorgefertigte Lösungen.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 err="1"/>
              <a:t>Local</a:t>
            </a:r>
            <a:r>
              <a:rPr lang="de-DE" sz="1400" b="1" i="1" dirty="0"/>
              <a:t> / Self-</a:t>
            </a:r>
            <a:r>
              <a:rPr lang="de-DE" sz="1400" b="1" i="1" dirty="0" err="1"/>
              <a:t>Hosted</a:t>
            </a:r>
            <a:r>
              <a:rPr lang="de-DE" sz="1400" b="1" i="1" dirty="0"/>
              <a:t>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MicroK8s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 err="1"/>
              <a:t>MiniKube</a:t>
            </a:r>
            <a:endParaRPr lang="de-DE" sz="1300" dirty="0"/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 err="1"/>
              <a:t>Kubeadm</a:t>
            </a:r>
            <a:endParaRPr lang="de-DE" sz="1300" dirty="0"/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dirty="0"/>
              <a:t>Docker-Engine</a:t>
            </a:r>
            <a:r>
              <a:rPr lang="de-DE" sz="1300" dirty="0"/>
              <a:t> bietet ebenfalls einen Kubernetes-Modus </a:t>
            </a:r>
            <a:r>
              <a:rPr lang="de-DE" sz="1300" b="1" dirty="0"/>
              <a:t>&lt;- Übung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400" b="1" i="1" dirty="0"/>
              <a:t>Cloud-</a:t>
            </a:r>
            <a:r>
              <a:rPr lang="de-DE" sz="1400" b="1" i="1" dirty="0" err="1"/>
              <a:t>Hosted</a:t>
            </a:r>
            <a:r>
              <a:rPr lang="de-DE" sz="1400" b="1" i="1" dirty="0"/>
              <a:t>: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dirty="0"/>
              <a:t>AKS</a:t>
            </a:r>
            <a:r>
              <a:rPr lang="de-DE" sz="1300" dirty="0"/>
              <a:t> – Azure Kubernetes Service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dirty="0"/>
              <a:t>Amazon EC2 </a:t>
            </a:r>
            <a:r>
              <a:rPr lang="de-DE" sz="1300" dirty="0"/>
              <a:t>– AWS selbst-verwaltete Kubernetes Cluster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dirty="0"/>
              <a:t>Amazon EKS </a:t>
            </a:r>
            <a:r>
              <a:rPr lang="de-DE" sz="1300" dirty="0"/>
              <a:t>– Durch Amazon verwaltete Cluster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b="1" dirty="0"/>
              <a:t>GKE</a:t>
            </a:r>
            <a:r>
              <a:rPr lang="de-DE" sz="1300" dirty="0"/>
              <a:t> – Google Kubernetes Engine</a:t>
            </a:r>
          </a:p>
          <a:p>
            <a:pPr marL="984250" lvl="1" indent="-285750">
              <a:spcBef>
                <a:spcPts val="600"/>
              </a:spcBef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...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D5ACCBF1-35D1-6EB2-CC60-F5976B9249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74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426CA6D0-EDC1-D0BF-4829-ABE06813114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4DB973F4-3EA6-4E27-6C6C-8110736D223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FEDDF5-6A8C-9C8D-3A6A-691FA6B8C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42EC1E-60B2-A6A9-3E46-5C0AE5059CA8}"/>
              </a:ext>
            </a:extLst>
          </p:cNvPr>
          <p:cNvSpPr txBox="1"/>
          <p:nvPr/>
        </p:nvSpPr>
        <p:spPr>
          <a:xfrm>
            <a:off x="822958" y="1421212"/>
            <a:ext cx="4028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Praktische Anwendung</a:t>
            </a:r>
          </a:p>
        </p:txBody>
      </p:sp>
    </p:spTree>
    <p:extLst>
      <p:ext uri="{BB962C8B-B14F-4D97-AF65-F5344CB8AC3E}">
        <p14:creationId xmlns:p14="http://schemas.microsoft.com/office/powerpoint/2010/main" val="42850185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24147B37-1747-7E60-379B-7768E126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E777B654-7742-35DE-0645-F324E9A5D7E0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D911F1B9-ECD4-3A84-2CB3-BA75B0845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71AF3847-45EC-D8D5-DB74-109F1DAE0C2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A7B05E0F-255E-4C7D-18B6-02E2B3A8CA68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977E39D7-4F3C-A083-E4B9-DFA48F31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BA2A8745-8823-127D-5F69-08E844D5FB97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8CCC7F66-1ED6-8F99-464D-E958770F0DE4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FA431E36-3568-52C3-F538-351A7A3987E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E6AC439E-24FB-BAE1-484A-3B42D6C3769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5DD5ACBF-4F33-3D8F-46B6-99EF44F344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75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AD03DCB3-C53D-DA56-59DD-7510268D26CA}"/>
              </a:ext>
            </a:extLst>
          </p:cNvPr>
          <p:cNvSpPr/>
          <p:nvPr/>
        </p:nvSpPr>
        <p:spPr>
          <a:xfrm>
            <a:off x="3630792" y="3985190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1C606-68EE-58CE-5783-1BD6E13A9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835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0D4B3734-23B1-FDD9-5253-8A353E17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6679D94C-E53F-A9E1-D206-7C4FAE8F6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sz="3200" dirty="0"/>
              <a:t>Zusammenfassung</a:t>
            </a:r>
            <a:endParaRPr sz="3200"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3C328F1D-9F4F-F1FA-38B1-5615913B18A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F444B67-17F1-4577-3287-E7A79ACED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981200"/>
            <a:ext cx="7543800" cy="2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Mächtige Plattform, um große Anzahl an Containern zu Provisionieren.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Erlaubt Aufbau von komplexer Infrastruktur.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Vereinfacht Aufbau und Wartung von komplexer Infrastruktur.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Security, Routing, Monitoring, ... -&gt; Alles in einem Paket.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Grundtechnologie sind Container.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Sehr erweiterbar und modifizierbar.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Deklarativer Ansatz minimiert Fehlerquellen und erleichtert Reproduzierbarkeit.</a:t>
            </a:r>
          </a:p>
          <a:p>
            <a:pPr marL="52705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de-DE" sz="1300" dirty="0"/>
              <a:t>In verschiedensten Umgebungen einsetzbar. (Einzelner Rechner bis hin zu globaler Verteilung auf Rechenzentren)</a:t>
            </a:r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18D45503-4AE9-F487-8673-C1352D8D70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76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0B7B8CE7-69A8-83D9-0F26-668DD5AA1E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73D52945-6EC5-0B18-E53E-5F959973EF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5897E-D27D-0011-0B4B-A75FBD748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95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00D1AB66-CB53-0C6D-CF79-55230468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F082F104-11BC-D515-A9B0-704295AC1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" dirty="0"/>
              <a:t>Überschrift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C54C2B74-9522-9B75-0116-579EDE379B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43AE22F7-B18D-B80F-237D-18779A2B2C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92100" lvl="0" indent="-50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400" dirty="0" err="1"/>
              <a:t>TextTextText</a:t>
            </a:r>
            <a:endParaRPr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408AD5A2-4B48-7AB8-48A6-AB0F448C9C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77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F6CF254B-8681-247F-CEE9-CE262C2D206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2572B4C4-357D-3A9A-AA4A-E6A85FE0FE3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                                                                  AUTOR: XXX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546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>
          <a:extLst>
            <a:ext uri="{FF2B5EF4-FFF2-40B4-BE49-F238E27FC236}">
              <a16:creationId xmlns:a16="http://schemas.microsoft.com/office/drawing/2014/main" id="{E4C7A1F6-6C1E-9CF5-3E4B-68606F4BD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>
            <a:extLst>
              <a:ext uri="{FF2B5EF4-FFF2-40B4-BE49-F238E27FC236}">
                <a16:creationId xmlns:a16="http://schemas.microsoft.com/office/drawing/2014/main" id="{4D40B36B-4B90-909D-AC50-BDA306E58EFA}"/>
              </a:ext>
            </a:extLst>
          </p:cNvPr>
          <p:cNvSpPr/>
          <p:nvPr/>
        </p:nvSpPr>
        <p:spPr>
          <a:xfrm>
            <a:off x="0" y="0"/>
            <a:ext cx="9144000" cy="475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>
            <a:extLst>
              <a:ext uri="{FF2B5EF4-FFF2-40B4-BE49-F238E27FC236}">
                <a16:creationId xmlns:a16="http://schemas.microsoft.com/office/drawing/2014/main" id="{95D24654-235C-A55F-7DA5-BD01ADF634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8509" y="476210"/>
            <a:ext cx="4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</a:t>
            </a:r>
            <a:endParaRPr dirty="0"/>
          </a:p>
        </p:txBody>
      </p:sp>
      <p:pic>
        <p:nvPicPr>
          <p:cNvPr id="162" name="Google Shape;162;p27">
            <a:extLst>
              <a:ext uri="{FF2B5EF4-FFF2-40B4-BE49-F238E27FC236}">
                <a16:creationId xmlns:a16="http://schemas.microsoft.com/office/drawing/2014/main" id="{18002181-D7AE-365B-60C2-A87D97A49A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1010107" y="435824"/>
            <a:ext cx="1946010" cy="18571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27">
            <a:extLst>
              <a:ext uri="{FF2B5EF4-FFF2-40B4-BE49-F238E27FC236}">
                <a16:creationId xmlns:a16="http://schemas.microsoft.com/office/drawing/2014/main" id="{71F811F8-B084-1E47-EA50-FC94D9091FD2}"/>
              </a:ext>
            </a:extLst>
          </p:cNvPr>
          <p:cNvCxnSpPr/>
          <p:nvPr/>
        </p:nvCxnSpPr>
        <p:spPr>
          <a:xfrm>
            <a:off x="3885935" y="1564641"/>
            <a:ext cx="4389000" cy="0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98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27">
            <a:extLst>
              <a:ext uri="{FF2B5EF4-FFF2-40B4-BE49-F238E27FC236}">
                <a16:creationId xmlns:a16="http://schemas.microsoft.com/office/drawing/2014/main" id="{88732283-55EC-928C-4AEA-6351CD186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8509" y="1649186"/>
            <a:ext cx="4803600" cy="27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lnSpcReduction="10000"/>
          </a:bodyPr>
          <a:lstStyle/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Herausforderungen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ist Kubernetes? 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Was bietet Kubernetes?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Grundlagen Kubernetes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Komponenten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Kubernetes in der Praxis</a:t>
            </a:r>
          </a:p>
          <a:p>
            <a:pPr marL="63500" lvl="0" indent="-95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500"/>
              <a:buFont typeface="Noto Sans Symbols"/>
              <a:buChar char="⮚"/>
            </a:pPr>
            <a:r>
              <a:rPr lang="de-DE" dirty="0"/>
              <a:t> Zusammenfassung</a:t>
            </a:r>
            <a:endParaRPr dirty="0"/>
          </a:p>
        </p:txBody>
      </p:sp>
      <p:sp>
        <p:nvSpPr>
          <p:cNvPr id="165" name="Google Shape;165;p27">
            <a:extLst>
              <a:ext uri="{FF2B5EF4-FFF2-40B4-BE49-F238E27FC236}">
                <a16:creationId xmlns:a16="http://schemas.microsoft.com/office/drawing/2014/main" id="{E4F05CA4-698F-451B-811C-8C529A18D688}"/>
              </a:ext>
            </a:extLst>
          </p:cNvPr>
          <p:cNvSpPr/>
          <p:nvPr/>
        </p:nvSpPr>
        <p:spPr>
          <a:xfrm>
            <a:off x="11" y="4750737"/>
            <a:ext cx="9144000" cy="5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>
            <a:extLst>
              <a:ext uri="{FF2B5EF4-FFF2-40B4-BE49-F238E27FC236}">
                <a16:creationId xmlns:a16="http://schemas.microsoft.com/office/drawing/2014/main" id="{33DEA072-184A-4B5C-900E-D93C620F50ED}"/>
              </a:ext>
            </a:extLst>
          </p:cNvPr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7">
            <a:extLst>
              <a:ext uri="{FF2B5EF4-FFF2-40B4-BE49-F238E27FC236}">
                <a16:creationId xmlns:a16="http://schemas.microsoft.com/office/drawing/2014/main" id="{60EE8E3C-99BB-E7DF-0D4A-9196FBE650F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168" name="Google Shape;168;p27">
            <a:extLst>
              <a:ext uri="{FF2B5EF4-FFF2-40B4-BE49-F238E27FC236}">
                <a16:creationId xmlns:a16="http://schemas.microsoft.com/office/drawing/2014/main" id="{3B2D5792-B94D-0A8D-5915-F4DAE4FF90A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AUTOR: Tilman Sattler</a:t>
            </a:r>
            <a:endParaRPr dirty="0"/>
          </a:p>
        </p:txBody>
      </p:sp>
      <p:sp>
        <p:nvSpPr>
          <p:cNvPr id="169" name="Google Shape;169;p27">
            <a:extLst>
              <a:ext uri="{FF2B5EF4-FFF2-40B4-BE49-F238E27FC236}">
                <a16:creationId xmlns:a16="http://schemas.microsoft.com/office/drawing/2014/main" id="{3D51135F-F75B-59E8-2238-40E678D4AE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6EEB675A-70F6-137A-912B-80A5ABCC29C2}"/>
              </a:ext>
            </a:extLst>
          </p:cNvPr>
          <p:cNvSpPr/>
          <p:nvPr/>
        </p:nvSpPr>
        <p:spPr>
          <a:xfrm>
            <a:off x="3630792" y="2040520"/>
            <a:ext cx="5259034" cy="397565"/>
          </a:xfrm>
          <a:prstGeom prst="round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B94E0-0ACF-CEE6-A5F7-51AAB255A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189" y="0"/>
            <a:ext cx="1172811" cy="114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115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91D0B88D-8830-9F7B-2549-09F05A136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>
            <a:extLst>
              <a:ext uri="{FF2B5EF4-FFF2-40B4-BE49-F238E27FC236}">
                <a16:creationId xmlns:a16="http://schemas.microsoft.com/office/drawing/2014/main" id="{F0EB81AF-B87D-7811-A9A1-10DF669FAA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5544" y="197750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</a:pPr>
            <a:r>
              <a:rPr lang="de-DE" dirty="0"/>
              <a:t>Kubernetes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rescue</a:t>
            </a:r>
            <a:r>
              <a:rPr lang="de-DE" dirty="0"/>
              <a:t>!</a:t>
            </a:r>
            <a:endParaRPr dirty="0"/>
          </a:p>
        </p:txBody>
      </p:sp>
      <p:pic>
        <p:nvPicPr>
          <p:cNvPr id="310" name="Google Shape;310;p41">
            <a:extLst>
              <a:ext uri="{FF2B5EF4-FFF2-40B4-BE49-F238E27FC236}">
                <a16:creationId xmlns:a16="http://schemas.microsoft.com/office/drawing/2014/main" id="{0400A28D-FE99-B4F8-B80E-D1BFF0CFD3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6729"/>
          <a:stretch/>
        </p:blipFill>
        <p:spPr>
          <a:xfrm>
            <a:off x="511443" y="866414"/>
            <a:ext cx="311515" cy="29637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>
            <a:extLst>
              <a:ext uri="{FF2B5EF4-FFF2-40B4-BE49-F238E27FC236}">
                <a16:creationId xmlns:a16="http://schemas.microsoft.com/office/drawing/2014/main" id="{C088580C-F59D-118C-792A-12ED77AD9D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4130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de-DE" sz="1400" dirty="0"/>
          </a:p>
        </p:txBody>
      </p:sp>
      <p:sp>
        <p:nvSpPr>
          <p:cNvPr id="312" name="Google Shape;312;p41">
            <a:extLst>
              <a:ext uri="{FF2B5EF4-FFF2-40B4-BE49-F238E27FC236}">
                <a16:creationId xmlns:a16="http://schemas.microsoft.com/office/drawing/2014/main" id="{8FF91A76-C4FF-5C24-3219-B23987FA8B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9</a:t>
            </a:fld>
            <a:endParaRPr/>
          </a:p>
        </p:txBody>
      </p:sp>
      <p:sp>
        <p:nvSpPr>
          <p:cNvPr id="313" name="Google Shape;313;p41">
            <a:extLst>
              <a:ext uri="{FF2B5EF4-FFF2-40B4-BE49-F238E27FC236}">
                <a16:creationId xmlns:a16="http://schemas.microsoft.com/office/drawing/2014/main" id="{720AE034-75DB-83E4-6EA9-90CD2D59340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2024</a:t>
            </a:r>
            <a:endParaRPr dirty="0"/>
          </a:p>
        </p:txBody>
      </p:sp>
      <p:sp>
        <p:nvSpPr>
          <p:cNvPr id="314" name="Google Shape;314;p41">
            <a:extLst>
              <a:ext uri="{FF2B5EF4-FFF2-40B4-BE49-F238E27FC236}">
                <a16:creationId xmlns:a16="http://schemas.microsoft.com/office/drawing/2014/main" id="{4E90A1E5-F88E-7575-E9DF-78935C4E317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2764652" y="4844850"/>
            <a:ext cx="42522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Thema: </a:t>
            </a:r>
            <a:r>
              <a:rPr lang="de" dirty="0" err="1"/>
              <a:t>Kubernetes</a:t>
            </a:r>
            <a:r>
              <a:rPr lang="de" dirty="0"/>
              <a:t>                                                                  AUTOR: Tilman Sattler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C720BC-D936-9C70-7976-21E174FA3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797" y="1547783"/>
            <a:ext cx="2763294" cy="26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43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3812</Words>
  <Application>Microsoft Macintosh PowerPoint</Application>
  <PresentationFormat>On-screen Show (16:9)</PresentationFormat>
  <Paragraphs>730</Paragraphs>
  <Slides>77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Noto Sans Symbols</vt:lpstr>
      <vt:lpstr>Simple Light</vt:lpstr>
      <vt:lpstr>Rückblick</vt:lpstr>
      <vt:lpstr>Thema</vt:lpstr>
      <vt:lpstr>Überschrift</vt:lpstr>
      <vt:lpstr>Kubernetes</vt:lpstr>
      <vt:lpstr>Herausforderungen</vt:lpstr>
      <vt:lpstr>Herausforderungen</vt:lpstr>
      <vt:lpstr>Herausforderungen</vt:lpstr>
      <vt:lpstr>Herausforderungen</vt:lpstr>
      <vt:lpstr>Kubernetes</vt:lpstr>
      <vt:lpstr>Kubernetes to the rescue!</vt:lpstr>
      <vt:lpstr>Kubernetes to the rescue!</vt:lpstr>
      <vt:lpstr>Kubernetes</vt:lpstr>
      <vt:lpstr>Was ist Kubernetes?</vt:lpstr>
      <vt:lpstr>Kubernetes</vt:lpstr>
      <vt:lpstr>Was bietet Kubernetes?</vt:lpstr>
      <vt:lpstr>Was bietet Kubernetes?</vt:lpstr>
      <vt:lpstr>Was bietet Kubernetes?</vt:lpstr>
      <vt:lpstr>Was bietet Kubernetes?</vt:lpstr>
      <vt:lpstr>Was bietet Kubernetes?</vt:lpstr>
      <vt:lpstr>Was bietet Kubernetes?</vt:lpstr>
      <vt:lpstr>Was bietet Kubernetes?</vt:lpstr>
      <vt:lpstr>Was bietet Kubernetes?</vt:lpstr>
      <vt:lpstr>Was bietet Kubernetes?</vt:lpstr>
      <vt:lpstr>Kubernetes</vt:lpstr>
      <vt:lpstr>Grundlagen Kubernetes</vt:lpstr>
      <vt:lpstr>Grundlagen Kubernetes</vt:lpstr>
      <vt:lpstr>Grundlagen Kubernetes</vt:lpstr>
      <vt:lpstr>Grundlagen Kubernetes</vt:lpstr>
      <vt:lpstr>Grundlagen Kubernetes</vt:lpstr>
      <vt:lpstr>Kubernetes Komponenten</vt:lpstr>
      <vt:lpstr>Kubernetes</vt:lpstr>
      <vt:lpstr>Kubernetes Komponenten</vt:lpstr>
      <vt:lpstr>Kubernetes Komponenten</vt:lpstr>
      <vt:lpstr>Kubernetes Komponentent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 Komponenten</vt:lpstr>
      <vt:lpstr>Kubernetes</vt:lpstr>
      <vt:lpstr>Kubernetes in der Praxis</vt:lpstr>
      <vt:lpstr>Kubernetes</vt:lpstr>
      <vt:lpstr>Zusammenfassung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Key-Value Store</dc:title>
  <dc:creator>Pas Tha</dc:creator>
  <cp:lastModifiedBy>Tilman Sattler</cp:lastModifiedBy>
  <cp:revision>64</cp:revision>
  <dcterms:modified xsi:type="dcterms:W3CDTF">2025-01-05T17:09:45Z</dcterms:modified>
</cp:coreProperties>
</file>