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7" r:id="rId3"/>
    <p:sldId id="263" r:id="rId4"/>
    <p:sldId id="269" r:id="rId5"/>
    <p:sldId id="261" r:id="rId6"/>
    <p:sldId id="270" r:id="rId7"/>
    <p:sldId id="271" r:id="rId8"/>
    <p:sldId id="262" r:id="rId9"/>
    <p:sldId id="272" r:id="rId10"/>
    <p:sldId id="273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3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93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3A1F-F7CE-4C1E-A90C-5142A4C734B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60638F-F74B-44E2-9E9C-D424BE38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kevinleekrus/youtube-videos-comments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emojis with different facial expressions">
            <a:extLst>
              <a:ext uri="{FF2B5EF4-FFF2-40B4-BE49-F238E27FC236}">
                <a16:creationId xmlns:a16="http://schemas.microsoft.com/office/drawing/2014/main" id="{0195C2FC-2815-92B0-ECC0-2E4B0FFF9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rgbClr val="CFE2E7">
                <a:shade val="45000"/>
                <a:satMod val="135000"/>
              </a:srgb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8" b="89892" l="14833" r="82917">
                        <a14:foregroundMark x1="28000" y1="38448" x2="28000" y2="38448"/>
                        <a14:foregroundMark x1="28000" y1="38448" x2="26750" y2="48375"/>
                        <a14:foregroundMark x1="26750" y1="48375" x2="24667" y2="48917"/>
                        <a14:foregroundMark x1="74333" y1="53971" x2="74333" y2="53971"/>
                        <a14:foregroundMark x1="74333" y1="51264" x2="74333" y2="51264"/>
                        <a14:foregroundMark x1="74333" y1="51264" x2="74333" y2="51264"/>
                        <a14:foregroundMark x1="74333" y1="51264" x2="76250" y2="59386"/>
                        <a14:foregroundMark x1="76250" y1="59386" x2="70583" y2="52166"/>
                        <a14:foregroundMark x1="70583" y1="52166" x2="79167" y2="54332"/>
                        <a14:foregroundMark x1="79167" y1="54332" x2="75250" y2="39892"/>
                        <a14:foregroundMark x1="75250" y1="39892" x2="71917" y2="42780"/>
                        <a14:foregroundMark x1="75000" y1="58303" x2="73833" y2="59928"/>
                        <a14:foregroundMark x1="73833" y1="59928" x2="69083" y2="57401"/>
                        <a14:foregroundMark x1="69083" y1="57401" x2="76833" y2="58484"/>
                        <a14:foregroundMark x1="78917" y1="43141" x2="78917" y2="43141"/>
                        <a14:foregroundMark x1="82917" y1="54693" x2="82917" y2="54693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11500"/>
                    </a14:imgEffect>
                    <a14:imgEffect>
                      <a14:brightnessContrast bright="-19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25" r="11152" b="-1"/>
          <a:stretch/>
        </p:blipFill>
        <p:spPr>
          <a:xfrm>
            <a:off x="2519496" y="2124075"/>
            <a:ext cx="9645280" cy="5425471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5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84649-CF7B-09D7-A8BD-C83CCB34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60" y="131493"/>
            <a:ext cx="10930616" cy="1883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YouTube Comment Sentiment Analysis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9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4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84D9A-DE6C-DFFA-2728-2A06EEBBA7C4}"/>
              </a:ext>
            </a:extLst>
          </p:cNvPr>
          <p:cNvSpPr txBox="1"/>
          <p:nvPr/>
        </p:nvSpPr>
        <p:spPr>
          <a:xfrm>
            <a:off x="4791075" y="3201258"/>
            <a:ext cx="537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Team 8</a:t>
            </a:r>
          </a:p>
        </p:txBody>
      </p:sp>
      <p:pic>
        <p:nvPicPr>
          <p:cNvPr id="26" name="Picture 25" descr="A blue logo with text&#10;&#10;Description automatically generated">
            <a:extLst>
              <a:ext uri="{FF2B5EF4-FFF2-40B4-BE49-F238E27FC236}">
                <a16:creationId xmlns:a16="http://schemas.microsoft.com/office/drawing/2014/main" id="{D128C7EB-4A79-8F75-6704-84B67037F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3"/>
          <a:stretch/>
        </p:blipFill>
        <p:spPr>
          <a:xfrm>
            <a:off x="9987925" y="136075"/>
            <a:ext cx="2857500" cy="1360696"/>
          </a:xfrm>
          <a:prstGeom prst="rect">
            <a:avLst/>
          </a:prstGeom>
        </p:spPr>
      </p:pic>
      <p:pic>
        <p:nvPicPr>
          <p:cNvPr id="42" name="Picture 41" descr="A person sitting on a table with a sad face&#10;&#10;Description automatically generated">
            <a:extLst>
              <a:ext uri="{FF2B5EF4-FFF2-40B4-BE49-F238E27FC236}">
                <a16:creationId xmlns:a16="http://schemas.microsoft.com/office/drawing/2014/main" id="{6823D52B-E7E8-58BE-6111-7EAC86D30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241985-E131-1230-50F6-177A0046E76C}"/>
              </a:ext>
            </a:extLst>
          </p:cNvPr>
          <p:cNvSpPr txBox="1"/>
          <p:nvPr/>
        </p:nvSpPr>
        <p:spPr>
          <a:xfrm>
            <a:off x="1111678" y="5447058"/>
            <a:ext cx="498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 – Group 8</a:t>
            </a:r>
          </a:p>
          <a:p>
            <a:r>
              <a:rPr lang="en-US" dirty="0"/>
              <a:t>Distributed and Scalable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5506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980-904A-417B-6C56-B85BB9E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8AD47DE-7AD5-929E-B523-A359528C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buClr>
                <a:srgbClr val="F29808"/>
              </a:buClr>
            </a:pPr>
            <a:r>
              <a:rPr lang="en-US" sz="1600">
                <a:solidFill>
                  <a:srgbClr val="000000"/>
                </a:solidFill>
              </a:rPr>
              <a:t>We have extracted the positive, negative and neutral comments, to identify whether it is a good or bad video. </a:t>
            </a:r>
          </a:p>
          <a:p>
            <a:pPr>
              <a:buClr>
                <a:srgbClr val="F29808"/>
              </a:buClr>
            </a:pPr>
            <a:endParaRPr lang="en-US" sz="1600">
              <a:solidFill>
                <a:srgbClr val="000000"/>
              </a:solidFill>
            </a:endParaRPr>
          </a:p>
          <a:p>
            <a:pPr>
              <a:buClr>
                <a:srgbClr val="F29808"/>
              </a:buClr>
            </a:pPr>
            <a:r>
              <a:rPr lang="en-US" sz="1600">
                <a:solidFill>
                  <a:srgbClr val="000000"/>
                </a:solidFill>
              </a:rPr>
              <a:t>Output:</a:t>
            </a:r>
          </a:p>
          <a:p>
            <a:pPr>
              <a:buClr>
                <a:srgbClr val="F29808"/>
              </a:buClr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F5E9A9B-3E3C-F781-D031-60D755704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" r="35940" b="32427"/>
          <a:stretch/>
        </p:blipFill>
        <p:spPr>
          <a:xfrm>
            <a:off x="6091916" y="1877611"/>
            <a:ext cx="5451627" cy="27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B4AE-C856-FAFD-15AF-86FAF7CC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1749-55DB-3CBE-5619-1D93CFC8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We have deployed our code in flask , where it takes link as input and predicts the video as good or bad.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71ACA-36A6-D1A8-1985-16E15FC2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526195"/>
            <a:ext cx="5451627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7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n writing on a piece of paper&#10;&#10;Description automatically generated">
            <a:extLst>
              <a:ext uri="{FF2B5EF4-FFF2-40B4-BE49-F238E27FC236}">
                <a16:creationId xmlns:a16="http://schemas.microsoft.com/office/drawing/2014/main" id="{A72FE8A9-E19F-F973-502B-4F656D14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76325"/>
            <a:ext cx="11982449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B462-4681-D496-7CC3-983BDDA2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901D8C-72D0-458C-4F8D-B41CFECE9C6F}"/>
              </a:ext>
            </a:extLst>
          </p:cNvPr>
          <p:cNvSpPr txBox="1"/>
          <p:nvPr/>
        </p:nvSpPr>
        <p:spPr>
          <a:xfrm>
            <a:off x="8845812" y="2843718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öhne"/>
              </a:rPr>
              <a:t>Harshith Reddy </a:t>
            </a:r>
            <a:r>
              <a:rPr lang="en-US" dirty="0" err="1">
                <a:latin typeface="Söhne"/>
              </a:rPr>
              <a:t>Pathpi</a:t>
            </a:r>
            <a:endParaRPr lang="en-US" dirty="0">
              <a:latin typeface="Söhne"/>
            </a:endParaRPr>
          </a:p>
          <a:p>
            <a:pPr algn="ctr"/>
            <a:r>
              <a:rPr lang="en-US" dirty="0">
                <a:latin typeface="Söhne"/>
              </a:rPr>
              <a:t>(Data Scientist)</a:t>
            </a:r>
          </a:p>
        </p:txBody>
      </p:sp>
      <p:pic>
        <p:nvPicPr>
          <p:cNvPr id="48" name="Picture 47" descr="A person in a yellow shirt&#10;&#10;Description automatically generated">
            <a:extLst>
              <a:ext uri="{FF2B5EF4-FFF2-40B4-BE49-F238E27FC236}">
                <a16:creationId xmlns:a16="http://schemas.microsoft.com/office/drawing/2014/main" id="{6FC5294C-6FD1-706F-B683-070805AB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00" y="3595899"/>
            <a:ext cx="1978090" cy="235207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14F6A6-3CBD-545B-A659-C7DC31C5FF7D}"/>
              </a:ext>
            </a:extLst>
          </p:cNvPr>
          <p:cNvSpPr txBox="1"/>
          <p:nvPr/>
        </p:nvSpPr>
        <p:spPr>
          <a:xfrm>
            <a:off x="4755364" y="6130437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öhne"/>
              </a:rPr>
              <a:t>Sai Chaitanya </a:t>
            </a:r>
            <a:r>
              <a:rPr lang="en-US" dirty="0" err="1">
                <a:latin typeface="Söhne"/>
              </a:rPr>
              <a:t>Kolli</a:t>
            </a:r>
            <a:endParaRPr lang="en-US" dirty="0">
              <a:latin typeface="Söhne"/>
            </a:endParaRPr>
          </a:p>
          <a:p>
            <a:pPr algn="ctr"/>
            <a:r>
              <a:rPr lang="en-US" dirty="0">
                <a:latin typeface="Söhne"/>
              </a:rPr>
              <a:t>(Data Modeling)</a:t>
            </a:r>
          </a:p>
        </p:txBody>
      </p:sp>
      <p:pic>
        <p:nvPicPr>
          <p:cNvPr id="55" name="Picture 54" descr="A person standing in a city&#10;&#10;Description automatically generated">
            <a:extLst>
              <a:ext uri="{FF2B5EF4-FFF2-40B4-BE49-F238E27FC236}">
                <a16:creationId xmlns:a16="http://schemas.microsoft.com/office/drawing/2014/main" id="{EFDBF990-3675-C51C-F9E9-9C9BF4703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 t="30177" r="33930" b="16614"/>
          <a:stretch/>
        </p:blipFill>
        <p:spPr>
          <a:xfrm>
            <a:off x="5303483" y="3595899"/>
            <a:ext cx="1978091" cy="250060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02292B7-237B-BC60-1121-8C941663404B}"/>
              </a:ext>
            </a:extLst>
          </p:cNvPr>
          <p:cNvSpPr txBox="1"/>
          <p:nvPr/>
        </p:nvSpPr>
        <p:spPr>
          <a:xfrm>
            <a:off x="8526016" y="6053820"/>
            <a:ext cx="335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öhne"/>
              </a:rPr>
              <a:t>Manikanta</a:t>
            </a:r>
            <a:r>
              <a:rPr lang="en-US" dirty="0">
                <a:latin typeface="Söhne"/>
              </a:rPr>
              <a:t> Teja Babu </a:t>
            </a:r>
            <a:r>
              <a:rPr lang="en-US" dirty="0" err="1">
                <a:latin typeface="Söhne"/>
              </a:rPr>
              <a:t>Paritala</a:t>
            </a:r>
            <a:r>
              <a:rPr lang="en-US" dirty="0">
                <a:latin typeface="Söhne"/>
              </a:rPr>
              <a:t> (Data Visualization)</a:t>
            </a:r>
          </a:p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DF2300-CF8A-9F8B-127E-8A8597DAD8F2}"/>
              </a:ext>
            </a:extLst>
          </p:cNvPr>
          <p:cNvSpPr txBox="1"/>
          <p:nvPr/>
        </p:nvSpPr>
        <p:spPr>
          <a:xfrm>
            <a:off x="4950626" y="284371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öhne"/>
              </a:rPr>
              <a:t>Sai Rekha Unnam</a:t>
            </a:r>
          </a:p>
          <a:p>
            <a:pPr algn="ctr"/>
            <a:r>
              <a:rPr lang="en-US" dirty="0">
                <a:latin typeface="Söhne"/>
              </a:rPr>
              <a:t>(Team Leader)</a:t>
            </a:r>
            <a:endParaRPr lang="en-US" dirty="0"/>
          </a:p>
        </p:txBody>
      </p:sp>
      <p:pic>
        <p:nvPicPr>
          <p:cNvPr id="61" name="Picture 60" descr="A person wearing sunglasses and smiling&#10;&#10;Description automatically generated">
            <a:extLst>
              <a:ext uri="{FF2B5EF4-FFF2-40B4-BE49-F238E27FC236}">
                <a16:creationId xmlns:a16="http://schemas.microsoft.com/office/drawing/2014/main" id="{68F13608-EE50-C366-9F2A-C29C82C37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83" y="241847"/>
            <a:ext cx="2000207" cy="2601871"/>
          </a:xfrm>
          <a:prstGeom prst="rect">
            <a:avLst/>
          </a:prstGeom>
        </p:spPr>
      </p:pic>
      <p:pic>
        <p:nvPicPr>
          <p:cNvPr id="71" name="Picture 70" descr="A person with long hair wearing a purple and green shirt&#10;&#10;Description automatically generated">
            <a:extLst>
              <a:ext uri="{FF2B5EF4-FFF2-40B4-BE49-F238E27FC236}">
                <a16:creationId xmlns:a16="http://schemas.microsoft.com/office/drawing/2014/main" id="{0CD62092-F663-9EC1-B780-E8156F24A9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0"/>
          <a:stretch/>
        </p:blipFill>
        <p:spPr>
          <a:xfrm>
            <a:off x="5292424" y="241847"/>
            <a:ext cx="2000208" cy="2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0C9EF-5730-7C73-7117-F1C2B1F6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2636519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Crisp DM Methodology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3498B497-8BC7-DD4B-A25F-B6BC3728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9300" y="640080"/>
            <a:ext cx="569406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9E47-4EC7-C86F-2772-E44F62CD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Analysis-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3056-BBD7-5918-4D80-D0BCAAB7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Sentiment Analysis is the most common text classification tool that analyses an incoming message and tells whether the underlying sentiment is positive, negative and neutral</a:t>
            </a:r>
          </a:p>
          <a:p>
            <a:endParaRPr lang="en-US" dirty="0"/>
          </a:p>
          <a:p>
            <a:r>
              <a:rPr lang="en-US" dirty="0"/>
              <a:t>Ex: I won the lottery Today                              Positive</a:t>
            </a:r>
          </a:p>
          <a:p>
            <a:r>
              <a:rPr lang="en-US" dirty="0"/>
              <a:t>The food is ready                                              Neutral</a:t>
            </a:r>
          </a:p>
          <a:p>
            <a:r>
              <a:rPr lang="en-US" dirty="0"/>
              <a:t>The weather is terrible                                     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28EC-F644-97A0-718D-2266015A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44BAB-592D-1177-147A-17509810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2895FC"/>
              </a:buClr>
            </a:pPr>
            <a:r>
              <a:rPr lang="en-US" dirty="0"/>
              <a:t>We have taken the datasets from Kaggle.</a:t>
            </a:r>
          </a:p>
          <a:p>
            <a:pPr>
              <a:buClr>
                <a:srgbClr val="2895FC"/>
              </a:buClr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https://www.kaggle.com/datasets/kevinleekrus/youtube-videos-comments-analysis</a:t>
            </a:r>
            <a:endParaRPr lang="en-US" dirty="0"/>
          </a:p>
          <a:p>
            <a:pPr>
              <a:buClr>
                <a:srgbClr val="2895FC"/>
              </a:buClr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427FE-4DA7-06C9-3382-D5F46E84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703314"/>
            <a:ext cx="6953577" cy="3126304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E78A7-5977-7765-6F2A-33564A5D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D3154"/>
                </a:solidFill>
              </a:rPr>
              <a:t>Business Understanding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D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CEE9A5-0058-9BF2-6428-06356899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4793EA"/>
              </a:buClr>
            </a:pPr>
            <a:r>
              <a:rPr lang="en-US" dirty="0"/>
              <a:t>We have initially loaded different datasets to train our algorithm to perform well on test dataset.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D45C07-6E16-A9FF-027C-3492151E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571109"/>
            <a:ext cx="6953577" cy="1390715"/>
          </a:xfrm>
          <a:prstGeom prst="rect">
            <a:avLst/>
          </a:prstGeom>
        </p:spPr>
      </p:pic>
      <p:sp>
        <p:nvSpPr>
          <p:cNvPr id="2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EBAC-2DFA-CC80-086E-0BE5B792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i="0">
                <a:effectLst/>
                <a:latin typeface="Söhne"/>
              </a:rPr>
              <a:t>Data Understanding and Data Preparation</a:t>
            </a:r>
            <a:br>
              <a:rPr lang="en-US" sz="2700" b="1" i="0">
                <a:effectLst/>
                <a:latin typeface="Söhne"/>
              </a:rPr>
            </a:br>
            <a:endParaRPr 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85766-A059-9E47-E937-126A7BFB2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3956" y="2133600"/>
            <a:ext cx="4140772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198375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None/>
              <a:tabLst/>
            </a:pPr>
            <a:r>
              <a:rPr lang="en-US" altLang="en-US" sz="1600">
                <a:solidFill>
                  <a:srgbClr val="000000"/>
                </a:solidFill>
                <a:latin typeface="Söhne"/>
              </a:rPr>
              <a:t>We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perform</a:t>
            </a:r>
            <a:r>
              <a:rPr lang="en-US" altLang="en-US" sz="1600">
                <a:solidFill>
                  <a:srgbClr val="000000"/>
                </a:solidFill>
                <a:latin typeface="Söhne"/>
              </a:rPr>
              <a:t>ed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several data cleaning and processing steps on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comments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DataFrame: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Conversion of comments to strings.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Cleaning comments by keeping only words with alphabetic characters.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Downloading NLTK's stopwords and initializing a stemmer and lemmatizer.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Applying natural language processing functions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 Mono"/>
              </a:rPr>
              <a:t>nlpFunction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) to tokenize, remove stopwords, lemmatize, and </a:t>
            </a:r>
            <a:r>
              <a:rPr lang="en-US" altLang="en-US" sz="1600">
                <a:solidFill>
                  <a:srgbClr val="00000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stem comments.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365CF9"/>
              </a:buClr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BDFDD9-0D05-9151-821A-EBA7388E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04035"/>
            <a:ext cx="5451627" cy="158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9443B-0119-EEFE-A7A1-1AF18E4D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4118416"/>
            <a:ext cx="5451627" cy="11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FF38-EDCC-5FE1-D763-C6A759DB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Machine Learning Models: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8572-6963-8152-2838-7630BC91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Multinomial Naive-Bayes Model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SVC (Support Vector Classifier)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Decision Tree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2025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D601-6291-8CB5-D938-4B7F1C4F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458A-DD56-093C-D250-26FED924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Evaluation metric we have used is Accuracy , the model which has The higher the accuracy, the better the model is at correctly predicting the labels of the test set.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For the labels which I have used I got accuracy for each has below, and among them decision tree has highest accuracy.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 descr="A computer screen shot of numbers and letters&#10;&#10;Description automatically generated">
            <a:extLst>
              <a:ext uri="{FF2B5EF4-FFF2-40B4-BE49-F238E27FC236}">
                <a16:creationId xmlns:a16="http://schemas.microsoft.com/office/drawing/2014/main" id="{1B5C4943-D61E-4FC7-A2AC-C6AF0234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403534"/>
            <a:ext cx="5451627" cy="17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8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7285</TotalTime>
  <Words>332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Söhne</vt:lpstr>
      <vt:lpstr>Söhne Mono</vt:lpstr>
      <vt:lpstr>Wingdings 3</vt:lpstr>
      <vt:lpstr>Wisp</vt:lpstr>
      <vt:lpstr>YouTube Comment Sentiment Analysis</vt:lpstr>
      <vt:lpstr>Team Members</vt:lpstr>
      <vt:lpstr>Crisp DM Methodology</vt:lpstr>
      <vt:lpstr>Sentiment Analysis- Brief Overview</vt:lpstr>
      <vt:lpstr>Dataset Sample</vt:lpstr>
      <vt:lpstr>Business Understanding</vt:lpstr>
      <vt:lpstr>Data Understanding and Data Preparation </vt:lpstr>
      <vt:lpstr>Machine Learning Models:</vt:lpstr>
      <vt:lpstr>Evaluation</vt:lpstr>
      <vt:lpstr>Results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Comment Sentiment Analysis</dc:title>
  <dc:creator>SaiRekha Unnam</dc:creator>
  <cp:lastModifiedBy>SaiRekha Unnam</cp:lastModifiedBy>
  <cp:revision>20</cp:revision>
  <dcterms:created xsi:type="dcterms:W3CDTF">2023-10-12T20:28:16Z</dcterms:created>
  <dcterms:modified xsi:type="dcterms:W3CDTF">2023-12-02T21:04:11Z</dcterms:modified>
</cp:coreProperties>
</file>