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B0604020202020204" charset="0"/>
      <p:regular r:id="rId26"/>
      <p:bold r:id="rId27"/>
      <p:italic r:id="rId28"/>
      <p:boldItalic r:id="rId29"/>
    </p:embeddedFont>
    <p:embeddedFont>
      <p:font typeface="Maven Pro" panose="020B0604020202020204" charset="0"/>
      <p:regular r:id="rId30"/>
      <p:bold r:id="rId31"/>
    </p:embeddedFont>
    <p:embeddedFont>
      <p:font typeface="Nunito" panose="020B0604020202020204" charset="0"/>
      <p:regular r:id="rId32"/>
      <p:bold r:id="rId33"/>
      <p:italic r:id="rId34"/>
      <p:boldItalic r:id="rId35"/>
    </p:embeddedFont>
    <p:embeddedFont>
      <p:font typeface="Raleway"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8F26A4-1876-4220-BB9B-B7483F7E2DFF}">
  <a:tblStyle styleId="{738F26A4-1876-4220-BB9B-B7483F7E2D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22e39b9efd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22e39b9ef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22e39b9efd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22e39b9ef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22e39b9efd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22e39b9ef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22e39b9efd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22e39b9ef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22e39b9efd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22e39b9ef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22e39b9efd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22e39b9efd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22e39b9efd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22e39b9efd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22e39b9efd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22e39b9e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22e39b9efd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22e39b9efd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22e39b9efd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22e39b9ef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2e39b9efd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2e39b9efd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cb9a0b07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cb9a0b0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cb9a0b074_1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cb9a0b074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22e39b9efd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22e39b9e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22e39b9ef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22e39b9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22e39b9ef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22e39b9e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cb9a0b074_1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cb9a0b074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22e39b9efd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22e39b9ef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22e39b9ef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22e39b9ef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hyperlink" Target="https://colab.research.google.com/drive/19jb2Q7oSOC3zFSm0chXYs4C5LCNpGWT8#scrollTo=eyz13XfBBHbv&amp;line=1&amp;uniqifier=1" TargetMode="Externa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12.jpg"/><Relationship Id="rId4" Type="http://schemas.openxmlformats.org/officeDocument/2006/relationships/hyperlink" Target="https://colab.research.google.com/drive/19jb2Q7oSOC3zFSm0chXYs4C5LCNpGWT8#scrollTo=2s4GgMNho_D9&amp;line=1&amp;uniqifier=1"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hyperlink" Target="https://colab.research.google.com/drive/15p1SaFsPziyJGrqbH4D5EBbdwDCwQ_EP?usp=sharing" TargetMode="External"/><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naukri.com/learning/articles/spark-vs-impala"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www.ibm.com/analytics/hadoop/hive" TargetMode="External"/><Relationship Id="rId5" Type="http://schemas.openxmlformats.org/officeDocument/2006/relationships/hyperlink" Target="https://doi.org/10.1016/j.compeleceng.2008.12.005" TargetMode="External"/><Relationship Id="rId4" Type="http://schemas.openxmlformats.org/officeDocument/2006/relationships/hyperlink" Target="https://stackshare.io/stackups/apache-hive-vs-hbase"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park.apache.org/docs/latest/api/python"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hyperlink" Target="https://arxiv.org/pdf/2101.05067.pdf" TargetMode="External"/><Relationship Id="rId4" Type="http://schemas.openxmlformats.org/officeDocument/2006/relationships/hyperlink" Target="https://www.section.io/engineering-education/multiclass-text-classification-with-pyspark/#building-mode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Big Data  Analytics:</a:t>
            </a:r>
            <a:endParaRPr dirty="0"/>
          </a:p>
          <a:p>
            <a:pPr marL="0" lvl="0" indent="0" algn="l" rtl="0">
              <a:spcBef>
                <a:spcPts val="0"/>
              </a:spcBef>
              <a:spcAft>
                <a:spcPts val="0"/>
              </a:spcAft>
              <a:buNone/>
            </a:pPr>
            <a:r>
              <a:rPr lang="en" dirty="0"/>
              <a:t>Pro</a:t>
            </a:r>
            <a:r>
              <a:rPr lang="en-US" dirty="0" err="1"/>
              <a:t>ject</a:t>
            </a:r>
            <a:endParaRPr dirty="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fontScale="85000" lnSpcReduction="10000"/>
          </a:bodyPr>
          <a:lstStyle/>
          <a:p>
            <a:pPr marL="0" lvl="0" indent="0" algn="l" rtl="0">
              <a:lnSpc>
                <a:spcPct val="150000"/>
              </a:lnSpc>
              <a:spcBef>
                <a:spcPts val="0"/>
              </a:spcBef>
              <a:spcAft>
                <a:spcPts val="0"/>
              </a:spcAft>
              <a:buNone/>
            </a:pPr>
            <a:r>
              <a:rPr lang="en" sz="2400" dirty="0"/>
              <a:t>A presentation by Lanre Uzam</a:t>
            </a:r>
            <a:r>
              <a:rPr lang="en-US" sz="2400" dirty="0"/>
              <a:t>ere</a:t>
            </a:r>
            <a:endParaRPr sz="2400" b="1" dirty="0"/>
          </a:p>
        </p:txBody>
      </p:sp>
      <p:sp>
        <p:nvSpPr>
          <p:cNvPr id="279" name="Google Shape;279;p13"/>
          <p:cNvSpPr txBox="1"/>
          <p:nvPr/>
        </p:nvSpPr>
        <p:spPr>
          <a:xfrm>
            <a:off x="824000" y="1059725"/>
            <a:ext cx="2450828"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chemeClr val="lt1"/>
                </a:solidFill>
                <a:latin typeface="Nunito"/>
                <a:ea typeface="Nunito"/>
                <a:cs typeface="Nunito"/>
                <a:sym typeface="Nunito"/>
              </a:rPr>
              <a:t>STA-CN-17031</a:t>
            </a:r>
            <a:endParaRPr dirty="0">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2"/>
          <p:cNvSpPr txBox="1">
            <a:spLocks noGrp="1"/>
          </p:cNvSpPr>
          <p:nvPr>
            <p:ph type="title" idx="4294967295"/>
          </p:nvPr>
        </p:nvSpPr>
        <p:spPr>
          <a:xfrm>
            <a:off x="242625" y="179150"/>
            <a:ext cx="1880400" cy="531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a:solidFill>
                  <a:schemeClr val="lt2"/>
                </a:solidFill>
              </a:rPr>
              <a:t>Hive Queries</a:t>
            </a:r>
            <a:endParaRPr sz="2400" b="0">
              <a:solidFill>
                <a:srgbClr val="000000"/>
              </a:solidFill>
            </a:endParaRPr>
          </a:p>
          <a:p>
            <a:pPr marL="0" lvl="0" indent="0" algn="l" rtl="0">
              <a:spcBef>
                <a:spcPts val="1600"/>
              </a:spcBef>
              <a:spcAft>
                <a:spcPts val="1600"/>
              </a:spcAft>
              <a:buNone/>
            </a:pPr>
            <a:endParaRPr sz="3600">
              <a:solidFill>
                <a:schemeClr val="lt2"/>
              </a:solidFill>
            </a:endParaRPr>
          </a:p>
        </p:txBody>
      </p:sp>
      <p:sp>
        <p:nvSpPr>
          <p:cNvPr id="353" name="Google Shape;353;p22"/>
          <p:cNvSpPr txBox="1">
            <a:spLocks noGrp="1"/>
          </p:cNvSpPr>
          <p:nvPr>
            <p:ph type="title" idx="4294967295"/>
          </p:nvPr>
        </p:nvSpPr>
        <p:spPr>
          <a:xfrm>
            <a:off x="615700" y="710750"/>
            <a:ext cx="2502300" cy="4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lt2"/>
                </a:solidFill>
                <a:latin typeface="Raleway"/>
                <a:ea typeface="Raleway"/>
                <a:cs typeface="Raleway"/>
                <a:sym typeface="Raleway"/>
              </a:rPr>
              <a:t>Hive Query 1: Visualization</a:t>
            </a:r>
            <a:endParaRPr sz="1200" b="0">
              <a:solidFill>
                <a:srgbClr val="000000"/>
              </a:solidFill>
              <a:latin typeface="Times New Roman"/>
              <a:ea typeface="Times New Roman"/>
              <a:cs typeface="Times New Roman"/>
              <a:sym typeface="Times New Roman"/>
            </a:endParaRPr>
          </a:p>
          <a:p>
            <a:pPr marL="457200" lvl="0" indent="0" algn="just" rtl="0">
              <a:lnSpc>
                <a:spcPct val="150000"/>
              </a:lnSpc>
              <a:spcBef>
                <a:spcPts val="800"/>
              </a:spcBef>
              <a:spcAft>
                <a:spcPts val="0"/>
              </a:spcAft>
              <a:buNone/>
            </a:pPr>
            <a:endParaRPr sz="1200" b="0">
              <a:solidFill>
                <a:srgbClr val="000000"/>
              </a:solidFill>
              <a:latin typeface="Arial"/>
              <a:ea typeface="Arial"/>
              <a:cs typeface="Arial"/>
              <a:sym typeface="Arial"/>
            </a:endParaRPr>
          </a:p>
          <a:p>
            <a:pPr marL="457200" lvl="0" indent="0" algn="just" rtl="0">
              <a:lnSpc>
                <a:spcPct val="150000"/>
              </a:lnSpc>
              <a:spcBef>
                <a:spcPts val="0"/>
              </a:spcBef>
              <a:spcAft>
                <a:spcPts val="0"/>
              </a:spcAft>
              <a:buNone/>
            </a:pPr>
            <a:endParaRPr sz="1400" b="0">
              <a:solidFill>
                <a:srgbClr val="000000"/>
              </a:solidFill>
              <a:latin typeface="Lato"/>
              <a:ea typeface="Lato"/>
              <a:cs typeface="Lato"/>
              <a:sym typeface="Lato"/>
            </a:endParaRPr>
          </a:p>
        </p:txBody>
      </p:sp>
      <p:pic>
        <p:nvPicPr>
          <p:cNvPr id="354" name="Google Shape;354;p22"/>
          <p:cNvPicPr preferRelativeResize="0"/>
          <p:nvPr/>
        </p:nvPicPr>
        <p:blipFill>
          <a:blip r:embed="rId3">
            <a:alphaModFix/>
          </a:blip>
          <a:stretch>
            <a:fillRect/>
          </a:stretch>
        </p:blipFill>
        <p:spPr>
          <a:xfrm>
            <a:off x="110725" y="4050600"/>
            <a:ext cx="938901" cy="845000"/>
          </a:xfrm>
          <a:prstGeom prst="rect">
            <a:avLst/>
          </a:prstGeom>
          <a:noFill/>
          <a:ln>
            <a:noFill/>
          </a:ln>
        </p:spPr>
      </p:pic>
      <p:pic>
        <p:nvPicPr>
          <p:cNvPr id="355" name="Google Shape;355;p22"/>
          <p:cNvPicPr preferRelativeResize="0"/>
          <p:nvPr/>
        </p:nvPicPr>
        <p:blipFill rotWithShape="1">
          <a:blip r:embed="rId4">
            <a:alphaModFix/>
          </a:blip>
          <a:srcRect l="32398" t="48534" r="24869" b="7843"/>
          <a:stretch/>
        </p:blipFill>
        <p:spPr>
          <a:xfrm>
            <a:off x="1199250" y="1383450"/>
            <a:ext cx="6431050" cy="2682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59"/>
        <p:cNvGrpSpPr/>
        <p:nvPr/>
      </p:nvGrpSpPr>
      <p:grpSpPr>
        <a:xfrm>
          <a:off x="0" y="0"/>
          <a:ext cx="0" cy="0"/>
          <a:chOff x="0" y="0"/>
          <a:chExt cx="0" cy="0"/>
        </a:xfrm>
      </p:grpSpPr>
      <p:pic>
        <p:nvPicPr>
          <p:cNvPr id="360" name="Google Shape;360;p23"/>
          <p:cNvPicPr preferRelativeResize="0"/>
          <p:nvPr/>
        </p:nvPicPr>
        <p:blipFill>
          <a:blip r:embed="rId3">
            <a:alphaModFix/>
          </a:blip>
          <a:stretch>
            <a:fillRect/>
          </a:stretch>
        </p:blipFill>
        <p:spPr>
          <a:xfrm>
            <a:off x="345093" y="4192950"/>
            <a:ext cx="800481" cy="720425"/>
          </a:xfrm>
          <a:prstGeom prst="rect">
            <a:avLst/>
          </a:prstGeom>
          <a:noFill/>
          <a:ln>
            <a:noFill/>
          </a:ln>
        </p:spPr>
      </p:pic>
      <p:sp>
        <p:nvSpPr>
          <p:cNvPr id="361" name="Google Shape;361;p23"/>
          <p:cNvSpPr txBox="1"/>
          <p:nvPr/>
        </p:nvSpPr>
        <p:spPr>
          <a:xfrm>
            <a:off x="3890900" y="1091675"/>
            <a:ext cx="4787700" cy="398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 sz="1100">
                <a:solidFill>
                  <a:srgbClr val="FFFFFF"/>
                </a:solidFill>
                <a:latin typeface="Lato"/>
                <a:ea typeface="Lato"/>
                <a:cs typeface="Lato"/>
                <a:sym typeface="Lato"/>
              </a:rPr>
              <a:t>The dataset was again queried to SELECT the Source IP (unswnb15.srcip), SUM the Duration of each source IP connection (unswnb15.dur), SUM the number of Source bytes transmitted by each source IP (unswnb15.sbytes), SUM the number of Destination bytes transmitted by each source IP (unswnb15.dbytes),  then COUNT the number of connection by each IP through a service (unswnb15.service), output the columns AS SOURCEIP, TOTALDURATION, SOURCEBYTES, DESTINATIONBYTES and NUMBEROFHTTPCONNECTION respectively, FROM the UNSWNB15 dataset WHERE the service type is HTTP AND Protocol type is TCP. I then grouped the result by (GROUP BY) the SRCIP (unswnb15.srcip) and sorted it using (ORDER BY)the NUMBEROFHTTPCONNECTION in descending order (DESC).</a:t>
            </a:r>
            <a:endParaRPr sz="1100">
              <a:solidFill>
                <a:srgbClr val="FFFFFF"/>
              </a:solidFill>
              <a:latin typeface="Lato"/>
              <a:ea typeface="Lato"/>
              <a:cs typeface="Lato"/>
              <a:sym typeface="Lato"/>
            </a:endParaRPr>
          </a:p>
          <a:p>
            <a:pPr marL="0" lvl="0" indent="0" algn="l" rtl="0">
              <a:lnSpc>
                <a:spcPct val="115000"/>
              </a:lnSpc>
              <a:spcBef>
                <a:spcPts val="1000"/>
              </a:spcBef>
              <a:spcAft>
                <a:spcPts val="0"/>
              </a:spcAft>
              <a:buNone/>
            </a:pPr>
            <a:r>
              <a:rPr lang="en" sz="1100">
                <a:solidFill>
                  <a:srgbClr val="FFFFFF"/>
                </a:solidFill>
                <a:latin typeface="Lato"/>
                <a:ea typeface="Lato"/>
                <a:cs typeface="Lato"/>
                <a:sym typeface="Lato"/>
              </a:rPr>
              <a:t>The query returned 17 records with the Source IP as sourceip, the sum of Source bytes as sourcebytes, the sum of Destination bytes as destinationbytes, and counted the number of HTTP connections for each source IP connected to the network through HTTP service and TCP protocol as numberofhttpconnections. A screenshot of the hive query and the result are shown below. </a:t>
            </a:r>
            <a:endParaRPr sz="1100">
              <a:solidFill>
                <a:srgbClr val="FFFFFF"/>
              </a:solidFill>
              <a:latin typeface="Lato"/>
              <a:ea typeface="Lato"/>
              <a:cs typeface="Lato"/>
              <a:sym typeface="Lato"/>
            </a:endParaRPr>
          </a:p>
          <a:p>
            <a:pPr marL="0" lvl="0" indent="0" algn="l" rtl="0">
              <a:lnSpc>
                <a:spcPct val="115000"/>
              </a:lnSpc>
              <a:spcBef>
                <a:spcPts val="0"/>
              </a:spcBef>
              <a:spcAft>
                <a:spcPts val="0"/>
              </a:spcAft>
              <a:buNone/>
            </a:pPr>
            <a:endParaRPr sz="1100">
              <a:solidFill>
                <a:srgbClr val="FFFFFF"/>
              </a:solidFill>
              <a:latin typeface="Lato"/>
              <a:ea typeface="Lato"/>
              <a:cs typeface="Lato"/>
              <a:sym typeface="Lato"/>
            </a:endParaRPr>
          </a:p>
        </p:txBody>
      </p:sp>
      <p:grpSp>
        <p:nvGrpSpPr>
          <p:cNvPr id="362" name="Google Shape;362;p23"/>
          <p:cNvGrpSpPr/>
          <p:nvPr/>
        </p:nvGrpSpPr>
        <p:grpSpPr>
          <a:xfrm>
            <a:off x="216078" y="1091679"/>
            <a:ext cx="3541713" cy="2960151"/>
            <a:chOff x="4741569" y="-1820775"/>
            <a:chExt cx="2212050" cy="2504994"/>
          </a:xfrm>
        </p:grpSpPr>
        <p:pic>
          <p:nvPicPr>
            <p:cNvPr id="363" name="Google Shape;363;p23"/>
            <p:cNvPicPr preferRelativeResize="0"/>
            <p:nvPr/>
          </p:nvPicPr>
          <p:blipFill>
            <a:blip r:embed="rId4">
              <a:alphaModFix/>
            </a:blip>
            <a:stretch>
              <a:fillRect/>
            </a:stretch>
          </p:blipFill>
          <p:spPr>
            <a:xfrm>
              <a:off x="4741569" y="-1820775"/>
              <a:ext cx="2212050" cy="2504994"/>
            </a:xfrm>
            <a:prstGeom prst="rect">
              <a:avLst/>
            </a:prstGeom>
            <a:noFill/>
            <a:ln>
              <a:noFill/>
            </a:ln>
          </p:spPr>
        </p:pic>
        <p:sp>
          <p:nvSpPr>
            <p:cNvPr id="364" name="Google Shape;364;p23"/>
            <p:cNvSpPr txBox="1"/>
            <p:nvPr/>
          </p:nvSpPr>
          <p:spPr>
            <a:xfrm>
              <a:off x="4909435" y="-1570283"/>
              <a:ext cx="1929000" cy="2004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en" b="1">
                  <a:solidFill>
                    <a:schemeClr val="lt2"/>
                  </a:solidFill>
                  <a:latin typeface="Courier New"/>
                  <a:ea typeface="Courier New"/>
                  <a:cs typeface="Courier New"/>
                  <a:sym typeface="Courier New"/>
                </a:rPr>
                <a:t>Hive Query 2</a:t>
              </a:r>
              <a:endParaRPr b="1">
                <a:solidFill>
                  <a:schemeClr val="lt2"/>
                </a:solidFill>
                <a:latin typeface="Courier New"/>
                <a:ea typeface="Courier New"/>
                <a:cs typeface="Courier New"/>
                <a:sym typeface="Courier New"/>
              </a:endParaRPr>
            </a:p>
            <a:p>
              <a:pPr marL="0" lvl="0" indent="0" algn="l" rtl="0">
                <a:lnSpc>
                  <a:spcPct val="100000"/>
                </a:lnSpc>
                <a:spcBef>
                  <a:spcPts val="1000"/>
                </a:spcBef>
                <a:spcAft>
                  <a:spcPts val="0"/>
                </a:spcAft>
                <a:buNone/>
              </a:pPr>
              <a:r>
                <a:rPr lang="en" sz="1000">
                  <a:latin typeface="Courier New"/>
                  <a:ea typeface="Courier New"/>
                  <a:cs typeface="Courier New"/>
                  <a:sym typeface="Courier New"/>
                </a:rPr>
                <a:t>SELECT unswnb15.srcip AS SOURCEIP,</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SUM(unswnb15.dur) AS TOTALDURATION,</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SUM(unswnb15.sbytes) AS SOURCEBYTES,</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SUM(unswnb15.dbytes) AS DESTINATIONBYTES,</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COUNT(unswnb15.service) AS NUMBEROFHTTPCONNECTION</a:t>
              </a:r>
              <a:endParaRPr sz="1000">
                <a:latin typeface="Courier New"/>
                <a:ea typeface="Courier New"/>
                <a:cs typeface="Courier New"/>
                <a:sym typeface="Courier New"/>
              </a:endParaRPr>
            </a:p>
            <a:p>
              <a:pPr marL="0" lvl="0" indent="457200" algn="l" rtl="0">
                <a:lnSpc>
                  <a:spcPct val="100000"/>
                </a:lnSpc>
                <a:spcBef>
                  <a:spcPts val="0"/>
                </a:spcBef>
                <a:spcAft>
                  <a:spcPts val="0"/>
                </a:spcAft>
                <a:buNone/>
              </a:pPr>
              <a:r>
                <a:rPr lang="en" sz="1000">
                  <a:latin typeface="Courier New"/>
                  <a:ea typeface="Courier New"/>
                  <a:cs typeface="Courier New"/>
                  <a:sym typeface="Courier New"/>
                </a:rPr>
                <a:t>FROM UNSWNB15</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WHERE unswnb15.service = 'http' AND unswnb15.proto = 'tcp'</a:t>
              </a:r>
              <a:endParaRPr sz="1000">
                <a:latin typeface="Courier New"/>
                <a:ea typeface="Courier New"/>
                <a:cs typeface="Courier New"/>
                <a:sym typeface="Courier New"/>
              </a:endParaRPr>
            </a:p>
            <a:p>
              <a:pPr marL="457200" lvl="0" indent="0" algn="l" rtl="0">
                <a:lnSpc>
                  <a:spcPct val="100000"/>
                </a:lnSpc>
                <a:spcBef>
                  <a:spcPts val="0"/>
                </a:spcBef>
                <a:spcAft>
                  <a:spcPts val="0"/>
                </a:spcAft>
                <a:buNone/>
              </a:pPr>
              <a:r>
                <a:rPr lang="en" sz="1000">
                  <a:latin typeface="Courier New"/>
                  <a:ea typeface="Courier New"/>
                  <a:cs typeface="Courier New"/>
                  <a:sym typeface="Courier New"/>
                </a:rPr>
                <a:t>GROUP BY unswnb15.srcip</a:t>
              </a:r>
              <a:endParaRPr sz="1000">
                <a:latin typeface="Courier New"/>
                <a:ea typeface="Courier New"/>
                <a:cs typeface="Courier New"/>
                <a:sym typeface="Courier New"/>
              </a:endParaRPr>
            </a:p>
            <a:p>
              <a:pPr marL="457200" lvl="0" indent="0" algn="l" rtl="0">
                <a:lnSpc>
                  <a:spcPct val="100000"/>
                </a:lnSpc>
                <a:spcBef>
                  <a:spcPts val="0"/>
                </a:spcBef>
                <a:spcAft>
                  <a:spcPts val="0"/>
                </a:spcAft>
                <a:buNone/>
              </a:pPr>
              <a:r>
                <a:rPr lang="en" sz="1000">
                  <a:latin typeface="Courier New"/>
                  <a:ea typeface="Courier New"/>
                  <a:cs typeface="Courier New"/>
                  <a:sym typeface="Courier New"/>
                </a:rPr>
                <a:t>ORDER BY NUMBEROFHTTPCONNECTION DESC;</a:t>
              </a:r>
              <a:endParaRPr sz="1000">
                <a:latin typeface="Courier New"/>
                <a:ea typeface="Courier New"/>
                <a:cs typeface="Courier New"/>
                <a:sym typeface="Courier New"/>
              </a:endParaRPr>
            </a:p>
          </p:txBody>
        </p:sp>
      </p:grpSp>
      <p:sp>
        <p:nvSpPr>
          <p:cNvPr id="365" name="Google Shape;365;p23"/>
          <p:cNvSpPr txBox="1">
            <a:spLocks noGrp="1"/>
          </p:cNvSpPr>
          <p:nvPr>
            <p:ph type="title"/>
          </p:nvPr>
        </p:nvSpPr>
        <p:spPr>
          <a:xfrm>
            <a:off x="3474300" y="393725"/>
            <a:ext cx="2195400" cy="54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50">
                <a:solidFill>
                  <a:srgbClr val="FFFFFF"/>
                </a:solidFill>
              </a:rPr>
              <a:t>Hive Queries</a:t>
            </a:r>
            <a:endParaRPr sz="2650">
              <a:solidFill>
                <a:srgbClr val="FFFFFF"/>
              </a:solidFill>
            </a:endParaRPr>
          </a:p>
          <a:p>
            <a:pPr marL="0" lvl="0" indent="0" algn="l" rtl="0">
              <a:spcBef>
                <a:spcPts val="1600"/>
              </a:spcBef>
              <a:spcAft>
                <a:spcPts val="0"/>
              </a:spcAft>
              <a:buNone/>
            </a:pPr>
            <a:endParaRPr sz="1400">
              <a:latin typeface="Lato"/>
              <a:ea typeface="Lato"/>
              <a:cs typeface="Lato"/>
              <a:sym typeface="Lato"/>
            </a:endParaRPr>
          </a:p>
          <a:p>
            <a:pPr marL="457200" lvl="0" indent="0" algn="l" rtl="0">
              <a:lnSpc>
                <a:spcPct val="150000"/>
              </a:lnSpc>
              <a:spcBef>
                <a:spcPts val="0"/>
              </a:spcBef>
              <a:spcAft>
                <a:spcPts val="0"/>
              </a:spcAft>
              <a:buNone/>
            </a:pPr>
            <a:endParaRPr sz="1400">
              <a:latin typeface="Lato"/>
              <a:ea typeface="Lato"/>
              <a:cs typeface="Lato"/>
              <a:sym typeface="Lato"/>
            </a:endParaRPr>
          </a:p>
          <a:p>
            <a:pPr marL="0" lvl="0" indent="0" algn="l" rtl="0">
              <a:spcBef>
                <a:spcPts val="0"/>
              </a:spcBef>
              <a:spcAft>
                <a:spcPts val="0"/>
              </a:spcAft>
              <a:buNone/>
            </a:pPr>
            <a:r>
              <a:rPr lang="en"/>
              <a:t> </a:t>
            </a:r>
            <a:endParaRPr>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4"/>
          <p:cNvSpPr txBox="1">
            <a:spLocks noGrp="1"/>
          </p:cNvSpPr>
          <p:nvPr>
            <p:ph type="title" idx="4294967295"/>
          </p:nvPr>
        </p:nvSpPr>
        <p:spPr>
          <a:xfrm>
            <a:off x="242625" y="179150"/>
            <a:ext cx="1880400" cy="531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a:solidFill>
                  <a:schemeClr val="lt2"/>
                </a:solidFill>
              </a:rPr>
              <a:t>Hive Queries</a:t>
            </a:r>
            <a:endParaRPr sz="2400" b="0">
              <a:solidFill>
                <a:srgbClr val="000000"/>
              </a:solidFill>
            </a:endParaRPr>
          </a:p>
          <a:p>
            <a:pPr marL="0" lvl="0" indent="0" algn="l" rtl="0">
              <a:spcBef>
                <a:spcPts val="1600"/>
              </a:spcBef>
              <a:spcAft>
                <a:spcPts val="1600"/>
              </a:spcAft>
              <a:buNone/>
            </a:pPr>
            <a:endParaRPr sz="3600">
              <a:solidFill>
                <a:schemeClr val="lt2"/>
              </a:solidFill>
            </a:endParaRPr>
          </a:p>
        </p:txBody>
      </p:sp>
      <p:sp>
        <p:nvSpPr>
          <p:cNvPr id="371" name="Google Shape;371;p24"/>
          <p:cNvSpPr txBox="1">
            <a:spLocks noGrp="1"/>
          </p:cNvSpPr>
          <p:nvPr>
            <p:ph type="title" idx="4294967295"/>
          </p:nvPr>
        </p:nvSpPr>
        <p:spPr>
          <a:xfrm>
            <a:off x="615700" y="710750"/>
            <a:ext cx="2502300" cy="4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lt2"/>
                </a:solidFill>
                <a:latin typeface="Raleway"/>
                <a:ea typeface="Raleway"/>
                <a:cs typeface="Raleway"/>
                <a:sym typeface="Raleway"/>
              </a:rPr>
              <a:t>Hive Query 2: Result</a:t>
            </a:r>
            <a:endParaRPr sz="1200" b="0">
              <a:solidFill>
                <a:srgbClr val="000000"/>
              </a:solidFill>
              <a:latin typeface="Times New Roman"/>
              <a:ea typeface="Times New Roman"/>
              <a:cs typeface="Times New Roman"/>
              <a:sym typeface="Times New Roman"/>
            </a:endParaRPr>
          </a:p>
          <a:p>
            <a:pPr marL="457200" lvl="0" indent="0" algn="just" rtl="0">
              <a:lnSpc>
                <a:spcPct val="150000"/>
              </a:lnSpc>
              <a:spcBef>
                <a:spcPts val="800"/>
              </a:spcBef>
              <a:spcAft>
                <a:spcPts val="0"/>
              </a:spcAft>
              <a:buNone/>
            </a:pPr>
            <a:endParaRPr sz="1200" b="0">
              <a:solidFill>
                <a:srgbClr val="000000"/>
              </a:solidFill>
              <a:latin typeface="Arial"/>
              <a:ea typeface="Arial"/>
              <a:cs typeface="Arial"/>
              <a:sym typeface="Arial"/>
            </a:endParaRPr>
          </a:p>
          <a:p>
            <a:pPr marL="457200" lvl="0" indent="0" algn="just" rtl="0">
              <a:lnSpc>
                <a:spcPct val="150000"/>
              </a:lnSpc>
              <a:spcBef>
                <a:spcPts val="0"/>
              </a:spcBef>
              <a:spcAft>
                <a:spcPts val="0"/>
              </a:spcAft>
              <a:buNone/>
            </a:pPr>
            <a:endParaRPr sz="1400" b="0">
              <a:solidFill>
                <a:srgbClr val="000000"/>
              </a:solidFill>
              <a:latin typeface="Lato"/>
              <a:ea typeface="Lato"/>
              <a:cs typeface="Lato"/>
              <a:sym typeface="Lato"/>
            </a:endParaRPr>
          </a:p>
        </p:txBody>
      </p:sp>
      <p:pic>
        <p:nvPicPr>
          <p:cNvPr id="372" name="Google Shape;372;p24"/>
          <p:cNvPicPr preferRelativeResize="0"/>
          <p:nvPr/>
        </p:nvPicPr>
        <p:blipFill>
          <a:blip r:embed="rId3">
            <a:alphaModFix/>
          </a:blip>
          <a:stretch>
            <a:fillRect/>
          </a:stretch>
        </p:blipFill>
        <p:spPr>
          <a:xfrm>
            <a:off x="110725" y="4050600"/>
            <a:ext cx="938901" cy="845000"/>
          </a:xfrm>
          <a:prstGeom prst="rect">
            <a:avLst/>
          </a:prstGeom>
          <a:noFill/>
          <a:ln>
            <a:noFill/>
          </a:ln>
        </p:spPr>
      </p:pic>
      <p:pic>
        <p:nvPicPr>
          <p:cNvPr id="373" name="Google Shape;373;p24"/>
          <p:cNvPicPr preferRelativeResize="0"/>
          <p:nvPr/>
        </p:nvPicPr>
        <p:blipFill rotWithShape="1">
          <a:blip r:embed="rId4">
            <a:alphaModFix/>
          </a:blip>
          <a:srcRect l="1000" t="12510" r="15596"/>
          <a:stretch/>
        </p:blipFill>
        <p:spPr>
          <a:xfrm>
            <a:off x="1190375" y="1110950"/>
            <a:ext cx="7405560" cy="3784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5"/>
          <p:cNvSpPr txBox="1">
            <a:spLocks noGrp="1"/>
          </p:cNvSpPr>
          <p:nvPr>
            <p:ph type="title" idx="4294967295"/>
          </p:nvPr>
        </p:nvSpPr>
        <p:spPr>
          <a:xfrm>
            <a:off x="242625" y="179150"/>
            <a:ext cx="1880400" cy="531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a:solidFill>
                  <a:schemeClr val="lt2"/>
                </a:solidFill>
              </a:rPr>
              <a:t>Hive Queries</a:t>
            </a:r>
            <a:endParaRPr sz="2400" b="0">
              <a:solidFill>
                <a:srgbClr val="000000"/>
              </a:solidFill>
            </a:endParaRPr>
          </a:p>
          <a:p>
            <a:pPr marL="0" lvl="0" indent="0" algn="l" rtl="0">
              <a:spcBef>
                <a:spcPts val="1600"/>
              </a:spcBef>
              <a:spcAft>
                <a:spcPts val="1600"/>
              </a:spcAft>
              <a:buNone/>
            </a:pPr>
            <a:endParaRPr sz="3600">
              <a:solidFill>
                <a:schemeClr val="lt2"/>
              </a:solidFill>
            </a:endParaRPr>
          </a:p>
        </p:txBody>
      </p:sp>
      <p:sp>
        <p:nvSpPr>
          <p:cNvPr id="379" name="Google Shape;379;p25"/>
          <p:cNvSpPr txBox="1">
            <a:spLocks noGrp="1"/>
          </p:cNvSpPr>
          <p:nvPr>
            <p:ph type="title" idx="4294967295"/>
          </p:nvPr>
        </p:nvSpPr>
        <p:spPr>
          <a:xfrm>
            <a:off x="615700" y="710750"/>
            <a:ext cx="2502300" cy="4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lt2"/>
                </a:solidFill>
                <a:latin typeface="Raleway"/>
                <a:ea typeface="Raleway"/>
                <a:cs typeface="Raleway"/>
                <a:sym typeface="Raleway"/>
              </a:rPr>
              <a:t>Hive Query 2: Visualization</a:t>
            </a:r>
            <a:endParaRPr sz="1200" b="0">
              <a:solidFill>
                <a:srgbClr val="000000"/>
              </a:solidFill>
              <a:latin typeface="Times New Roman"/>
              <a:ea typeface="Times New Roman"/>
              <a:cs typeface="Times New Roman"/>
              <a:sym typeface="Times New Roman"/>
            </a:endParaRPr>
          </a:p>
          <a:p>
            <a:pPr marL="457200" lvl="0" indent="0" algn="just" rtl="0">
              <a:lnSpc>
                <a:spcPct val="150000"/>
              </a:lnSpc>
              <a:spcBef>
                <a:spcPts val="800"/>
              </a:spcBef>
              <a:spcAft>
                <a:spcPts val="0"/>
              </a:spcAft>
              <a:buNone/>
            </a:pPr>
            <a:endParaRPr sz="1200" b="0">
              <a:solidFill>
                <a:srgbClr val="000000"/>
              </a:solidFill>
              <a:latin typeface="Arial"/>
              <a:ea typeface="Arial"/>
              <a:cs typeface="Arial"/>
              <a:sym typeface="Arial"/>
            </a:endParaRPr>
          </a:p>
          <a:p>
            <a:pPr marL="457200" lvl="0" indent="0" algn="just" rtl="0">
              <a:lnSpc>
                <a:spcPct val="150000"/>
              </a:lnSpc>
              <a:spcBef>
                <a:spcPts val="0"/>
              </a:spcBef>
              <a:spcAft>
                <a:spcPts val="0"/>
              </a:spcAft>
              <a:buNone/>
            </a:pPr>
            <a:endParaRPr sz="1400" b="0">
              <a:solidFill>
                <a:srgbClr val="000000"/>
              </a:solidFill>
              <a:latin typeface="Lato"/>
              <a:ea typeface="Lato"/>
              <a:cs typeface="Lato"/>
              <a:sym typeface="Lato"/>
            </a:endParaRPr>
          </a:p>
        </p:txBody>
      </p:sp>
      <p:pic>
        <p:nvPicPr>
          <p:cNvPr id="380" name="Google Shape;380;p25"/>
          <p:cNvPicPr preferRelativeResize="0"/>
          <p:nvPr/>
        </p:nvPicPr>
        <p:blipFill>
          <a:blip r:embed="rId3">
            <a:alphaModFix/>
          </a:blip>
          <a:stretch>
            <a:fillRect/>
          </a:stretch>
        </p:blipFill>
        <p:spPr>
          <a:xfrm>
            <a:off x="110725" y="4050600"/>
            <a:ext cx="938901" cy="845000"/>
          </a:xfrm>
          <a:prstGeom prst="rect">
            <a:avLst/>
          </a:prstGeom>
          <a:noFill/>
          <a:ln>
            <a:noFill/>
          </a:ln>
        </p:spPr>
      </p:pic>
      <p:sp>
        <p:nvSpPr>
          <p:cNvPr id="381" name="Google Shape;381;p25"/>
          <p:cNvSpPr txBox="1"/>
          <p:nvPr/>
        </p:nvSpPr>
        <p:spPr>
          <a:xfrm>
            <a:off x="4548300" y="17775"/>
            <a:ext cx="45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382" name="Google Shape;382;p25"/>
          <p:cNvPicPr preferRelativeResize="0"/>
          <p:nvPr/>
        </p:nvPicPr>
        <p:blipFill rotWithShape="1">
          <a:blip r:embed="rId4">
            <a:alphaModFix/>
          </a:blip>
          <a:srcRect l="63623" t="40522"/>
          <a:stretch/>
        </p:blipFill>
        <p:spPr>
          <a:xfrm>
            <a:off x="2123025" y="1110950"/>
            <a:ext cx="4086375" cy="363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86"/>
        <p:cNvGrpSpPr/>
        <p:nvPr/>
      </p:nvGrpSpPr>
      <p:grpSpPr>
        <a:xfrm>
          <a:off x="0" y="0"/>
          <a:ext cx="0" cy="0"/>
          <a:chOff x="0" y="0"/>
          <a:chExt cx="0" cy="0"/>
        </a:xfrm>
      </p:grpSpPr>
      <p:sp>
        <p:nvSpPr>
          <p:cNvPr id="387" name="Google Shape;387;p26"/>
          <p:cNvSpPr txBox="1">
            <a:spLocks noGrp="1"/>
          </p:cNvSpPr>
          <p:nvPr>
            <p:ph type="title"/>
          </p:nvPr>
        </p:nvSpPr>
        <p:spPr>
          <a:xfrm>
            <a:off x="283100" y="712150"/>
            <a:ext cx="6370500" cy="1260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200"/>
              <a:t>Advanced Analytics using Apache PySpark</a:t>
            </a:r>
            <a:endParaRPr sz="3200"/>
          </a:p>
          <a:p>
            <a:pPr marL="0" lvl="0" indent="0" algn="l" rtl="0">
              <a:spcBef>
                <a:spcPts val="1000"/>
              </a:spcBef>
              <a:spcAft>
                <a:spcPts val="0"/>
              </a:spcAft>
              <a:buNone/>
            </a:pPr>
            <a:endParaRPr sz="1400">
              <a:latin typeface="Lato"/>
              <a:ea typeface="Lato"/>
              <a:cs typeface="Lato"/>
              <a:sym typeface="Lato"/>
            </a:endParaRPr>
          </a:p>
          <a:p>
            <a:pPr marL="457200" lvl="0" indent="0" algn="l" rtl="0">
              <a:lnSpc>
                <a:spcPct val="150000"/>
              </a:lnSpc>
              <a:spcBef>
                <a:spcPts val="0"/>
              </a:spcBef>
              <a:spcAft>
                <a:spcPts val="0"/>
              </a:spcAft>
              <a:buNone/>
            </a:pPr>
            <a:endParaRPr sz="1400">
              <a:latin typeface="Lato"/>
              <a:ea typeface="Lato"/>
              <a:cs typeface="Lato"/>
              <a:sym typeface="Lato"/>
            </a:endParaRPr>
          </a:p>
          <a:p>
            <a:pPr marL="0" lvl="0" indent="0" algn="l" rtl="0">
              <a:spcBef>
                <a:spcPts val="0"/>
              </a:spcBef>
              <a:spcAft>
                <a:spcPts val="0"/>
              </a:spcAft>
              <a:buNone/>
            </a:pPr>
            <a:r>
              <a:rPr lang="en"/>
              <a:t> </a:t>
            </a:r>
            <a:endParaRPr>
              <a:solidFill>
                <a:schemeClr val="accent5"/>
              </a:solidFill>
            </a:endParaRPr>
          </a:p>
        </p:txBody>
      </p:sp>
      <p:sp>
        <p:nvSpPr>
          <p:cNvPr id="388" name="Google Shape;388;p26"/>
          <p:cNvSpPr txBox="1"/>
          <p:nvPr/>
        </p:nvSpPr>
        <p:spPr>
          <a:xfrm>
            <a:off x="1145575" y="1821100"/>
            <a:ext cx="5338800" cy="2339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b="1">
                <a:solidFill>
                  <a:schemeClr val="lt1"/>
                </a:solidFill>
                <a:latin typeface="Lato"/>
                <a:ea typeface="Lato"/>
                <a:cs typeface="Lato"/>
                <a:sym typeface="Lato"/>
              </a:rPr>
              <a:t>Apache PySpark was installed on Google Colab and the UNSW-NB15 dataset was fetched by mounting Google Drive to Google Colab to conduct advanced analytics on the big data (UNSW-NB15 dataset) to further understand the data through some analytical methods including descriptive statistics and correlation. Then a binary and multi-class classifier were built to classify the data.</a:t>
            </a:r>
            <a:endParaRPr>
              <a:latin typeface="Nunito"/>
              <a:ea typeface="Nunito"/>
              <a:cs typeface="Nunito"/>
              <a:sym typeface="Nunito"/>
            </a:endParaRPr>
          </a:p>
        </p:txBody>
      </p:sp>
      <p:grpSp>
        <p:nvGrpSpPr>
          <p:cNvPr id="389" name="Google Shape;389;p26"/>
          <p:cNvGrpSpPr/>
          <p:nvPr/>
        </p:nvGrpSpPr>
        <p:grpSpPr>
          <a:xfrm>
            <a:off x="6653453" y="2490718"/>
            <a:ext cx="2416001" cy="2662915"/>
            <a:chOff x="6803275" y="395363"/>
            <a:chExt cx="2212050" cy="2537076"/>
          </a:xfrm>
        </p:grpSpPr>
        <p:pic>
          <p:nvPicPr>
            <p:cNvPr id="390" name="Google Shape;390;p2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391" name="Google Shape;391;p26"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392" name="Google Shape;392;p26"/>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b="1">
                  <a:solidFill>
                    <a:schemeClr val="lt2"/>
                  </a:solidFill>
                  <a:latin typeface="Raleway"/>
                  <a:ea typeface="Raleway"/>
                  <a:cs typeface="Raleway"/>
                  <a:sym typeface="Raleway"/>
                </a:rPr>
                <a:t>What is PySpark?</a:t>
              </a:r>
              <a:endParaRPr b="1">
                <a:solidFill>
                  <a:schemeClr val="lt2"/>
                </a:solidFill>
                <a:latin typeface="Raleway"/>
                <a:ea typeface="Raleway"/>
                <a:cs typeface="Raleway"/>
                <a:sym typeface="Raleway"/>
              </a:endParaRPr>
            </a:p>
            <a:p>
              <a:pPr marL="0" lvl="0" indent="0" algn="l" rtl="0">
                <a:spcBef>
                  <a:spcPts val="800"/>
                </a:spcBef>
                <a:spcAft>
                  <a:spcPts val="0"/>
                </a:spcAft>
                <a:buNone/>
              </a:pPr>
              <a:r>
                <a:rPr lang="en" sz="1200" b="1">
                  <a:latin typeface="Raleway"/>
                  <a:ea typeface="Raleway"/>
                  <a:cs typeface="Raleway"/>
                  <a:sym typeface="Raleway"/>
                </a:rPr>
                <a:t>“</a:t>
              </a:r>
              <a:r>
                <a:rPr lang="en" sz="1100">
                  <a:latin typeface="Raleway"/>
                  <a:ea typeface="Raleway"/>
                  <a:cs typeface="Raleway"/>
                  <a:sym typeface="Raleway"/>
                </a:rPr>
                <a:t>PySpark is </a:t>
              </a:r>
              <a:r>
                <a:rPr lang="en" sz="1100" b="1">
                  <a:latin typeface="Raleway"/>
                  <a:ea typeface="Raleway"/>
                  <a:cs typeface="Raleway"/>
                  <a:sym typeface="Raleway"/>
                </a:rPr>
                <a:t>an interface for Apache Spark in Python</a:t>
              </a:r>
              <a:r>
                <a:rPr lang="en" sz="1100">
                  <a:latin typeface="Raleway"/>
                  <a:ea typeface="Raleway"/>
                  <a:cs typeface="Raleway"/>
                  <a:sym typeface="Raleway"/>
                </a:rPr>
                <a:t>. It not only allows you to write Spark applications using Python APIs, but also provides the PySpark shell for interactively analyzing your data in a distributed environment.</a:t>
              </a:r>
              <a:r>
                <a:rPr lang="en" sz="1200" b="1">
                  <a:latin typeface="Raleway"/>
                  <a:ea typeface="Raleway"/>
                  <a:cs typeface="Raleway"/>
                  <a:sym typeface="Raleway"/>
                </a:rPr>
                <a:t>”</a:t>
              </a:r>
              <a:endParaRPr sz="1200" b="1">
                <a:latin typeface="Raleway"/>
                <a:ea typeface="Raleway"/>
                <a:cs typeface="Raleway"/>
                <a:sym typeface="Raleway"/>
              </a:endParaRPr>
            </a:p>
            <a:p>
              <a:pPr marL="457200" lvl="0" indent="-285750" algn="l" rtl="0">
                <a:spcBef>
                  <a:spcPts val="800"/>
                </a:spcBef>
                <a:spcAft>
                  <a:spcPts val="0"/>
                </a:spcAft>
                <a:buSzPts val="900"/>
                <a:buChar char="-"/>
              </a:pPr>
              <a:r>
                <a:rPr lang="en" sz="900" i="1">
                  <a:latin typeface="Raleway"/>
                  <a:ea typeface="Raleway"/>
                  <a:cs typeface="Raleway"/>
                  <a:sym typeface="Raleway"/>
                </a:rPr>
                <a:t>(PySpark Documentation).</a:t>
              </a:r>
              <a:endParaRPr sz="900" b="1" i="1">
                <a:latin typeface="Raleway"/>
                <a:ea typeface="Raleway"/>
                <a:cs typeface="Raleway"/>
                <a:sym typeface="Raleway"/>
              </a:endParaRPr>
            </a:p>
          </p:txBody>
        </p:sp>
      </p:grpSp>
      <p:pic>
        <p:nvPicPr>
          <p:cNvPr id="393" name="Google Shape;393;p26"/>
          <p:cNvPicPr preferRelativeResize="0"/>
          <p:nvPr/>
        </p:nvPicPr>
        <p:blipFill>
          <a:blip r:embed="rId5">
            <a:alphaModFix/>
          </a:blip>
          <a:stretch>
            <a:fillRect/>
          </a:stretch>
        </p:blipFill>
        <p:spPr>
          <a:xfrm>
            <a:off x="283100" y="4397275"/>
            <a:ext cx="1331850" cy="47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97"/>
        <p:cNvGrpSpPr/>
        <p:nvPr/>
      </p:nvGrpSpPr>
      <p:grpSpPr>
        <a:xfrm>
          <a:off x="0" y="0"/>
          <a:ext cx="0" cy="0"/>
          <a:chOff x="0" y="0"/>
          <a:chExt cx="0" cy="0"/>
        </a:xfrm>
      </p:grpSpPr>
      <p:sp>
        <p:nvSpPr>
          <p:cNvPr id="398" name="Google Shape;398;p27"/>
          <p:cNvSpPr txBox="1"/>
          <p:nvPr/>
        </p:nvSpPr>
        <p:spPr>
          <a:xfrm>
            <a:off x="3890900" y="1091675"/>
            <a:ext cx="4787700" cy="343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 sz="1200">
                <a:solidFill>
                  <a:srgbClr val="FFFFFF"/>
                </a:solidFill>
                <a:latin typeface="Lato"/>
                <a:ea typeface="Lato"/>
                <a:cs typeface="Lato"/>
                <a:sym typeface="Lato"/>
              </a:rPr>
              <a:t>The dataset was defined using the </a:t>
            </a:r>
            <a:r>
              <a:rPr lang="en" sz="1200">
                <a:solidFill>
                  <a:srgbClr val="FFFFFF"/>
                </a:solidFill>
                <a:latin typeface="Courier New"/>
                <a:ea typeface="Courier New"/>
                <a:cs typeface="Courier New"/>
                <a:sym typeface="Courier New"/>
              </a:rPr>
              <a:t>spark.read.csv()</a:t>
            </a:r>
            <a:r>
              <a:rPr lang="en" sz="1200">
                <a:solidFill>
                  <a:srgbClr val="FFFFFF"/>
                </a:solidFill>
                <a:latin typeface="Lato"/>
                <a:ea typeface="Lato"/>
                <a:cs typeface="Lato"/>
                <a:sym typeface="Lato"/>
              </a:rPr>
              <a:t> method while the PySpark </a:t>
            </a:r>
            <a:r>
              <a:rPr lang="en" sz="1200">
                <a:solidFill>
                  <a:srgbClr val="FFFFFF"/>
                </a:solidFill>
                <a:latin typeface="Courier New"/>
                <a:ea typeface="Courier New"/>
                <a:cs typeface="Courier New"/>
                <a:sym typeface="Courier New"/>
              </a:rPr>
              <a:t>describe()</a:t>
            </a:r>
            <a:r>
              <a:rPr lang="en" sz="1200">
                <a:solidFill>
                  <a:srgbClr val="FFFFFF"/>
                </a:solidFill>
                <a:latin typeface="Times New Roman"/>
                <a:ea typeface="Times New Roman"/>
                <a:cs typeface="Times New Roman"/>
                <a:sym typeface="Times New Roman"/>
              </a:rPr>
              <a:t> </a:t>
            </a:r>
            <a:r>
              <a:rPr lang="en" sz="1200">
                <a:solidFill>
                  <a:srgbClr val="FFFFFF"/>
                </a:solidFill>
                <a:latin typeface="Lato"/>
                <a:ea typeface="Lato"/>
                <a:cs typeface="Lato"/>
                <a:sym typeface="Lato"/>
              </a:rPr>
              <a:t>function is used to compute descriptive statistics or summary statistics of the UNSW-NB15 dataset in PySpark on Google Colab.</a:t>
            </a:r>
            <a:endParaRPr sz="1200">
              <a:solidFill>
                <a:srgbClr val="FFFFFF"/>
              </a:solidFill>
              <a:latin typeface="Lato"/>
              <a:ea typeface="Lato"/>
              <a:cs typeface="Lato"/>
              <a:sym typeface="Lato"/>
            </a:endParaRPr>
          </a:p>
          <a:p>
            <a:pPr marL="0" lvl="0" indent="0" algn="just" rtl="0">
              <a:lnSpc>
                <a:spcPct val="115000"/>
              </a:lnSpc>
              <a:spcBef>
                <a:spcPts val="1000"/>
              </a:spcBef>
              <a:spcAft>
                <a:spcPts val="0"/>
              </a:spcAft>
              <a:buNone/>
            </a:pPr>
            <a:r>
              <a:rPr lang="en" sz="1200">
                <a:solidFill>
                  <a:srgbClr val="FFFFFF"/>
                </a:solidFill>
                <a:latin typeface="Lato"/>
                <a:ea typeface="Lato"/>
                <a:cs typeface="Lato"/>
                <a:sym typeface="Lato"/>
              </a:rPr>
              <a:t>Take for instance:</a:t>
            </a:r>
            <a:r>
              <a:rPr lang="en" sz="1200">
                <a:solidFill>
                  <a:srgbClr val="FFFFFF"/>
                </a:solidFill>
                <a:latin typeface="Times New Roman"/>
                <a:ea typeface="Times New Roman"/>
                <a:cs typeface="Times New Roman"/>
                <a:sym typeface="Times New Roman"/>
              </a:rPr>
              <a:t> </a:t>
            </a:r>
            <a:r>
              <a:rPr lang="en" sz="1200">
                <a:solidFill>
                  <a:srgbClr val="FFFFFF"/>
                </a:solidFill>
                <a:latin typeface="Courier New"/>
                <a:ea typeface="Courier New"/>
                <a:cs typeface="Courier New"/>
                <a:sym typeface="Courier New"/>
              </a:rPr>
              <a:t>UNSWNB15.describe().show()</a:t>
            </a:r>
            <a:endParaRPr sz="1200">
              <a:solidFill>
                <a:srgbClr val="FFFFFF"/>
              </a:solidFill>
              <a:latin typeface="Courier New"/>
              <a:ea typeface="Courier New"/>
              <a:cs typeface="Courier New"/>
              <a:sym typeface="Courier New"/>
            </a:endParaRPr>
          </a:p>
          <a:p>
            <a:pPr marL="0" lvl="0" indent="0" algn="just" rtl="0">
              <a:lnSpc>
                <a:spcPct val="115000"/>
              </a:lnSpc>
              <a:spcBef>
                <a:spcPts val="1000"/>
              </a:spcBef>
              <a:spcAft>
                <a:spcPts val="0"/>
              </a:spcAft>
              <a:buNone/>
            </a:pPr>
            <a:r>
              <a:rPr lang="en" sz="1200">
                <a:solidFill>
                  <a:srgbClr val="FFFFFF"/>
                </a:solidFill>
                <a:latin typeface="Lato"/>
                <a:ea typeface="Lato"/>
                <a:cs typeface="Lato"/>
                <a:sym typeface="Lato"/>
              </a:rPr>
              <a:t>The above syntax returns general descriptive statistics of the UNSWNB15 in PySpark as listed below: </a:t>
            </a:r>
            <a:endParaRPr sz="1200">
              <a:solidFill>
                <a:srgbClr val="FFFFFF"/>
              </a:solidFill>
              <a:latin typeface="Lato"/>
              <a:ea typeface="Lato"/>
              <a:cs typeface="Lato"/>
              <a:sym typeface="Lato"/>
            </a:endParaRPr>
          </a:p>
          <a:p>
            <a:pPr marL="457200" lvl="0" indent="-304800" algn="just" rtl="0">
              <a:lnSpc>
                <a:spcPct val="115000"/>
              </a:lnSpc>
              <a:spcBef>
                <a:spcPts val="1000"/>
              </a:spcBef>
              <a:spcAft>
                <a:spcPts val="0"/>
              </a:spcAft>
              <a:buClr>
                <a:srgbClr val="FFFFFF"/>
              </a:buClr>
              <a:buSzPts val="1200"/>
              <a:buFont typeface="Lato"/>
              <a:buChar char="●"/>
            </a:pPr>
            <a:r>
              <a:rPr lang="en" sz="1200">
                <a:solidFill>
                  <a:srgbClr val="FFFFFF"/>
                </a:solidFill>
                <a:latin typeface="Lato"/>
                <a:ea typeface="Lato"/>
                <a:cs typeface="Lato"/>
                <a:sym typeface="Lato"/>
              </a:rPr>
              <a:t>Count – Count/ total number of values of each column</a:t>
            </a:r>
            <a:endParaRPr sz="1200">
              <a:solidFill>
                <a:srgbClr val="FFFFFF"/>
              </a:solidFill>
              <a:latin typeface="Lato"/>
              <a:ea typeface="Lato"/>
              <a:cs typeface="Lato"/>
              <a:sym typeface="Lato"/>
            </a:endParaRPr>
          </a:p>
          <a:p>
            <a:pPr marL="457200" lvl="0" indent="-304800" algn="just" rtl="0">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Mean – Mean value of each column</a:t>
            </a:r>
            <a:endParaRPr sz="1200">
              <a:solidFill>
                <a:srgbClr val="FFFFFF"/>
              </a:solidFill>
              <a:latin typeface="Lato"/>
              <a:ea typeface="Lato"/>
              <a:cs typeface="Lato"/>
              <a:sym typeface="Lato"/>
            </a:endParaRPr>
          </a:p>
          <a:p>
            <a:pPr marL="457200" lvl="0" indent="-304800" algn="just" rtl="0">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Stddev – standard deviation of each column</a:t>
            </a:r>
            <a:endParaRPr sz="1200">
              <a:solidFill>
                <a:srgbClr val="FFFFFF"/>
              </a:solidFill>
              <a:latin typeface="Lato"/>
              <a:ea typeface="Lato"/>
              <a:cs typeface="Lato"/>
              <a:sym typeface="Lato"/>
            </a:endParaRPr>
          </a:p>
          <a:p>
            <a:pPr marL="457200" lvl="0" indent="-304800" algn="just" rtl="0">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Min – Minimum value of each column</a:t>
            </a:r>
            <a:endParaRPr sz="1200">
              <a:solidFill>
                <a:srgbClr val="FFFFFF"/>
              </a:solidFill>
              <a:latin typeface="Lato"/>
              <a:ea typeface="Lato"/>
              <a:cs typeface="Lato"/>
              <a:sym typeface="Lato"/>
            </a:endParaRPr>
          </a:p>
          <a:p>
            <a:pPr marL="457200" lvl="0" indent="-304800" algn="just" rtl="0">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Max – Maximum value of each column</a:t>
            </a:r>
            <a:endParaRPr sz="1200">
              <a:solidFill>
                <a:srgbClr val="FFFFFF"/>
              </a:solidFill>
              <a:latin typeface="Lato"/>
              <a:ea typeface="Lato"/>
              <a:cs typeface="Lato"/>
              <a:sym typeface="Lato"/>
            </a:endParaRPr>
          </a:p>
          <a:p>
            <a:pPr marL="0" lvl="0" indent="0" algn="just" rtl="0">
              <a:lnSpc>
                <a:spcPct val="115000"/>
              </a:lnSpc>
              <a:spcBef>
                <a:spcPts val="1000"/>
              </a:spcBef>
              <a:spcAft>
                <a:spcPts val="0"/>
              </a:spcAft>
              <a:buNone/>
            </a:pPr>
            <a:r>
              <a:rPr lang="en" sz="1200">
                <a:solidFill>
                  <a:srgbClr val="FFFFFF"/>
                </a:solidFill>
                <a:latin typeface="Lato"/>
                <a:ea typeface="Lato"/>
                <a:cs typeface="Lato"/>
                <a:sym typeface="Lato"/>
              </a:rPr>
              <a:t>Below is a screenshot of the input scripts and the results.</a:t>
            </a:r>
            <a:endParaRPr sz="1200">
              <a:solidFill>
                <a:srgbClr val="FFFFFF"/>
              </a:solidFill>
              <a:latin typeface="Lato"/>
              <a:ea typeface="Lato"/>
              <a:cs typeface="Lato"/>
              <a:sym typeface="Lato"/>
            </a:endParaRPr>
          </a:p>
        </p:txBody>
      </p:sp>
      <p:grpSp>
        <p:nvGrpSpPr>
          <p:cNvPr id="399" name="Google Shape;399;p27"/>
          <p:cNvGrpSpPr/>
          <p:nvPr/>
        </p:nvGrpSpPr>
        <p:grpSpPr>
          <a:xfrm>
            <a:off x="216049" y="1091742"/>
            <a:ext cx="3541713" cy="3101182"/>
            <a:chOff x="4741569" y="-1820775"/>
            <a:chExt cx="2212050" cy="2504994"/>
          </a:xfrm>
        </p:grpSpPr>
        <p:pic>
          <p:nvPicPr>
            <p:cNvPr id="400" name="Google Shape;400;p27"/>
            <p:cNvPicPr preferRelativeResize="0"/>
            <p:nvPr/>
          </p:nvPicPr>
          <p:blipFill>
            <a:blip r:embed="rId3">
              <a:alphaModFix/>
            </a:blip>
            <a:stretch>
              <a:fillRect/>
            </a:stretch>
          </p:blipFill>
          <p:spPr>
            <a:xfrm>
              <a:off x="4741569" y="-1820775"/>
              <a:ext cx="2212050" cy="2504994"/>
            </a:xfrm>
            <a:prstGeom prst="rect">
              <a:avLst/>
            </a:prstGeom>
            <a:noFill/>
            <a:ln>
              <a:noFill/>
            </a:ln>
          </p:spPr>
        </p:pic>
        <p:sp>
          <p:nvSpPr>
            <p:cNvPr id="401" name="Google Shape;401;p27"/>
            <p:cNvSpPr txBox="1"/>
            <p:nvPr/>
          </p:nvSpPr>
          <p:spPr>
            <a:xfrm>
              <a:off x="4909435" y="-1570283"/>
              <a:ext cx="1929000" cy="2004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en" sz="1200" b="1">
                  <a:solidFill>
                    <a:schemeClr val="lt2"/>
                  </a:solidFill>
                  <a:latin typeface="Courier New"/>
                  <a:ea typeface="Courier New"/>
                  <a:cs typeface="Courier New"/>
                  <a:sym typeface="Courier New"/>
                </a:rPr>
                <a:t>Define &amp; Describe UNSW-NB15 Dataset</a:t>
              </a:r>
              <a:endParaRPr sz="1200" b="1">
                <a:solidFill>
                  <a:schemeClr val="lt2"/>
                </a:solidFill>
                <a:latin typeface="Courier New"/>
                <a:ea typeface="Courier New"/>
                <a:cs typeface="Courier New"/>
                <a:sym typeface="Courier New"/>
              </a:endParaRPr>
            </a:p>
            <a:p>
              <a:pPr marL="0" lvl="0" indent="0" algn="l" rtl="0">
                <a:lnSpc>
                  <a:spcPct val="135714"/>
                </a:lnSpc>
                <a:spcBef>
                  <a:spcPts val="800"/>
                </a:spcBef>
                <a:spcAft>
                  <a:spcPts val="0"/>
                </a:spcAft>
                <a:buNone/>
              </a:pPr>
              <a:r>
                <a:rPr lang="en" sz="1050">
                  <a:solidFill>
                    <a:srgbClr val="008000"/>
                  </a:solidFill>
                  <a:highlight>
                    <a:srgbClr val="FFFFFE"/>
                  </a:highlight>
                  <a:latin typeface="Courier New"/>
                  <a:ea typeface="Courier New"/>
                  <a:cs typeface="Courier New"/>
                  <a:sym typeface="Courier New"/>
                </a:rPr>
                <a:t>#Define the UNSW-NB15 Dataframe</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FFFFE"/>
                  </a:highlight>
                  <a:latin typeface="Courier New"/>
                  <a:ea typeface="Courier New"/>
                  <a:cs typeface="Courier New"/>
                  <a:sym typeface="Courier New"/>
                </a:rPr>
                <a:t>UNSWNB15=spark.read.csv(</a:t>
              </a:r>
              <a:r>
                <a:rPr lang="en" sz="1050">
                  <a:solidFill>
                    <a:srgbClr val="A31515"/>
                  </a:solidFill>
                  <a:highlight>
                    <a:srgbClr val="FFFFFE"/>
                  </a:highlight>
                  <a:latin typeface="Courier New"/>
                  <a:ea typeface="Courier New"/>
                  <a:cs typeface="Courier New"/>
                  <a:sym typeface="Courier New"/>
                </a:rPr>
                <a:t>'/content/drive/MyDrive/UEL-UNICAF/Module 3: Big Data Analytics/Assessment/UNSW-NB15.csv'</a:t>
              </a:r>
              <a:r>
                <a:rPr lang="en" sz="1050">
                  <a:highlight>
                    <a:srgbClr val="FFFFFE"/>
                  </a:highlight>
                  <a:latin typeface="Courier New"/>
                  <a:ea typeface="Courier New"/>
                  <a:cs typeface="Courier New"/>
                  <a:sym typeface="Courier New"/>
                </a:rPr>
                <a:t>, inferSchema=</a:t>
              </a:r>
              <a:r>
                <a:rPr lang="en" sz="1050">
                  <a:solidFill>
                    <a:srgbClr val="0000FF"/>
                  </a:solidFill>
                  <a:highlight>
                    <a:srgbClr val="FFFFFE"/>
                  </a:highlight>
                  <a:latin typeface="Courier New"/>
                  <a:ea typeface="Courier New"/>
                  <a:cs typeface="Courier New"/>
                  <a:sym typeface="Courier New"/>
                </a:rPr>
                <a:t>True</a:t>
              </a:r>
              <a:r>
                <a:rPr lang="en" sz="1050">
                  <a:highlight>
                    <a:srgbClr val="FFFFFE"/>
                  </a:highlight>
                  <a:latin typeface="Courier New"/>
                  <a:ea typeface="Courier New"/>
                  <a:cs typeface="Courier New"/>
                  <a:sym typeface="Courier New"/>
                </a:rPr>
                <a:t> )</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8000"/>
                  </a:solidFill>
                  <a:highlight>
                    <a:srgbClr val="FFFFFE"/>
                  </a:highlight>
                  <a:latin typeface="Courier New"/>
                  <a:ea typeface="Courier New"/>
                  <a:cs typeface="Courier New"/>
                  <a:sym typeface="Courier New"/>
                </a:rPr>
                <a:t>#Describe/Summary Statistics of UNSWNB15 Dataframe</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FFFFE"/>
                  </a:highlight>
                  <a:latin typeface="Courier New"/>
                  <a:ea typeface="Courier New"/>
                  <a:cs typeface="Courier New"/>
                  <a:sym typeface="Courier New"/>
                </a:rPr>
                <a:t>UNSWNB15.describe().show()</a:t>
              </a:r>
              <a:endParaRPr sz="1050">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000">
                <a:latin typeface="Courier New"/>
                <a:ea typeface="Courier New"/>
                <a:cs typeface="Courier New"/>
                <a:sym typeface="Courier New"/>
              </a:endParaRPr>
            </a:p>
          </p:txBody>
        </p:sp>
      </p:grpSp>
      <p:sp>
        <p:nvSpPr>
          <p:cNvPr id="402" name="Google Shape;402;p27"/>
          <p:cNvSpPr txBox="1">
            <a:spLocks noGrp="1"/>
          </p:cNvSpPr>
          <p:nvPr>
            <p:ph type="title"/>
          </p:nvPr>
        </p:nvSpPr>
        <p:spPr>
          <a:xfrm>
            <a:off x="2209050" y="367075"/>
            <a:ext cx="4725900" cy="54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en" sz="2650">
                <a:solidFill>
                  <a:srgbClr val="FFFFFF"/>
                </a:solidFill>
              </a:rPr>
              <a:t>Analyze and Interpret Big Data</a:t>
            </a:r>
            <a:endParaRPr>
              <a:solidFill>
                <a:schemeClr val="accent5"/>
              </a:solidFill>
            </a:endParaRPr>
          </a:p>
        </p:txBody>
      </p:sp>
      <p:pic>
        <p:nvPicPr>
          <p:cNvPr id="403" name="Google Shape;403;p27"/>
          <p:cNvPicPr preferRelativeResize="0"/>
          <p:nvPr/>
        </p:nvPicPr>
        <p:blipFill>
          <a:blip r:embed="rId4">
            <a:alphaModFix/>
          </a:blip>
          <a:stretch>
            <a:fillRect/>
          </a:stretch>
        </p:blipFill>
        <p:spPr>
          <a:xfrm>
            <a:off x="283100" y="4397275"/>
            <a:ext cx="1331850" cy="47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8"/>
          <p:cNvSpPr txBox="1">
            <a:spLocks noGrp="1"/>
          </p:cNvSpPr>
          <p:nvPr>
            <p:ph type="title" idx="4294967295"/>
          </p:nvPr>
        </p:nvSpPr>
        <p:spPr>
          <a:xfrm>
            <a:off x="242625" y="102950"/>
            <a:ext cx="6464400" cy="5316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SzPts val="990"/>
              <a:buNone/>
            </a:pPr>
            <a:r>
              <a:rPr lang="en" sz="2420">
                <a:solidFill>
                  <a:schemeClr val="lt2"/>
                </a:solidFill>
              </a:rPr>
              <a:t>Advanced Analytics using Apache PySpark</a:t>
            </a:r>
            <a:endParaRPr sz="2420">
              <a:solidFill>
                <a:schemeClr val="lt2"/>
              </a:solidFill>
            </a:endParaRPr>
          </a:p>
        </p:txBody>
      </p:sp>
      <p:sp>
        <p:nvSpPr>
          <p:cNvPr id="409" name="Google Shape;409;p28"/>
          <p:cNvSpPr txBox="1">
            <a:spLocks noGrp="1"/>
          </p:cNvSpPr>
          <p:nvPr>
            <p:ph type="title" idx="4294967295"/>
          </p:nvPr>
        </p:nvSpPr>
        <p:spPr>
          <a:xfrm>
            <a:off x="615700" y="558350"/>
            <a:ext cx="2813400" cy="40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chemeClr val="lt2"/>
                </a:solidFill>
                <a:latin typeface="Raleway"/>
                <a:ea typeface="Raleway"/>
                <a:cs typeface="Raleway"/>
                <a:sym typeface="Raleway"/>
              </a:rPr>
              <a:t>Analyze and Interpret Big Data</a:t>
            </a:r>
            <a:endParaRPr sz="1400">
              <a:solidFill>
                <a:schemeClr val="lt2"/>
              </a:solidFill>
              <a:latin typeface="Raleway"/>
              <a:ea typeface="Raleway"/>
              <a:cs typeface="Raleway"/>
              <a:sym typeface="Raleway"/>
            </a:endParaRPr>
          </a:p>
        </p:txBody>
      </p:sp>
      <p:pic>
        <p:nvPicPr>
          <p:cNvPr id="410" name="Google Shape;410;p28"/>
          <p:cNvPicPr preferRelativeResize="0"/>
          <p:nvPr/>
        </p:nvPicPr>
        <p:blipFill>
          <a:blip r:embed="rId3">
            <a:alphaModFix/>
          </a:blip>
          <a:stretch>
            <a:fillRect/>
          </a:stretch>
        </p:blipFill>
        <p:spPr>
          <a:xfrm>
            <a:off x="926675" y="980050"/>
            <a:ext cx="6188951" cy="3005225"/>
          </a:xfrm>
          <a:prstGeom prst="rect">
            <a:avLst/>
          </a:prstGeom>
          <a:noFill/>
          <a:ln>
            <a:noFill/>
          </a:ln>
        </p:spPr>
      </p:pic>
      <p:pic>
        <p:nvPicPr>
          <p:cNvPr id="411" name="Google Shape;411;p28"/>
          <p:cNvPicPr preferRelativeResize="0"/>
          <p:nvPr/>
        </p:nvPicPr>
        <p:blipFill>
          <a:blip r:embed="rId4">
            <a:alphaModFix/>
          </a:blip>
          <a:stretch>
            <a:fillRect/>
          </a:stretch>
        </p:blipFill>
        <p:spPr>
          <a:xfrm>
            <a:off x="7535925" y="4008775"/>
            <a:ext cx="1415926" cy="796450"/>
          </a:xfrm>
          <a:prstGeom prst="rect">
            <a:avLst/>
          </a:prstGeom>
          <a:noFill/>
          <a:ln>
            <a:noFill/>
          </a:ln>
        </p:spPr>
      </p:pic>
      <p:sp>
        <p:nvSpPr>
          <p:cNvPr id="412" name="Google Shape;412;p28"/>
          <p:cNvSpPr txBox="1"/>
          <p:nvPr/>
        </p:nvSpPr>
        <p:spPr>
          <a:xfrm>
            <a:off x="926675" y="3985275"/>
            <a:ext cx="6324900" cy="7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200">
                <a:latin typeface="Lato"/>
                <a:ea typeface="Lato"/>
                <a:cs typeface="Lato"/>
                <a:sym typeface="Lato"/>
              </a:rPr>
              <a:t>See </a:t>
            </a:r>
            <a:r>
              <a:rPr lang="en" sz="1200" b="1">
                <a:latin typeface="Lato"/>
                <a:ea typeface="Lato"/>
                <a:cs typeface="Lato"/>
                <a:sym typeface="Lato"/>
              </a:rPr>
              <a:t>**Descriptive Statistics** </a:t>
            </a:r>
            <a:r>
              <a:rPr lang="en" sz="1200">
                <a:latin typeface="Lato"/>
                <a:ea typeface="Lato"/>
                <a:cs typeface="Lato"/>
                <a:sym typeface="Lato"/>
              </a:rPr>
              <a:t>in my Google Colab Notebook - </a:t>
            </a:r>
            <a:r>
              <a:rPr lang="en" sz="1200" u="sng">
                <a:solidFill>
                  <a:srgbClr val="1155CC"/>
                </a:solidFill>
                <a:highlight>
                  <a:srgbClr val="FFFFFF"/>
                </a:highlight>
                <a:latin typeface="Lato"/>
                <a:ea typeface="Lato"/>
                <a:cs typeface="Lato"/>
                <a:sym typeface="Lato"/>
                <a:hlinkClick r:id="rId5">
                  <a:extLst>
                    <a:ext uri="{A12FA001-AC4F-418D-AE19-62706E023703}">
                      <ahyp:hlinkClr xmlns:ahyp="http://schemas.microsoft.com/office/drawing/2018/hyperlinkcolor" val="tx"/>
                    </a:ext>
                  </a:extLst>
                </a:hlinkClick>
              </a:rPr>
              <a:t>https://colab.research.google.com/drive/19jb2Q7oSOC3zFSm0chXYs4C5LCNpGWT8#scrollTo=eyz13XfBBHbv&amp;line=1&amp;uniqifier=1</a:t>
            </a:r>
            <a:r>
              <a:rPr lang="en" sz="1200">
                <a:solidFill>
                  <a:srgbClr val="212121"/>
                </a:solidFill>
                <a:highlight>
                  <a:srgbClr val="FFFFFF"/>
                </a:highlight>
                <a:latin typeface="Lato"/>
                <a:ea typeface="Lato"/>
                <a:cs typeface="Lato"/>
                <a:sym typeface="Lato"/>
              </a:rPr>
              <a:t> </a:t>
            </a:r>
            <a:endParaRPr sz="12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16"/>
        <p:cNvGrpSpPr/>
        <p:nvPr/>
      </p:nvGrpSpPr>
      <p:grpSpPr>
        <a:xfrm>
          <a:off x="0" y="0"/>
          <a:ext cx="0" cy="0"/>
          <a:chOff x="0" y="0"/>
          <a:chExt cx="0" cy="0"/>
        </a:xfrm>
      </p:grpSpPr>
      <p:sp>
        <p:nvSpPr>
          <p:cNvPr id="417" name="Google Shape;417;p29"/>
          <p:cNvSpPr txBox="1"/>
          <p:nvPr/>
        </p:nvSpPr>
        <p:spPr>
          <a:xfrm>
            <a:off x="3890900" y="1320275"/>
            <a:ext cx="4787700" cy="2586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000"/>
              </a:spcBef>
              <a:spcAft>
                <a:spcPts val="0"/>
              </a:spcAft>
              <a:buNone/>
            </a:pPr>
            <a:r>
              <a:rPr lang="en" sz="1200">
                <a:solidFill>
                  <a:srgbClr val="FFFFFF"/>
                </a:solidFill>
                <a:latin typeface="Lato"/>
                <a:ea typeface="Lato"/>
                <a:cs typeface="Lato"/>
                <a:sym typeface="Lato"/>
              </a:rPr>
              <a:t>The correlation between sbytes and dbytes columns were analyzed using</a:t>
            </a:r>
            <a:r>
              <a:rPr lang="en" sz="1200">
                <a:solidFill>
                  <a:srgbClr val="FFFFFF"/>
                </a:solidFill>
                <a:latin typeface="Times New Roman"/>
                <a:ea typeface="Times New Roman"/>
                <a:cs typeface="Times New Roman"/>
                <a:sym typeface="Times New Roman"/>
              </a:rPr>
              <a:t> </a:t>
            </a:r>
            <a:r>
              <a:rPr lang="en" sz="1200">
                <a:solidFill>
                  <a:srgbClr val="FFFFFF"/>
                </a:solidFill>
                <a:latin typeface="Courier New"/>
                <a:ea typeface="Courier New"/>
                <a:cs typeface="Courier New"/>
                <a:sym typeface="Courier New"/>
              </a:rPr>
              <a:t>UNSWNB15.stat.corr('sbytes', 'dbytes'). </a:t>
            </a:r>
            <a:r>
              <a:rPr lang="en" sz="1200">
                <a:solidFill>
                  <a:srgbClr val="FFFFFF"/>
                </a:solidFill>
                <a:latin typeface="Lato"/>
                <a:ea typeface="Lato"/>
                <a:cs typeface="Lato"/>
                <a:sym typeface="Lato"/>
              </a:rPr>
              <a:t>Hence, the correlation of sbytes and dbytes columns is</a:t>
            </a:r>
            <a:r>
              <a:rPr lang="en" sz="1200">
                <a:solidFill>
                  <a:srgbClr val="FFFFFF"/>
                </a:solidFill>
                <a:latin typeface="Times New Roman"/>
                <a:ea typeface="Times New Roman"/>
                <a:cs typeface="Times New Roman"/>
                <a:sym typeface="Times New Roman"/>
              </a:rPr>
              <a:t> 0.04702553278490288</a:t>
            </a:r>
            <a:r>
              <a:rPr lang="en" sz="1200">
                <a:solidFill>
                  <a:srgbClr val="FFFFFF"/>
                </a:solidFill>
                <a:latin typeface="Courier New"/>
                <a:ea typeface="Courier New"/>
                <a:cs typeface="Courier New"/>
                <a:sym typeface="Courier New"/>
              </a:rPr>
              <a:t> </a:t>
            </a:r>
            <a:r>
              <a:rPr lang="en" sz="1200">
                <a:solidFill>
                  <a:srgbClr val="FFFFFF"/>
                </a:solidFill>
                <a:latin typeface="Lato"/>
                <a:ea typeface="Lato"/>
                <a:cs typeface="Lato"/>
                <a:sym typeface="Lato"/>
              </a:rPr>
              <a:t>as demonstrated below.</a:t>
            </a:r>
            <a:endParaRPr sz="1200" i="1">
              <a:solidFill>
                <a:srgbClr val="FFFFFF"/>
              </a:solidFill>
              <a:latin typeface="Lato"/>
              <a:ea typeface="Lato"/>
              <a:cs typeface="Lato"/>
              <a:sym typeface="Lato"/>
            </a:endParaRPr>
          </a:p>
          <a:p>
            <a:pPr marL="0" lvl="0" indent="0" algn="l" rtl="0">
              <a:lnSpc>
                <a:spcPct val="150000"/>
              </a:lnSpc>
              <a:spcBef>
                <a:spcPts val="0"/>
              </a:spcBef>
              <a:spcAft>
                <a:spcPts val="0"/>
              </a:spcAft>
              <a:buNone/>
            </a:pPr>
            <a:endParaRPr sz="1200">
              <a:solidFill>
                <a:srgbClr val="FFFFFF"/>
              </a:solidFill>
              <a:latin typeface="Lato"/>
              <a:ea typeface="Lato"/>
              <a:cs typeface="Lato"/>
              <a:sym typeface="Lato"/>
            </a:endParaRPr>
          </a:p>
          <a:p>
            <a:pPr marL="0" lvl="0" indent="0" algn="l" rtl="0">
              <a:lnSpc>
                <a:spcPct val="150000"/>
              </a:lnSpc>
              <a:spcBef>
                <a:spcPts val="0"/>
              </a:spcBef>
              <a:spcAft>
                <a:spcPts val="1000"/>
              </a:spcAft>
              <a:buNone/>
            </a:pPr>
            <a:r>
              <a:rPr lang="en" sz="1200">
                <a:solidFill>
                  <a:srgbClr val="FFFFFF"/>
                </a:solidFill>
                <a:latin typeface="Lato"/>
                <a:ea typeface="Lato"/>
                <a:cs typeface="Lato"/>
                <a:sym typeface="Lato"/>
              </a:rPr>
              <a:t>The correlation between </a:t>
            </a:r>
            <a:r>
              <a:rPr lang="en" sz="1200">
                <a:solidFill>
                  <a:srgbClr val="FFFFFF"/>
                </a:solidFill>
                <a:latin typeface="Courier New"/>
                <a:ea typeface="Courier New"/>
                <a:cs typeface="Courier New"/>
                <a:sym typeface="Courier New"/>
              </a:rPr>
              <a:t>sbytes</a:t>
            </a:r>
            <a:r>
              <a:rPr lang="en" sz="1200">
                <a:solidFill>
                  <a:srgbClr val="FFFFFF"/>
                </a:solidFill>
                <a:latin typeface="Lato"/>
                <a:ea typeface="Lato"/>
                <a:cs typeface="Lato"/>
                <a:sym typeface="Lato"/>
              </a:rPr>
              <a:t> and </a:t>
            </a:r>
            <a:r>
              <a:rPr lang="en" sz="1200">
                <a:solidFill>
                  <a:srgbClr val="FFFFFF"/>
                </a:solidFill>
                <a:latin typeface="Courier New"/>
                <a:ea typeface="Courier New"/>
                <a:cs typeface="Courier New"/>
                <a:sym typeface="Courier New"/>
              </a:rPr>
              <a:t>dbytes</a:t>
            </a:r>
            <a:r>
              <a:rPr lang="en" sz="1200">
                <a:solidFill>
                  <a:srgbClr val="FFFFFF"/>
                </a:solidFill>
                <a:latin typeface="Lato"/>
                <a:ea typeface="Lato"/>
                <a:cs typeface="Lato"/>
                <a:sym typeface="Lato"/>
              </a:rPr>
              <a:t> as demonstrated below implies no relationship in the change of the variables (That is the bytes transmitted from the source to the destination are not relative to the bytes transmitted from the destination to the source). </a:t>
            </a:r>
            <a:endParaRPr sz="1200">
              <a:solidFill>
                <a:srgbClr val="FFFFFF"/>
              </a:solidFill>
              <a:latin typeface="Lato"/>
              <a:ea typeface="Lato"/>
              <a:cs typeface="Lato"/>
              <a:sym typeface="Lato"/>
            </a:endParaRPr>
          </a:p>
        </p:txBody>
      </p:sp>
      <p:grpSp>
        <p:nvGrpSpPr>
          <p:cNvPr id="418" name="Google Shape;418;p29"/>
          <p:cNvGrpSpPr/>
          <p:nvPr/>
        </p:nvGrpSpPr>
        <p:grpSpPr>
          <a:xfrm>
            <a:off x="216049" y="1320404"/>
            <a:ext cx="3541713" cy="2141769"/>
            <a:chOff x="4741569" y="-1820775"/>
            <a:chExt cx="2212050" cy="2504994"/>
          </a:xfrm>
        </p:grpSpPr>
        <p:pic>
          <p:nvPicPr>
            <p:cNvPr id="419" name="Google Shape;419;p29"/>
            <p:cNvPicPr preferRelativeResize="0"/>
            <p:nvPr/>
          </p:nvPicPr>
          <p:blipFill>
            <a:blip r:embed="rId3">
              <a:alphaModFix/>
            </a:blip>
            <a:stretch>
              <a:fillRect/>
            </a:stretch>
          </p:blipFill>
          <p:spPr>
            <a:xfrm>
              <a:off x="4741569" y="-1820775"/>
              <a:ext cx="2212050" cy="2504994"/>
            </a:xfrm>
            <a:prstGeom prst="rect">
              <a:avLst/>
            </a:prstGeom>
            <a:noFill/>
            <a:ln>
              <a:noFill/>
            </a:ln>
          </p:spPr>
        </p:pic>
        <p:sp>
          <p:nvSpPr>
            <p:cNvPr id="420" name="Google Shape;420;p29"/>
            <p:cNvSpPr txBox="1"/>
            <p:nvPr/>
          </p:nvSpPr>
          <p:spPr>
            <a:xfrm>
              <a:off x="4909435" y="-1570283"/>
              <a:ext cx="1929000" cy="2004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en" b="1">
                  <a:solidFill>
                    <a:schemeClr val="lt2"/>
                  </a:solidFill>
                  <a:latin typeface="Courier New"/>
                  <a:ea typeface="Courier New"/>
                  <a:cs typeface="Courier New"/>
                  <a:sym typeface="Courier New"/>
                </a:rPr>
                <a:t>Correlation between sbytes &amp; dbytes</a:t>
              </a:r>
              <a:endParaRPr b="1">
                <a:solidFill>
                  <a:schemeClr val="lt2"/>
                </a:solidFill>
                <a:latin typeface="Courier New"/>
                <a:ea typeface="Courier New"/>
                <a:cs typeface="Courier New"/>
                <a:sym typeface="Courier New"/>
              </a:endParaRPr>
            </a:p>
            <a:p>
              <a:pPr marL="0" lvl="0" indent="0" algn="l" rtl="0">
                <a:lnSpc>
                  <a:spcPct val="135714"/>
                </a:lnSpc>
                <a:spcBef>
                  <a:spcPts val="1000"/>
                </a:spcBef>
                <a:spcAft>
                  <a:spcPts val="0"/>
                </a:spcAft>
                <a:buNone/>
              </a:pPr>
              <a:r>
                <a:rPr lang="en" sz="1200">
                  <a:solidFill>
                    <a:srgbClr val="008000"/>
                  </a:solidFill>
                  <a:highlight>
                    <a:srgbClr val="FFFFFE"/>
                  </a:highlight>
                  <a:latin typeface="Courier New"/>
                  <a:ea typeface="Courier New"/>
                  <a:cs typeface="Courier New"/>
                  <a:sym typeface="Courier New"/>
                </a:rPr>
                <a:t>#Correlation of sbytes and dbytes column.</a:t>
              </a:r>
              <a:endParaRPr sz="120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highlight>
                    <a:srgbClr val="FFFFFE"/>
                  </a:highlight>
                  <a:latin typeface="Courier New"/>
                  <a:ea typeface="Courier New"/>
                  <a:cs typeface="Courier New"/>
                  <a:sym typeface="Courier New"/>
                </a:rPr>
                <a:t>UNSWNB15.stat.corr(</a:t>
              </a:r>
              <a:r>
                <a:rPr lang="en" sz="1200">
                  <a:solidFill>
                    <a:srgbClr val="A31515"/>
                  </a:solidFill>
                  <a:highlight>
                    <a:srgbClr val="FFFFFE"/>
                  </a:highlight>
                  <a:latin typeface="Courier New"/>
                  <a:ea typeface="Courier New"/>
                  <a:cs typeface="Courier New"/>
                  <a:sym typeface="Courier New"/>
                </a:rPr>
                <a:t>'sbytes'</a:t>
              </a:r>
              <a:r>
                <a:rPr lang="en" sz="1200">
                  <a:highlight>
                    <a:srgbClr val="FFFFFE"/>
                  </a:highlight>
                  <a:latin typeface="Courier New"/>
                  <a:ea typeface="Courier New"/>
                  <a:cs typeface="Courier New"/>
                  <a:sym typeface="Courier New"/>
                </a:rPr>
                <a:t>,</a:t>
              </a:r>
              <a:r>
                <a:rPr lang="en" sz="1200">
                  <a:solidFill>
                    <a:srgbClr val="A31515"/>
                  </a:solidFill>
                  <a:highlight>
                    <a:srgbClr val="FFFFFE"/>
                  </a:highlight>
                  <a:latin typeface="Courier New"/>
                  <a:ea typeface="Courier New"/>
                  <a:cs typeface="Courier New"/>
                  <a:sym typeface="Courier New"/>
                </a:rPr>
                <a:t>'dbytes'</a:t>
              </a:r>
              <a:r>
                <a:rPr lang="en" sz="1200">
                  <a:highlight>
                    <a:srgbClr val="FFFFFE"/>
                  </a:highlight>
                  <a:latin typeface="Courier New"/>
                  <a:ea typeface="Courier New"/>
                  <a:cs typeface="Courier New"/>
                  <a:sym typeface="Courier New"/>
                </a:rPr>
                <a:t>)</a:t>
              </a:r>
              <a:endParaRPr sz="1200">
                <a:solidFill>
                  <a:srgbClr val="008000"/>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000">
                <a:latin typeface="Courier New"/>
                <a:ea typeface="Courier New"/>
                <a:cs typeface="Courier New"/>
                <a:sym typeface="Courier New"/>
              </a:endParaRPr>
            </a:p>
          </p:txBody>
        </p:sp>
      </p:grpSp>
      <p:sp>
        <p:nvSpPr>
          <p:cNvPr id="421" name="Google Shape;421;p29"/>
          <p:cNvSpPr txBox="1">
            <a:spLocks noGrp="1"/>
          </p:cNvSpPr>
          <p:nvPr>
            <p:ph type="title"/>
          </p:nvPr>
        </p:nvSpPr>
        <p:spPr>
          <a:xfrm>
            <a:off x="2209050" y="367075"/>
            <a:ext cx="4725900" cy="54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en" sz="2650">
                <a:solidFill>
                  <a:srgbClr val="FFFFFF"/>
                </a:solidFill>
              </a:rPr>
              <a:t>Analyze and Interpret Big Data</a:t>
            </a:r>
            <a:endParaRPr>
              <a:solidFill>
                <a:schemeClr val="accent5"/>
              </a:solidFill>
            </a:endParaRPr>
          </a:p>
        </p:txBody>
      </p:sp>
      <p:pic>
        <p:nvPicPr>
          <p:cNvPr id="422" name="Google Shape;422;p29"/>
          <p:cNvPicPr preferRelativeResize="0"/>
          <p:nvPr/>
        </p:nvPicPr>
        <p:blipFill>
          <a:blip r:embed="rId4">
            <a:alphaModFix/>
          </a:blip>
          <a:stretch>
            <a:fillRect/>
          </a:stretch>
        </p:blipFill>
        <p:spPr>
          <a:xfrm>
            <a:off x="283100" y="4397275"/>
            <a:ext cx="1331850" cy="47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0"/>
          <p:cNvSpPr txBox="1">
            <a:spLocks noGrp="1"/>
          </p:cNvSpPr>
          <p:nvPr>
            <p:ph type="title" idx="4294967295"/>
          </p:nvPr>
        </p:nvSpPr>
        <p:spPr>
          <a:xfrm>
            <a:off x="242625" y="102950"/>
            <a:ext cx="6464400" cy="5316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SzPts val="990"/>
              <a:buNone/>
            </a:pPr>
            <a:r>
              <a:rPr lang="en" sz="2420">
                <a:solidFill>
                  <a:schemeClr val="lt2"/>
                </a:solidFill>
              </a:rPr>
              <a:t>Advanced Analytics using Apache PySpark</a:t>
            </a:r>
            <a:endParaRPr sz="2420">
              <a:solidFill>
                <a:schemeClr val="lt2"/>
              </a:solidFill>
            </a:endParaRPr>
          </a:p>
        </p:txBody>
      </p:sp>
      <p:sp>
        <p:nvSpPr>
          <p:cNvPr id="428" name="Google Shape;428;p30"/>
          <p:cNvSpPr txBox="1">
            <a:spLocks noGrp="1"/>
          </p:cNvSpPr>
          <p:nvPr>
            <p:ph type="title" idx="4294967295"/>
          </p:nvPr>
        </p:nvSpPr>
        <p:spPr>
          <a:xfrm>
            <a:off x="615700" y="558350"/>
            <a:ext cx="2813400" cy="40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chemeClr val="lt2"/>
                </a:solidFill>
                <a:latin typeface="Raleway"/>
                <a:ea typeface="Raleway"/>
                <a:cs typeface="Raleway"/>
                <a:sym typeface="Raleway"/>
              </a:rPr>
              <a:t>Analyze and Interpret Big Data</a:t>
            </a:r>
            <a:endParaRPr sz="1400">
              <a:solidFill>
                <a:schemeClr val="lt2"/>
              </a:solidFill>
              <a:latin typeface="Raleway"/>
              <a:ea typeface="Raleway"/>
              <a:cs typeface="Raleway"/>
              <a:sym typeface="Raleway"/>
            </a:endParaRPr>
          </a:p>
        </p:txBody>
      </p:sp>
      <p:pic>
        <p:nvPicPr>
          <p:cNvPr id="429" name="Google Shape;429;p30"/>
          <p:cNvPicPr preferRelativeResize="0"/>
          <p:nvPr/>
        </p:nvPicPr>
        <p:blipFill>
          <a:blip r:embed="rId3">
            <a:alphaModFix/>
          </a:blip>
          <a:stretch>
            <a:fillRect/>
          </a:stretch>
        </p:blipFill>
        <p:spPr>
          <a:xfrm>
            <a:off x="7535925" y="4008775"/>
            <a:ext cx="1415926" cy="796450"/>
          </a:xfrm>
          <a:prstGeom prst="rect">
            <a:avLst/>
          </a:prstGeom>
          <a:noFill/>
          <a:ln>
            <a:noFill/>
          </a:ln>
        </p:spPr>
      </p:pic>
      <p:sp>
        <p:nvSpPr>
          <p:cNvPr id="430" name="Google Shape;430;p30"/>
          <p:cNvSpPr txBox="1"/>
          <p:nvPr/>
        </p:nvSpPr>
        <p:spPr>
          <a:xfrm>
            <a:off x="926675" y="3528075"/>
            <a:ext cx="6324900" cy="7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200">
                <a:latin typeface="Lato"/>
                <a:ea typeface="Lato"/>
                <a:cs typeface="Lato"/>
                <a:sym typeface="Lato"/>
              </a:rPr>
              <a:t>See </a:t>
            </a:r>
            <a:r>
              <a:rPr lang="en" sz="1200" b="1">
                <a:latin typeface="Lato"/>
                <a:ea typeface="Lato"/>
                <a:cs typeface="Lato"/>
                <a:sym typeface="Lato"/>
              </a:rPr>
              <a:t>**Correlation** </a:t>
            </a:r>
            <a:r>
              <a:rPr lang="en" sz="1200">
                <a:latin typeface="Lato"/>
                <a:ea typeface="Lato"/>
                <a:cs typeface="Lato"/>
                <a:sym typeface="Lato"/>
              </a:rPr>
              <a:t>in my Google Colab Notebook - </a:t>
            </a:r>
            <a:r>
              <a:rPr lang="en" sz="1200" u="sng">
                <a:solidFill>
                  <a:srgbClr val="1155CC"/>
                </a:solidFill>
                <a:latin typeface="Lato"/>
                <a:ea typeface="Lato"/>
                <a:cs typeface="Lato"/>
                <a:sym typeface="Lato"/>
                <a:hlinkClick r:id="rId4">
                  <a:extLst>
                    <a:ext uri="{A12FA001-AC4F-418D-AE19-62706E023703}">
                      <ahyp:hlinkClr xmlns:ahyp="http://schemas.microsoft.com/office/drawing/2018/hyperlinkcolor" val="tx"/>
                    </a:ext>
                  </a:extLst>
                </a:hlinkClick>
              </a:rPr>
              <a:t>https://colab.research.google.com/drive/19jb2Q7oSOC3zFSm0chXYs4C5LCNpGWT8#scrollTo=2s4GgMNho_D9&amp;line=1&amp;uniqifier=1</a:t>
            </a:r>
            <a:r>
              <a:rPr lang="en" sz="1200">
                <a:latin typeface="Lato"/>
                <a:ea typeface="Lato"/>
                <a:cs typeface="Lato"/>
                <a:sym typeface="Lato"/>
              </a:rPr>
              <a:t> </a:t>
            </a:r>
            <a:endParaRPr sz="1200">
              <a:latin typeface="Lato"/>
              <a:ea typeface="Lato"/>
              <a:cs typeface="Lato"/>
              <a:sym typeface="Lato"/>
            </a:endParaRPr>
          </a:p>
        </p:txBody>
      </p:sp>
      <p:pic>
        <p:nvPicPr>
          <p:cNvPr id="431" name="Google Shape;431;p30"/>
          <p:cNvPicPr preferRelativeResize="0"/>
          <p:nvPr/>
        </p:nvPicPr>
        <p:blipFill rotWithShape="1">
          <a:blip r:embed="rId5">
            <a:alphaModFix/>
          </a:blip>
          <a:srcRect t="25667"/>
          <a:stretch/>
        </p:blipFill>
        <p:spPr>
          <a:xfrm>
            <a:off x="710150" y="1329488"/>
            <a:ext cx="6825776" cy="1960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35"/>
        <p:cNvGrpSpPr/>
        <p:nvPr/>
      </p:nvGrpSpPr>
      <p:grpSpPr>
        <a:xfrm>
          <a:off x="0" y="0"/>
          <a:ext cx="0" cy="0"/>
          <a:chOff x="0" y="0"/>
          <a:chExt cx="0" cy="0"/>
        </a:xfrm>
      </p:grpSpPr>
      <p:sp>
        <p:nvSpPr>
          <p:cNvPr id="436" name="Google Shape;436;p31"/>
          <p:cNvSpPr txBox="1"/>
          <p:nvPr/>
        </p:nvSpPr>
        <p:spPr>
          <a:xfrm>
            <a:off x="3530475" y="1015475"/>
            <a:ext cx="5330100" cy="405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FFFFFF"/>
                </a:solidFill>
                <a:latin typeface="Lato"/>
                <a:ea typeface="Lato"/>
                <a:cs typeface="Lato"/>
                <a:sym typeface="Lato"/>
              </a:rPr>
              <a:t>The dataset features were manipulated or preprocess so they are in the format MLlib requires. The algorithms (logistic regression) require numeric features, therefore the </a:t>
            </a:r>
            <a:r>
              <a:rPr lang="en" sz="1200">
                <a:solidFill>
                  <a:srgbClr val="FFFFFF"/>
                </a:solidFill>
                <a:latin typeface="Courier New"/>
                <a:ea typeface="Courier New"/>
                <a:cs typeface="Courier New"/>
                <a:sym typeface="Courier New"/>
              </a:rPr>
              <a:t>StringIndexer</a:t>
            </a:r>
            <a:r>
              <a:rPr lang="en" sz="1200">
                <a:solidFill>
                  <a:srgbClr val="FFFFFF"/>
                </a:solidFill>
                <a:latin typeface="Lato"/>
                <a:ea typeface="Lato"/>
                <a:cs typeface="Lato"/>
                <a:sym typeface="Lato"/>
              </a:rPr>
              <a:t> and </a:t>
            </a:r>
            <a:r>
              <a:rPr lang="en" sz="1200">
                <a:solidFill>
                  <a:srgbClr val="FFFFFF"/>
                </a:solidFill>
                <a:latin typeface="Courier New"/>
                <a:ea typeface="Courier New"/>
                <a:cs typeface="Courier New"/>
                <a:sym typeface="Courier New"/>
              </a:rPr>
              <a:t>OneHotEncoder</a:t>
            </a:r>
            <a:r>
              <a:rPr lang="en" sz="1200">
                <a:solidFill>
                  <a:srgbClr val="FFFFFF"/>
                </a:solidFill>
                <a:latin typeface="Lato"/>
                <a:ea typeface="Lato"/>
                <a:cs typeface="Lato"/>
                <a:sym typeface="Lato"/>
              </a:rPr>
              <a:t> were used to convert categorical variables into a set of numeric variables that only take on values 0 and 1. All the feature columns were then combined into a single feature vector using VectorAssembler provided by MLlib, then the model was defined using logistic regression in the code snippet on the left.</a:t>
            </a:r>
            <a:endParaRPr sz="1200">
              <a:solidFill>
                <a:srgbClr val="FFFFFF"/>
              </a:solidFill>
              <a:latin typeface="Lato"/>
              <a:ea typeface="Lato"/>
              <a:cs typeface="Lato"/>
              <a:sym typeface="Lato"/>
            </a:endParaRPr>
          </a:p>
          <a:p>
            <a:pPr marL="0" lvl="0" indent="0" algn="l" rtl="0">
              <a:lnSpc>
                <a:spcPct val="115000"/>
              </a:lnSpc>
              <a:spcBef>
                <a:spcPts val="1200"/>
              </a:spcBef>
              <a:spcAft>
                <a:spcPts val="0"/>
              </a:spcAft>
              <a:buNone/>
            </a:pPr>
            <a:r>
              <a:rPr lang="en" sz="1200">
                <a:solidFill>
                  <a:srgbClr val="FFFFFF"/>
                </a:solidFill>
                <a:latin typeface="Lato"/>
                <a:ea typeface="Lato"/>
                <a:cs typeface="Lato"/>
                <a:sym typeface="Lato"/>
              </a:rPr>
              <a:t>A pipeline was automated and ensure repeatability of the transformations to be applied to a dataset by defining the pipeline and then applying it to the test dataset. Similar to what was done with StringIndexer, Pipeline is an estimator which I called using the pipeline.fit() method to return a PipelineModel, which is a transformer.</a:t>
            </a:r>
            <a:endParaRPr sz="1200">
              <a:solidFill>
                <a:srgbClr val="FFFFFF"/>
              </a:solidFill>
              <a:latin typeface="Lato"/>
              <a:ea typeface="Lato"/>
              <a:cs typeface="Lato"/>
              <a:sym typeface="Lato"/>
            </a:endParaRPr>
          </a:p>
          <a:p>
            <a:pPr marL="0" lvl="0" indent="0" algn="l" rtl="0">
              <a:lnSpc>
                <a:spcPct val="115000"/>
              </a:lnSpc>
              <a:spcBef>
                <a:spcPts val="1000"/>
              </a:spcBef>
              <a:spcAft>
                <a:spcPts val="1000"/>
              </a:spcAft>
              <a:buNone/>
            </a:pPr>
            <a:r>
              <a:rPr lang="en" sz="1200">
                <a:solidFill>
                  <a:srgbClr val="FFFFFF"/>
                </a:solidFill>
                <a:latin typeface="Lato"/>
                <a:ea typeface="Lato"/>
                <a:cs typeface="Lato"/>
                <a:sym typeface="Lato"/>
              </a:rPr>
              <a:t>To evaluate the model, the BinaryClassificationEvaluator was used to evaluate the area under the ROC curve and the MulticlassClassificationEvaluator to verify the accuracy. The Area under ROC curve is 0.9502324167040523 while the Accuracy is 0.8729554102762472 as shown below.</a:t>
            </a:r>
            <a:endParaRPr sz="1200">
              <a:solidFill>
                <a:srgbClr val="FFFFFF"/>
              </a:solidFill>
              <a:latin typeface="Lato"/>
              <a:ea typeface="Lato"/>
              <a:cs typeface="Lato"/>
              <a:sym typeface="Lato"/>
            </a:endParaRPr>
          </a:p>
        </p:txBody>
      </p:sp>
      <p:grpSp>
        <p:nvGrpSpPr>
          <p:cNvPr id="437" name="Google Shape;437;p31"/>
          <p:cNvGrpSpPr/>
          <p:nvPr/>
        </p:nvGrpSpPr>
        <p:grpSpPr>
          <a:xfrm>
            <a:off x="215949" y="1015489"/>
            <a:ext cx="3124078" cy="2490715"/>
            <a:chOff x="4741569" y="-1820775"/>
            <a:chExt cx="2212050" cy="2504994"/>
          </a:xfrm>
        </p:grpSpPr>
        <p:pic>
          <p:nvPicPr>
            <p:cNvPr id="438" name="Google Shape;438;p31"/>
            <p:cNvPicPr preferRelativeResize="0"/>
            <p:nvPr/>
          </p:nvPicPr>
          <p:blipFill>
            <a:blip r:embed="rId3">
              <a:alphaModFix/>
            </a:blip>
            <a:stretch>
              <a:fillRect/>
            </a:stretch>
          </p:blipFill>
          <p:spPr>
            <a:xfrm>
              <a:off x="4741569" y="-1820775"/>
              <a:ext cx="2212050" cy="2504994"/>
            </a:xfrm>
            <a:prstGeom prst="rect">
              <a:avLst/>
            </a:prstGeom>
            <a:noFill/>
            <a:ln>
              <a:noFill/>
            </a:ln>
          </p:spPr>
        </p:pic>
        <p:sp>
          <p:nvSpPr>
            <p:cNvPr id="439" name="Google Shape;439;p31"/>
            <p:cNvSpPr txBox="1"/>
            <p:nvPr/>
          </p:nvSpPr>
          <p:spPr>
            <a:xfrm>
              <a:off x="4909435" y="-1570283"/>
              <a:ext cx="1929000" cy="2004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en" b="1">
                  <a:solidFill>
                    <a:schemeClr val="lt2"/>
                  </a:solidFill>
                  <a:latin typeface="Courier New"/>
                  <a:ea typeface="Courier New"/>
                  <a:cs typeface="Courier New"/>
                  <a:sym typeface="Courier New"/>
                </a:rPr>
                <a:t>Model Definition</a:t>
              </a:r>
              <a:endParaRPr b="1">
                <a:solidFill>
                  <a:schemeClr val="lt2"/>
                </a:solidFill>
                <a:latin typeface="Courier New"/>
                <a:ea typeface="Courier New"/>
                <a:cs typeface="Courier New"/>
                <a:sym typeface="Courier New"/>
              </a:endParaRPr>
            </a:p>
            <a:p>
              <a:pPr marL="0" lvl="0" indent="0" algn="l" rtl="0">
                <a:lnSpc>
                  <a:spcPct val="100000"/>
                </a:lnSpc>
                <a:spcBef>
                  <a:spcPts val="800"/>
                </a:spcBef>
                <a:spcAft>
                  <a:spcPts val="0"/>
                </a:spcAft>
                <a:buNone/>
              </a:pPr>
              <a:r>
                <a:rPr lang="en" sz="1100">
                  <a:solidFill>
                    <a:srgbClr val="008000"/>
                  </a:solidFill>
                  <a:latin typeface="Courier New"/>
                  <a:ea typeface="Courier New"/>
                  <a:cs typeface="Courier New"/>
                  <a:sym typeface="Courier New"/>
                </a:rPr>
                <a:t>#Import LogisticRegression</a:t>
              </a:r>
              <a:endParaRPr sz="1100">
                <a:solidFill>
                  <a:srgbClr val="008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solidFill>
                    <a:srgbClr val="AF00DB"/>
                  </a:solidFill>
                  <a:latin typeface="Courier New"/>
                  <a:ea typeface="Courier New"/>
                  <a:cs typeface="Courier New"/>
                  <a:sym typeface="Courier New"/>
                </a:rPr>
                <a:t>from</a:t>
              </a:r>
              <a:r>
                <a:rPr lang="en" sz="1100">
                  <a:solidFill>
                    <a:srgbClr val="333333"/>
                  </a:solidFill>
                  <a:latin typeface="Courier New"/>
                  <a:ea typeface="Courier New"/>
                  <a:cs typeface="Courier New"/>
                  <a:sym typeface="Courier New"/>
                </a:rPr>
                <a:t> pyspark.ml.classification </a:t>
              </a:r>
              <a:r>
                <a:rPr lang="en" sz="1100">
                  <a:solidFill>
                    <a:srgbClr val="AF00DB"/>
                  </a:solidFill>
                  <a:latin typeface="Courier New"/>
                  <a:ea typeface="Courier New"/>
                  <a:cs typeface="Courier New"/>
                  <a:sym typeface="Courier New"/>
                </a:rPr>
                <a:t>import</a:t>
              </a:r>
              <a:r>
                <a:rPr lang="en" sz="1100">
                  <a:solidFill>
                    <a:srgbClr val="333333"/>
                  </a:solidFill>
                  <a:latin typeface="Courier New"/>
                  <a:ea typeface="Courier New"/>
                  <a:cs typeface="Courier New"/>
                  <a:sym typeface="Courier New"/>
                </a:rPr>
                <a:t> LogisticRegression</a:t>
              </a:r>
              <a:endParaRPr sz="1100">
                <a:solidFill>
                  <a:srgbClr val="33333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solidFill>
                    <a:srgbClr val="008000"/>
                  </a:solidFill>
                  <a:latin typeface="Courier New"/>
                  <a:ea typeface="Courier New"/>
                  <a:cs typeface="Courier New"/>
                  <a:sym typeface="Courier New"/>
                </a:rPr>
                <a:t>#Model definition using LogisticRegression</a:t>
              </a:r>
              <a:endParaRPr sz="1100">
                <a:solidFill>
                  <a:srgbClr val="008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solidFill>
                    <a:srgbClr val="333333"/>
                  </a:solidFill>
                  <a:latin typeface="Courier New"/>
                  <a:ea typeface="Courier New"/>
                  <a:cs typeface="Courier New"/>
                  <a:sym typeface="Courier New"/>
                </a:rPr>
                <a:t>lr=LogisticRegression(featuresCol=</a:t>
              </a:r>
              <a:r>
                <a:rPr lang="en" sz="1100">
                  <a:solidFill>
                    <a:srgbClr val="A31515"/>
                  </a:solidFill>
                  <a:latin typeface="Courier New"/>
                  <a:ea typeface="Courier New"/>
                  <a:cs typeface="Courier New"/>
                  <a:sym typeface="Courier New"/>
                </a:rPr>
                <a:t>"features"</a:t>
              </a:r>
              <a:r>
                <a:rPr lang="en" sz="1100">
                  <a:solidFill>
                    <a:srgbClr val="333333"/>
                  </a:solidFill>
                  <a:latin typeface="Courier New"/>
                  <a:ea typeface="Courier New"/>
                  <a:cs typeface="Courier New"/>
                  <a:sym typeface="Courier New"/>
                </a:rPr>
                <a:t>, labelCol=</a:t>
              </a:r>
              <a:r>
                <a:rPr lang="en" sz="1100">
                  <a:solidFill>
                    <a:srgbClr val="A31515"/>
                  </a:solidFill>
                  <a:latin typeface="Courier New"/>
                  <a:ea typeface="Courier New"/>
                  <a:cs typeface="Courier New"/>
                  <a:sym typeface="Courier New"/>
                </a:rPr>
                <a:t>"label"</a:t>
              </a:r>
              <a:r>
                <a:rPr lang="en" sz="1100">
                  <a:solidFill>
                    <a:srgbClr val="333333"/>
                  </a:solidFill>
                  <a:latin typeface="Courier New"/>
                  <a:ea typeface="Courier New"/>
                  <a:cs typeface="Courier New"/>
                  <a:sym typeface="Courier New"/>
                </a:rPr>
                <a:t>, regParam=</a:t>
              </a:r>
              <a:r>
                <a:rPr lang="en" sz="1100">
                  <a:solidFill>
                    <a:srgbClr val="09885A"/>
                  </a:solidFill>
                  <a:latin typeface="Courier New"/>
                  <a:ea typeface="Courier New"/>
                  <a:cs typeface="Courier New"/>
                  <a:sym typeface="Courier New"/>
                </a:rPr>
                <a:t>1.0</a:t>
              </a:r>
              <a:r>
                <a:rPr lang="en" sz="1100">
                  <a:solidFill>
                    <a:srgbClr val="333333"/>
                  </a:solidFill>
                  <a:latin typeface="Courier New"/>
                  <a:ea typeface="Courier New"/>
                  <a:cs typeface="Courier New"/>
                  <a:sym typeface="Courier New"/>
                </a:rPr>
                <a:t>)</a:t>
              </a:r>
              <a:endParaRPr sz="1100">
                <a:solidFill>
                  <a:srgbClr val="008000"/>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000">
                <a:latin typeface="Courier New"/>
                <a:ea typeface="Courier New"/>
                <a:cs typeface="Courier New"/>
                <a:sym typeface="Courier New"/>
              </a:endParaRPr>
            </a:p>
          </p:txBody>
        </p:sp>
      </p:grpSp>
      <p:sp>
        <p:nvSpPr>
          <p:cNvPr id="440" name="Google Shape;440;p31"/>
          <p:cNvSpPr txBox="1">
            <a:spLocks noGrp="1"/>
          </p:cNvSpPr>
          <p:nvPr>
            <p:ph type="title"/>
          </p:nvPr>
        </p:nvSpPr>
        <p:spPr>
          <a:xfrm>
            <a:off x="2209050" y="367075"/>
            <a:ext cx="4725900" cy="54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en" sz="2650">
                <a:solidFill>
                  <a:srgbClr val="FFFFFF"/>
                </a:solidFill>
              </a:rPr>
              <a:t>Design and Build a Classifier</a:t>
            </a:r>
            <a:endParaRPr>
              <a:solidFill>
                <a:schemeClr val="accent5"/>
              </a:solidFill>
            </a:endParaRPr>
          </a:p>
        </p:txBody>
      </p:sp>
      <p:pic>
        <p:nvPicPr>
          <p:cNvPr id="441" name="Google Shape;441;p31"/>
          <p:cNvPicPr preferRelativeResize="0"/>
          <p:nvPr/>
        </p:nvPicPr>
        <p:blipFill>
          <a:blip r:embed="rId4">
            <a:alphaModFix/>
          </a:blip>
          <a:stretch>
            <a:fillRect/>
          </a:stretch>
        </p:blipFill>
        <p:spPr>
          <a:xfrm>
            <a:off x="283100" y="4397275"/>
            <a:ext cx="1331850" cy="47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lt2"/>
                </a:solidFill>
              </a:rPr>
              <a:t>Abstract</a:t>
            </a:r>
            <a:endParaRPr sz="2400">
              <a:solidFill>
                <a:schemeClr val="lt2"/>
              </a:solidFill>
            </a:endParaRPr>
          </a:p>
        </p:txBody>
      </p:sp>
      <p:sp>
        <p:nvSpPr>
          <p:cNvPr id="285" name="Google Shape;285;p14"/>
          <p:cNvSpPr txBox="1">
            <a:spLocks noGrp="1"/>
          </p:cNvSpPr>
          <p:nvPr>
            <p:ph type="title" idx="4294967295"/>
          </p:nvPr>
        </p:nvSpPr>
        <p:spPr>
          <a:xfrm>
            <a:off x="535775" y="1708750"/>
            <a:ext cx="5197200" cy="18510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 sz="1800" b="0">
                <a:latin typeface="Lato"/>
                <a:ea typeface="Lato"/>
                <a:cs typeface="Lato"/>
                <a:sym typeface="Lato"/>
              </a:rPr>
              <a:t>In this presentation, we will be using big data technologies and tools to handle the UNSW-NB15 dataset created by the IXIA PerfectStorm tool in the Cyber Range Lab of the Australian Centre for Cyber Security (ACCS)</a:t>
            </a:r>
            <a:endParaRPr sz="1700">
              <a:latin typeface="Lato"/>
              <a:ea typeface="Lato"/>
              <a:cs typeface="Lato"/>
              <a:sym typeface="Lato"/>
            </a:endParaRPr>
          </a:p>
        </p:txBody>
      </p:sp>
      <p:pic>
        <p:nvPicPr>
          <p:cNvPr id="286" name="Google Shape;286;p14"/>
          <p:cNvPicPr preferRelativeResize="0"/>
          <p:nvPr/>
        </p:nvPicPr>
        <p:blipFill rotWithShape="1">
          <a:blip r:embed="rId3">
            <a:alphaModFix/>
          </a:blip>
          <a:srcRect l="28437" r="28437"/>
          <a:stretch/>
        </p:blipFill>
        <p:spPr>
          <a:xfrm>
            <a:off x="7343776" y="2804500"/>
            <a:ext cx="1572275" cy="2051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title" idx="4294967295"/>
          </p:nvPr>
        </p:nvSpPr>
        <p:spPr>
          <a:xfrm>
            <a:off x="242625" y="102950"/>
            <a:ext cx="6464400" cy="5316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SzPts val="990"/>
              <a:buNone/>
            </a:pPr>
            <a:r>
              <a:rPr lang="en" sz="2420">
                <a:solidFill>
                  <a:schemeClr val="lt2"/>
                </a:solidFill>
              </a:rPr>
              <a:t>Advanced Analytics using Apache PySpark</a:t>
            </a:r>
            <a:endParaRPr sz="2420">
              <a:solidFill>
                <a:schemeClr val="lt2"/>
              </a:solidFill>
            </a:endParaRPr>
          </a:p>
        </p:txBody>
      </p:sp>
      <p:sp>
        <p:nvSpPr>
          <p:cNvPr id="447" name="Google Shape;447;p32"/>
          <p:cNvSpPr txBox="1">
            <a:spLocks noGrp="1"/>
          </p:cNvSpPr>
          <p:nvPr>
            <p:ph type="title" idx="4294967295"/>
          </p:nvPr>
        </p:nvSpPr>
        <p:spPr>
          <a:xfrm>
            <a:off x="615700" y="558350"/>
            <a:ext cx="3390600" cy="40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chemeClr val="lt2"/>
                </a:solidFill>
                <a:latin typeface="Raleway"/>
                <a:ea typeface="Raleway"/>
                <a:cs typeface="Raleway"/>
                <a:sym typeface="Raleway"/>
              </a:rPr>
              <a:t>Design and Build a Classifier</a:t>
            </a:r>
            <a:endParaRPr sz="1400">
              <a:solidFill>
                <a:schemeClr val="lt2"/>
              </a:solidFill>
              <a:latin typeface="Raleway"/>
              <a:ea typeface="Raleway"/>
              <a:cs typeface="Raleway"/>
              <a:sym typeface="Raleway"/>
            </a:endParaRPr>
          </a:p>
        </p:txBody>
      </p:sp>
      <p:sp>
        <p:nvSpPr>
          <p:cNvPr id="448" name="Google Shape;448;p32"/>
          <p:cNvSpPr txBox="1"/>
          <p:nvPr/>
        </p:nvSpPr>
        <p:spPr>
          <a:xfrm>
            <a:off x="926675" y="4366275"/>
            <a:ext cx="67485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200">
                <a:latin typeface="Lato"/>
                <a:ea typeface="Lato"/>
                <a:cs typeface="Lato"/>
                <a:sym typeface="Lato"/>
              </a:rPr>
              <a:t>See code from my Google Colab Notebook - </a:t>
            </a:r>
            <a:r>
              <a:rPr lang="en" sz="1200" u="sng">
                <a:solidFill>
                  <a:srgbClr val="1155CC"/>
                </a:solidFill>
                <a:latin typeface="Lato"/>
                <a:ea typeface="Lato"/>
                <a:cs typeface="Lato"/>
                <a:sym typeface="Lato"/>
                <a:hlinkClick r:id="rId3">
                  <a:extLst>
                    <a:ext uri="{A12FA001-AC4F-418D-AE19-62706E023703}">
                      <ahyp:hlinkClr xmlns:ahyp="http://schemas.microsoft.com/office/drawing/2018/hyperlinkcolor" val="tx"/>
                    </a:ext>
                  </a:extLst>
                </a:hlinkClick>
              </a:rPr>
              <a:t>https://colab.research.google.com/drive/15p1SaFsPziyJGrqbH4D5EBbdwDCwQ_EP?usp=sharing</a:t>
            </a:r>
            <a:r>
              <a:rPr lang="en" sz="1200">
                <a:latin typeface="Lato"/>
                <a:ea typeface="Lato"/>
                <a:cs typeface="Lato"/>
                <a:sym typeface="Lato"/>
              </a:rPr>
              <a:t> </a:t>
            </a:r>
            <a:endParaRPr sz="1200">
              <a:latin typeface="Lato"/>
              <a:ea typeface="Lato"/>
              <a:cs typeface="Lato"/>
              <a:sym typeface="Lato"/>
            </a:endParaRPr>
          </a:p>
        </p:txBody>
      </p:sp>
      <p:pic>
        <p:nvPicPr>
          <p:cNvPr id="449" name="Google Shape;449;p32"/>
          <p:cNvPicPr preferRelativeResize="0"/>
          <p:nvPr/>
        </p:nvPicPr>
        <p:blipFill>
          <a:blip r:embed="rId4">
            <a:alphaModFix/>
          </a:blip>
          <a:stretch>
            <a:fillRect/>
          </a:stretch>
        </p:blipFill>
        <p:spPr>
          <a:xfrm>
            <a:off x="513925" y="914125"/>
            <a:ext cx="7776611" cy="3452150"/>
          </a:xfrm>
          <a:prstGeom prst="rect">
            <a:avLst/>
          </a:prstGeom>
          <a:noFill/>
          <a:ln>
            <a:noFill/>
          </a:ln>
        </p:spPr>
      </p:pic>
      <p:pic>
        <p:nvPicPr>
          <p:cNvPr id="450" name="Google Shape;450;p32"/>
          <p:cNvPicPr preferRelativeResize="0"/>
          <p:nvPr/>
        </p:nvPicPr>
        <p:blipFill>
          <a:blip r:embed="rId5">
            <a:alphaModFix/>
          </a:blip>
          <a:stretch>
            <a:fillRect/>
          </a:stretch>
        </p:blipFill>
        <p:spPr>
          <a:xfrm>
            <a:off x="7535925" y="4008775"/>
            <a:ext cx="1415926" cy="79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54"/>
        <p:cNvGrpSpPr/>
        <p:nvPr/>
      </p:nvGrpSpPr>
      <p:grpSpPr>
        <a:xfrm>
          <a:off x="0" y="0"/>
          <a:ext cx="0" cy="0"/>
          <a:chOff x="0" y="0"/>
          <a:chExt cx="0" cy="0"/>
        </a:xfrm>
      </p:grpSpPr>
      <p:sp>
        <p:nvSpPr>
          <p:cNvPr id="455" name="Google Shape;455;p33"/>
          <p:cNvSpPr txBox="1">
            <a:spLocks noGrp="1"/>
          </p:cNvSpPr>
          <p:nvPr>
            <p:ph type="title"/>
          </p:nvPr>
        </p:nvSpPr>
        <p:spPr>
          <a:xfrm>
            <a:off x="283100" y="178750"/>
            <a:ext cx="6388500" cy="584700"/>
          </a:xfrm>
          <a:prstGeom prst="rect">
            <a:avLst/>
          </a:prstGeom>
        </p:spPr>
        <p:txBody>
          <a:bodyPr spcFirstLastPara="1" wrap="square" lIns="91425" tIns="91425" rIns="91425" bIns="91425" anchor="t" anchorCtr="0">
            <a:normAutofit fontScale="90000"/>
          </a:bodyPr>
          <a:lstStyle/>
          <a:p>
            <a:pPr marL="0" marR="113120" lvl="0" indent="0" algn="just" rtl="0">
              <a:lnSpc>
                <a:spcPct val="150000"/>
              </a:lnSpc>
              <a:spcBef>
                <a:spcPts val="921"/>
              </a:spcBef>
              <a:spcAft>
                <a:spcPts val="600"/>
              </a:spcAft>
              <a:buNone/>
            </a:pPr>
            <a:r>
              <a:rPr lang="en" sz="2400">
                <a:solidFill>
                  <a:srgbClr val="FFFFFF"/>
                </a:solidFill>
              </a:rPr>
              <a:t> Alternative Technologies for Hive &amp; PySpark </a:t>
            </a:r>
            <a:endParaRPr sz="2400">
              <a:solidFill>
                <a:srgbClr val="FFFFFF"/>
              </a:solidFill>
            </a:endParaRPr>
          </a:p>
        </p:txBody>
      </p:sp>
      <p:sp>
        <p:nvSpPr>
          <p:cNvPr id="456" name="Google Shape;456;p33"/>
          <p:cNvSpPr/>
          <p:nvPr/>
        </p:nvSpPr>
        <p:spPr>
          <a:xfrm>
            <a:off x="3021950" y="943050"/>
            <a:ext cx="2754000" cy="15198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739300" y="903375"/>
            <a:ext cx="2899200" cy="1519800"/>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447975" y="1016850"/>
            <a:ext cx="2629500" cy="1519800"/>
          </a:xfrm>
          <a:prstGeom prst="wedgeRectCallout">
            <a:avLst>
              <a:gd name="adj1" fmla="val -20833"/>
              <a:gd name="adj2" fmla="val 6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txBox="1">
            <a:spLocks noGrp="1"/>
          </p:cNvSpPr>
          <p:nvPr>
            <p:ph type="title"/>
          </p:nvPr>
        </p:nvSpPr>
        <p:spPr>
          <a:xfrm>
            <a:off x="524175" y="1016025"/>
            <a:ext cx="2481600" cy="144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400"/>
              <a:t>Presto </a:t>
            </a:r>
            <a:endParaRPr sz="1400">
              <a:solidFill>
                <a:schemeClr val="lt1"/>
              </a:solidFill>
            </a:endParaRPr>
          </a:p>
          <a:p>
            <a:pPr marL="0" lvl="0" indent="0" algn="l" rtl="0">
              <a:lnSpc>
                <a:spcPct val="115000"/>
              </a:lnSpc>
              <a:spcBef>
                <a:spcPts val="1200"/>
              </a:spcBef>
              <a:spcAft>
                <a:spcPts val="0"/>
              </a:spcAft>
              <a:buNone/>
            </a:pPr>
            <a:r>
              <a:rPr lang="en" sz="1100" b="0">
                <a:solidFill>
                  <a:srgbClr val="FFFFFF"/>
                </a:solidFill>
                <a:latin typeface="Lato"/>
                <a:ea typeface="Lato"/>
                <a:cs typeface="Lato"/>
                <a:sym typeface="Lato"/>
              </a:rPr>
              <a:t>“Presto is an open-source distributed SQL query engine for running interactive analytic queries against data sources of all sizes ranging from gigabytes to petabytes.” </a:t>
            </a:r>
            <a:r>
              <a:rPr lang="en" sz="1100" b="0" i="1">
                <a:solidFill>
                  <a:srgbClr val="FFFFFF"/>
                </a:solidFill>
                <a:latin typeface="Lato"/>
                <a:ea typeface="Lato"/>
                <a:cs typeface="Lato"/>
                <a:sym typeface="Lato"/>
              </a:rPr>
              <a:t>- StackShare</a:t>
            </a:r>
            <a:endParaRPr sz="1100" b="0" i="1">
              <a:solidFill>
                <a:srgbClr val="FFFFFF"/>
              </a:solidFill>
              <a:latin typeface="Lato"/>
              <a:ea typeface="Lato"/>
              <a:cs typeface="Lato"/>
              <a:sym typeface="Lato"/>
            </a:endParaRPr>
          </a:p>
        </p:txBody>
      </p:sp>
      <p:sp>
        <p:nvSpPr>
          <p:cNvPr id="460" name="Google Shape;460;p33"/>
          <p:cNvSpPr txBox="1">
            <a:spLocks noGrp="1"/>
          </p:cNvSpPr>
          <p:nvPr>
            <p:ph type="title"/>
          </p:nvPr>
        </p:nvSpPr>
        <p:spPr>
          <a:xfrm>
            <a:off x="3093650" y="939825"/>
            <a:ext cx="2597400" cy="154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295"/>
              <a:t>Apache HBase</a:t>
            </a:r>
            <a:endParaRPr sz="1295">
              <a:solidFill>
                <a:schemeClr val="lt1"/>
              </a:solidFill>
            </a:endParaRPr>
          </a:p>
          <a:p>
            <a:pPr marL="0" lvl="0" indent="0" algn="l" rtl="0">
              <a:lnSpc>
                <a:spcPct val="115000"/>
              </a:lnSpc>
              <a:spcBef>
                <a:spcPts val="1200"/>
              </a:spcBef>
              <a:spcAft>
                <a:spcPts val="0"/>
              </a:spcAft>
              <a:buSzPts val="990"/>
              <a:buNone/>
            </a:pPr>
            <a:r>
              <a:rPr lang="en" sz="980" b="0">
                <a:solidFill>
                  <a:srgbClr val="FFFFFF"/>
                </a:solidFill>
                <a:latin typeface="Lato"/>
                <a:ea typeface="Lato"/>
                <a:cs typeface="Lato"/>
                <a:sym typeface="Lato"/>
              </a:rPr>
              <a:t>The Hadoop database is a big data store that is distributed and scalable. Apache HBase is an open-source, distributed, versioned, column-oriented database similar to Google's Bigtable (StackShare).</a:t>
            </a:r>
            <a:endParaRPr sz="980">
              <a:solidFill>
                <a:srgbClr val="FFFFFF"/>
              </a:solidFill>
              <a:latin typeface="Lato"/>
              <a:ea typeface="Lato"/>
              <a:cs typeface="Lato"/>
              <a:sym typeface="Lato"/>
            </a:endParaRPr>
          </a:p>
        </p:txBody>
      </p:sp>
      <p:sp>
        <p:nvSpPr>
          <p:cNvPr id="461" name="Google Shape;461;p33"/>
          <p:cNvSpPr txBox="1">
            <a:spLocks noGrp="1"/>
          </p:cNvSpPr>
          <p:nvPr>
            <p:ph type="title"/>
          </p:nvPr>
        </p:nvSpPr>
        <p:spPr>
          <a:xfrm>
            <a:off x="5813250" y="992175"/>
            <a:ext cx="2754000" cy="139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400"/>
              <a:t>Apache Impala</a:t>
            </a:r>
            <a:endParaRPr sz="1400">
              <a:solidFill>
                <a:schemeClr val="lt1"/>
              </a:solidFill>
            </a:endParaRPr>
          </a:p>
          <a:p>
            <a:pPr marL="0" lvl="0" indent="0" algn="l" rtl="0">
              <a:lnSpc>
                <a:spcPct val="115000"/>
              </a:lnSpc>
              <a:spcBef>
                <a:spcPts val="1200"/>
              </a:spcBef>
              <a:spcAft>
                <a:spcPts val="0"/>
              </a:spcAft>
              <a:buNone/>
            </a:pPr>
            <a:r>
              <a:rPr lang="en" sz="1100" b="0">
                <a:solidFill>
                  <a:srgbClr val="FFFFFF"/>
                </a:solidFill>
                <a:latin typeface="Lato"/>
                <a:ea typeface="Lato"/>
                <a:cs typeface="Lato"/>
                <a:sym typeface="Lato"/>
              </a:rPr>
              <a:t>Impala is an MPP SQL query engine for Apache Hadoop which is modern and open source. It allows you to query data stored in HDFS or Apache HBase in real-time, including SELECT, JOIN, and aggregate functions (StackShare).</a:t>
            </a:r>
            <a:endParaRPr sz="1100" b="0">
              <a:solidFill>
                <a:srgbClr val="FFFFFF"/>
              </a:solidFill>
              <a:latin typeface="Lato"/>
              <a:ea typeface="Lato"/>
              <a:cs typeface="Lato"/>
              <a:sym typeface="Lato"/>
            </a:endParaRPr>
          </a:p>
        </p:txBody>
      </p:sp>
      <p:graphicFrame>
        <p:nvGraphicFramePr>
          <p:cNvPr id="462" name="Google Shape;462;p33"/>
          <p:cNvGraphicFramePr/>
          <p:nvPr/>
        </p:nvGraphicFramePr>
        <p:xfrm>
          <a:off x="447975" y="3067050"/>
          <a:ext cx="8263200" cy="1859250"/>
        </p:xfrm>
        <a:graphic>
          <a:graphicData uri="http://schemas.openxmlformats.org/drawingml/2006/table">
            <a:tbl>
              <a:tblPr>
                <a:noFill/>
                <a:tableStyleId>{738F26A4-1876-4220-BB9B-B7483F7E2DFF}</a:tableStyleId>
              </a:tblPr>
              <a:tblGrid>
                <a:gridCol w="2754400">
                  <a:extLst>
                    <a:ext uri="{9D8B030D-6E8A-4147-A177-3AD203B41FA5}">
                      <a16:colId xmlns:a16="http://schemas.microsoft.com/office/drawing/2014/main" val="20000"/>
                    </a:ext>
                  </a:extLst>
                </a:gridCol>
                <a:gridCol w="2754400">
                  <a:extLst>
                    <a:ext uri="{9D8B030D-6E8A-4147-A177-3AD203B41FA5}">
                      <a16:colId xmlns:a16="http://schemas.microsoft.com/office/drawing/2014/main" val="20001"/>
                    </a:ext>
                  </a:extLst>
                </a:gridCol>
                <a:gridCol w="2754400">
                  <a:extLst>
                    <a:ext uri="{9D8B030D-6E8A-4147-A177-3AD203B41FA5}">
                      <a16:colId xmlns:a16="http://schemas.microsoft.com/office/drawing/2014/main" val="20002"/>
                    </a:ext>
                  </a:extLst>
                </a:gridCol>
              </a:tblGrid>
              <a:tr h="1180525">
                <a:tc>
                  <a:txBody>
                    <a:bodyPr/>
                    <a:lstStyle/>
                    <a:p>
                      <a:pPr marL="0" lvl="0" indent="0" algn="just" rtl="0">
                        <a:lnSpc>
                          <a:spcPct val="100000"/>
                        </a:lnSpc>
                        <a:spcBef>
                          <a:spcPts val="1200"/>
                        </a:spcBef>
                        <a:spcAft>
                          <a:spcPts val="1200"/>
                        </a:spcAft>
                        <a:buNone/>
                      </a:pPr>
                      <a:r>
                        <a:rPr lang="en" sz="1100" b="1">
                          <a:solidFill>
                            <a:schemeClr val="lt2"/>
                          </a:solidFill>
                          <a:latin typeface="Lato"/>
                          <a:ea typeface="Lato"/>
                          <a:cs typeface="Lato"/>
                          <a:sym typeface="Lato"/>
                        </a:rPr>
                        <a:t>Presto</a:t>
                      </a:r>
                      <a:r>
                        <a:rPr lang="en" sz="1100">
                          <a:latin typeface="Lato"/>
                          <a:ea typeface="Lato"/>
                          <a:cs typeface="Lato"/>
                          <a:sym typeface="Lato"/>
                        </a:rPr>
                        <a:t> is optimized for low latency, whereas Hive is intended for high query throughput and queries requiring large memory. Furthermore, Spark is more general in its applications and is frequently used for data transformation and Machine Learning workloads (Alla, 2018) while </a:t>
                      </a:r>
                      <a:r>
                        <a:rPr lang="en" sz="1100" b="1">
                          <a:solidFill>
                            <a:schemeClr val="lt2"/>
                          </a:solidFill>
                          <a:latin typeface="Lato"/>
                          <a:ea typeface="Lato"/>
                          <a:cs typeface="Lato"/>
                          <a:sym typeface="Lato"/>
                        </a:rPr>
                        <a:t>Presto</a:t>
                      </a:r>
                      <a:r>
                        <a:rPr lang="en" sz="1100">
                          <a:latin typeface="Lato"/>
                          <a:ea typeface="Lato"/>
                          <a:cs typeface="Lato"/>
                          <a:sym typeface="Lato"/>
                        </a:rPr>
                        <a:t> supports querying data in object stores like S3 by default and has numerous connectors available.</a:t>
                      </a:r>
                      <a:endParaRPr sz="1100">
                        <a:latin typeface="Lato"/>
                        <a:ea typeface="Lato"/>
                        <a:cs typeface="Lato"/>
                        <a:sym typeface="Lato"/>
                      </a:endParaRPr>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rgbClr val="FFFFFF"/>
                    </a:solidFill>
                  </a:tcPr>
                </a:tc>
                <a:tc>
                  <a:txBody>
                    <a:bodyPr/>
                    <a:lstStyle/>
                    <a:p>
                      <a:pPr marL="0" lvl="0" indent="0" algn="just" rtl="0">
                        <a:spcBef>
                          <a:spcPts val="1200"/>
                        </a:spcBef>
                        <a:spcAft>
                          <a:spcPts val="1200"/>
                        </a:spcAft>
                        <a:buNone/>
                      </a:pPr>
                      <a:r>
                        <a:rPr lang="en" sz="1100">
                          <a:latin typeface="Lato"/>
                          <a:ea typeface="Lato"/>
                          <a:cs typeface="Lato"/>
                          <a:sym typeface="Lato"/>
                        </a:rPr>
                        <a:t>Hive performs batch processing operations that take a long time to complete and return a result. Whereas, </a:t>
                      </a:r>
                      <a:r>
                        <a:rPr lang="en" sz="1100" b="1">
                          <a:solidFill>
                            <a:schemeClr val="lt2"/>
                          </a:solidFill>
                          <a:latin typeface="Lato"/>
                          <a:ea typeface="Lato"/>
                          <a:cs typeface="Lato"/>
                          <a:sym typeface="Lato"/>
                        </a:rPr>
                        <a:t>HBase</a:t>
                      </a:r>
                      <a:r>
                        <a:rPr lang="en" sz="1100">
                          <a:latin typeface="Lato"/>
                          <a:ea typeface="Lato"/>
                          <a:cs typeface="Lato"/>
                          <a:sym typeface="Lato"/>
                        </a:rPr>
                        <a:t> is used mostly for fetching or writing data and is faster than Hive. Additionally, Hive is a SQL-like query engine that runs MapReduce jobs on Hadoop, whereas </a:t>
                      </a:r>
                      <a:r>
                        <a:rPr lang="en" sz="1100" b="1">
                          <a:solidFill>
                            <a:schemeClr val="lt2"/>
                          </a:solidFill>
                          <a:latin typeface="Lato"/>
                          <a:ea typeface="Lato"/>
                          <a:cs typeface="Lato"/>
                          <a:sym typeface="Lato"/>
                        </a:rPr>
                        <a:t>HBase</a:t>
                      </a:r>
                      <a:r>
                        <a:rPr lang="en" sz="1100">
                          <a:latin typeface="Lato"/>
                          <a:ea typeface="Lato"/>
                          <a:cs typeface="Lato"/>
                          <a:sym typeface="Lato"/>
                        </a:rPr>
                        <a:t> is a Hadoop NoSQL key/value database (Meher, 2021).</a:t>
                      </a:r>
                      <a:endParaRPr sz="1100">
                        <a:latin typeface="Lato"/>
                        <a:ea typeface="Lato"/>
                        <a:cs typeface="Lato"/>
                        <a:sym typeface="Lato"/>
                      </a:endParaRPr>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rgbClr val="FFFFFF"/>
                    </a:solidFill>
                  </a:tcPr>
                </a:tc>
                <a:tc>
                  <a:txBody>
                    <a:bodyPr/>
                    <a:lstStyle/>
                    <a:p>
                      <a:pPr marL="0" lvl="0" indent="0" algn="just" rtl="0">
                        <a:spcBef>
                          <a:spcPts val="0"/>
                        </a:spcBef>
                        <a:spcAft>
                          <a:spcPts val="0"/>
                        </a:spcAft>
                        <a:buNone/>
                      </a:pPr>
                      <a:r>
                        <a:rPr lang="en" sz="1100" b="1">
                          <a:solidFill>
                            <a:schemeClr val="lt2"/>
                          </a:solidFill>
                          <a:latin typeface="Lato"/>
                          <a:ea typeface="Lato"/>
                          <a:cs typeface="Lato"/>
                          <a:sym typeface="Lato"/>
                        </a:rPr>
                        <a:t>Impala</a:t>
                      </a:r>
                      <a:r>
                        <a:rPr lang="en" sz="1100">
                          <a:latin typeface="Lato"/>
                          <a:ea typeface="Lato"/>
                          <a:cs typeface="Lato"/>
                          <a:sym typeface="Lato"/>
                        </a:rPr>
                        <a:t> does not support complex types, whereas Hive does. Also, Spark can run both short and long-running queries and recover from mid-query faults, while Impala is more focused on the short queries and is not fault-tolerant (Ahmed, 2020).</a:t>
                      </a:r>
                      <a:endParaRPr/>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
        <p:nvSpPr>
          <p:cNvPr id="463" name="Google Shape;463;p33"/>
          <p:cNvSpPr txBox="1"/>
          <p:nvPr/>
        </p:nvSpPr>
        <p:spPr>
          <a:xfrm>
            <a:off x="3537200" y="2566250"/>
            <a:ext cx="172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FFFF"/>
                </a:solidFill>
                <a:latin typeface="Lato"/>
                <a:ea typeface="Lato"/>
                <a:cs typeface="Lato"/>
                <a:sym typeface="Lato"/>
              </a:rPr>
              <a:t>How they Differs</a:t>
            </a:r>
            <a:endParaRPr b="1">
              <a:solidFill>
                <a:srgbClr val="FFFF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7"/>
        <p:cNvGrpSpPr/>
        <p:nvPr/>
      </p:nvGrpSpPr>
      <p:grpSpPr>
        <a:xfrm>
          <a:off x="0" y="0"/>
          <a:ext cx="0" cy="0"/>
          <a:chOff x="0" y="0"/>
          <a:chExt cx="0" cy="0"/>
        </a:xfrm>
      </p:grpSpPr>
      <p:sp>
        <p:nvSpPr>
          <p:cNvPr id="468" name="Google Shape;468;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lt2"/>
                </a:solidFill>
              </a:rPr>
              <a:t>References</a:t>
            </a:r>
            <a:endParaRPr/>
          </a:p>
        </p:txBody>
      </p:sp>
      <p:sp>
        <p:nvSpPr>
          <p:cNvPr id="469" name="Google Shape;469;p34"/>
          <p:cNvSpPr txBox="1">
            <a:spLocks noGrp="1"/>
          </p:cNvSpPr>
          <p:nvPr>
            <p:ph type="body" idx="1"/>
          </p:nvPr>
        </p:nvSpPr>
        <p:spPr>
          <a:xfrm>
            <a:off x="1303800" y="1501300"/>
            <a:ext cx="7030500" cy="3030300"/>
          </a:xfrm>
          <a:prstGeom prst="rect">
            <a:avLst/>
          </a:prstGeom>
        </p:spPr>
        <p:txBody>
          <a:bodyPr spcFirstLastPara="1" wrap="square" lIns="91425" tIns="91425" rIns="91425" bIns="91425" anchor="t" anchorCtr="0">
            <a:normAutofit/>
          </a:bodyPr>
          <a:lstStyle/>
          <a:p>
            <a:pPr marL="0" lvl="0" indent="0" algn="l" rtl="0">
              <a:lnSpc>
                <a:spcPct val="95000"/>
              </a:lnSpc>
              <a:spcBef>
                <a:spcPts val="1000"/>
              </a:spcBef>
              <a:spcAft>
                <a:spcPts val="0"/>
              </a:spcAft>
              <a:buNone/>
            </a:pPr>
            <a:r>
              <a:rPr lang="en" sz="1100">
                <a:solidFill>
                  <a:srgbClr val="000000"/>
                </a:solidFill>
                <a:latin typeface="Times New Roman"/>
                <a:ea typeface="Times New Roman"/>
                <a:cs typeface="Times New Roman"/>
                <a:sym typeface="Times New Roman"/>
              </a:rPr>
              <a:t>Ahmed, H. (2020, November 26). The Big Data Showdown: Apache Spark vs Impala. Naukri.com. </a:t>
            </a:r>
            <a:r>
              <a:rPr lang="en" sz="1100" u="sng">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https://www.naukri.com/learning/articles/spark-vs-impala</a:t>
            </a:r>
            <a:r>
              <a:rPr lang="en" sz="1100">
                <a:solidFill>
                  <a:srgbClr val="000000"/>
                </a:solidFill>
                <a:latin typeface="Times New Roman"/>
                <a:ea typeface="Times New Roman"/>
                <a:cs typeface="Times New Roman"/>
                <a:sym typeface="Times New Roman"/>
              </a:rPr>
              <a:t> </a:t>
            </a:r>
            <a:endParaRPr sz="1100">
              <a:solidFill>
                <a:srgbClr val="000000"/>
              </a:solidFill>
              <a:latin typeface="Times New Roman"/>
              <a:ea typeface="Times New Roman"/>
              <a:cs typeface="Times New Roman"/>
              <a:sym typeface="Times New Roman"/>
            </a:endParaRPr>
          </a:p>
          <a:p>
            <a:pPr marL="0" lvl="0" indent="0" algn="l" rtl="0">
              <a:lnSpc>
                <a:spcPct val="95000"/>
              </a:lnSpc>
              <a:spcBef>
                <a:spcPts val="1000"/>
              </a:spcBef>
              <a:spcAft>
                <a:spcPts val="0"/>
              </a:spcAft>
              <a:buNone/>
            </a:pPr>
            <a:r>
              <a:rPr lang="en" sz="1100">
                <a:solidFill>
                  <a:srgbClr val="000000"/>
                </a:solidFill>
                <a:latin typeface="Times New Roman"/>
                <a:ea typeface="Times New Roman"/>
                <a:cs typeface="Times New Roman"/>
                <a:sym typeface="Times New Roman"/>
              </a:rPr>
              <a:t>Alla, S. (2018). Real-Time Analytics with Apache Spark. In </a:t>
            </a:r>
            <a:r>
              <a:rPr lang="en" sz="1100" i="1">
                <a:solidFill>
                  <a:srgbClr val="000000"/>
                </a:solidFill>
                <a:latin typeface="Times New Roman"/>
                <a:ea typeface="Times New Roman"/>
                <a:cs typeface="Times New Roman"/>
                <a:sym typeface="Times New Roman"/>
              </a:rPr>
              <a:t>Big Data Analytics with Hadoop 3: Build Highly Effective Analytics Solutions to Gain Valuable Insight into Your Big Data.</a:t>
            </a:r>
            <a:endParaRPr sz="1100" i="1">
              <a:solidFill>
                <a:srgbClr val="000000"/>
              </a:solidFill>
              <a:latin typeface="Times New Roman"/>
              <a:ea typeface="Times New Roman"/>
              <a:cs typeface="Times New Roman"/>
              <a:sym typeface="Times New Roman"/>
            </a:endParaRPr>
          </a:p>
          <a:p>
            <a:pPr marL="0" lvl="0" indent="0" algn="l" rtl="0">
              <a:lnSpc>
                <a:spcPct val="95000"/>
              </a:lnSpc>
              <a:spcBef>
                <a:spcPts val="1000"/>
              </a:spcBef>
              <a:spcAft>
                <a:spcPts val="0"/>
              </a:spcAft>
              <a:buNone/>
            </a:pPr>
            <a:r>
              <a:rPr lang="en" sz="1100">
                <a:solidFill>
                  <a:srgbClr val="000000"/>
                </a:solidFill>
                <a:latin typeface="Times New Roman"/>
                <a:ea typeface="Times New Roman"/>
                <a:cs typeface="Times New Roman"/>
                <a:sym typeface="Times New Roman"/>
              </a:rPr>
              <a:t>Apache Hive vs HBase | What are the differences? StackShare. </a:t>
            </a:r>
            <a:r>
              <a:rPr lang="en" sz="1100" u="sng">
                <a:solidFill>
                  <a:srgbClr val="1155CC"/>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https://stackshare.io/stackups/apache-hive-vs-hbase</a:t>
            </a:r>
            <a:r>
              <a:rPr lang="en" sz="1100">
                <a:solidFill>
                  <a:srgbClr val="000000"/>
                </a:solidFill>
                <a:latin typeface="Times New Roman"/>
                <a:ea typeface="Times New Roman"/>
                <a:cs typeface="Times New Roman"/>
                <a:sym typeface="Times New Roman"/>
              </a:rPr>
              <a:t> </a:t>
            </a:r>
            <a:endParaRPr sz="1100">
              <a:solidFill>
                <a:srgbClr val="000000"/>
              </a:solidFill>
              <a:latin typeface="Times New Roman"/>
              <a:ea typeface="Times New Roman"/>
              <a:cs typeface="Times New Roman"/>
              <a:sym typeface="Times New Roman"/>
            </a:endParaRPr>
          </a:p>
          <a:p>
            <a:pPr marL="0" lvl="0" indent="0" algn="l" rtl="0">
              <a:lnSpc>
                <a:spcPct val="95000"/>
              </a:lnSpc>
              <a:spcBef>
                <a:spcPts val="1000"/>
              </a:spcBef>
              <a:spcAft>
                <a:spcPts val="0"/>
              </a:spcAft>
              <a:buNone/>
            </a:pPr>
            <a:r>
              <a:rPr lang="en" sz="1100">
                <a:solidFill>
                  <a:srgbClr val="000000"/>
                </a:solidFill>
                <a:latin typeface="Times New Roman"/>
                <a:ea typeface="Times New Roman"/>
                <a:cs typeface="Times New Roman"/>
                <a:sym typeface="Times New Roman"/>
              </a:rPr>
              <a:t>Axelsson, S. (2000). Intrusion detection systems: A survey and taxonomy (Vol. 99). Technical report.</a:t>
            </a:r>
            <a:endParaRPr sz="1100">
              <a:solidFill>
                <a:srgbClr val="000000"/>
              </a:solidFill>
              <a:latin typeface="Times New Roman"/>
              <a:ea typeface="Times New Roman"/>
              <a:cs typeface="Times New Roman"/>
              <a:sym typeface="Times New Roman"/>
            </a:endParaRPr>
          </a:p>
          <a:p>
            <a:pPr marL="0" lvl="0" indent="0" algn="l" rtl="0">
              <a:lnSpc>
                <a:spcPct val="95000"/>
              </a:lnSpc>
              <a:spcBef>
                <a:spcPts val="1000"/>
              </a:spcBef>
              <a:spcAft>
                <a:spcPts val="0"/>
              </a:spcAft>
              <a:buNone/>
            </a:pPr>
            <a:r>
              <a:rPr lang="en" sz="1100">
                <a:solidFill>
                  <a:srgbClr val="000000"/>
                </a:solidFill>
                <a:latin typeface="Times New Roman"/>
                <a:ea typeface="Times New Roman"/>
                <a:cs typeface="Times New Roman"/>
                <a:sym typeface="Times New Roman"/>
              </a:rPr>
              <a:t>Aydın, M. A., Zaim, A. H., &amp; Ceylan, K. G. (2009). A hybrid intrusion detection system design for computer network security. Computers &amp; Electrical Engineering, 35(3), 517–526. </a:t>
            </a:r>
            <a:r>
              <a:rPr lang="en" sz="1100" u="sng">
                <a:solidFill>
                  <a:srgbClr val="1155CC"/>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https://doi.org/10.1016/j.compeleceng.2008.12.005</a:t>
            </a:r>
            <a:r>
              <a:rPr lang="en" sz="1100">
                <a:solidFill>
                  <a:srgbClr val="000000"/>
                </a:solidFill>
                <a:latin typeface="Times New Roman"/>
                <a:ea typeface="Times New Roman"/>
                <a:cs typeface="Times New Roman"/>
                <a:sym typeface="Times New Roman"/>
              </a:rPr>
              <a:t> </a:t>
            </a:r>
            <a:endParaRPr sz="1100">
              <a:solidFill>
                <a:srgbClr val="000000"/>
              </a:solidFill>
              <a:latin typeface="Times New Roman"/>
              <a:ea typeface="Times New Roman"/>
              <a:cs typeface="Times New Roman"/>
              <a:sym typeface="Times New Roman"/>
            </a:endParaRPr>
          </a:p>
          <a:p>
            <a:pPr marL="0" lvl="0" indent="0" algn="l" rtl="0">
              <a:lnSpc>
                <a:spcPct val="95000"/>
              </a:lnSpc>
              <a:spcBef>
                <a:spcPts val="1000"/>
              </a:spcBef>
              <a:spcAft>
                <a:spcPts val="0"/>
              </a:spcAft>
              <a:buNone/>
            </a:pPr>
            <a:r>
              <a:rPr lang="en" sz="1100">
                <a:solidFill>
                  <a:srgbClr val="000000"/>
                </a:solidFill>
                <a:latin typeface="Times New Roman"/>
                <a:ea typeface="Times New Roman"/>
                <a:cs typeface="Times New Roman"/>
                <a:sym typeface="Times New Roman"/>
              </a:rPr>
              <a:t>Heady, R., Luger, G. F., Maccabe, A., &amp; Al, E. (1990). The architecture of a network level intrusion detection system. University Of New Mexico. Department Of Computer Science. College Of Engineering.</a:t>
            </a:r>
            <a:endParaRPr sz="1100">
              <a:solidFill>
                <a:srgbClr val="000000"/>
              </a:solidFill>
              <a:latin typeface="Times New Roman"/>
              <a:ea typeface="Times New Roman"/>
              <a:cs typeface="Times New Roman"/>
              <a:sym typeface="Times New Roman"/>
            </a:endParaRPr>
          </a:p>
          <a:p>
            <a:pPr marL="0" lvl="0" indent="0" algn="l" rtl="0">
              <a:spcBef>
                <a:spcPts val="1000"/>
              </a:spcBef>
              <a:spcAft>
                <a:spcPts val="0"/>
              </a:spcAft>
              <a:buNone/>
            </a:pPr>
            <a:r>
              <a:rPr lang="en" sz="1100">
                <a:solidFill>
                  <a:srgbClr val="000000"/>
                </a:solidFill>
                <a:latin typeface="Times New Roman"/>
                <a:ea typeface="Times New Roman"/>
                <a:cs typeface="Times New Roman"/>
                <a:sym typeface="Times New Roman"/>
              </a:rPr>
              <a:t>IBM. (2020). </a:t>
            </a:r>
            <a:r>
              <a:rPr lang="en" sz="1100" i="1">
                <a:solidFill>
                  <a:srgbClr val="000000"/>
                </a:solidFill>
                <a:latin typeface="Times New Roman"/>
                <a:ea typeface="Times New Roman"/>
                <a:cs typeface="Times New Roman"/>
                <a:sym typeface="Times New Roman"/>
              </a:rPr>
              <a:t>What is Apache Hive?</a:t>
            </a:r>
            <a:r>
              <a:rPr lang="en" sz="1100">
                <a:solidFill>
                  <a:srgbClr val="000000"/>
                </a:solidFill>
                <a:latin typeface="Times New Roman"/>
                <a:ea typeface="Times New Roman"/>
                <a:cs typeface="Times New Roman"/>
                <a:sym typeface="Times New Roman"/>
              </a:rPr>
              <a:t> Www.ibm.com. </a:t>
            </a:r>
            <a:r>
              <a:rPr lang="en" sz="1100" u="sng">
                <a:solidFill>
                  <a:schemeClr val="accent5"/>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https://www.ibm.com/analytics/hadoop/hive</a:t>
            </a:r>
            <a:r>
              <a:rPr lang="en" sz="1100">
                <a:solidFill>
                  <a:srgbClr val="000000"/>
                </a:solidFill>
                <a:latin typeface="Times New Roman"/>
                <a:ea typeface="Times New Roman"/>
                <a:cs typeface="Times New Roman"/>
                <a:sym typeface="Times New Roman"/>
              </a:rPr>
              <a:t> </a:t>
            </a:r>
            <a:endParaRPr sz="1100">
              <a:solidFill>
                <a:srgbClr val="000000"/>
              </a:solidFill>
              <a:latin typeface="Times New Roman"/>
              <a:ea typeface="Times New Roman"/>
              <a:cs typeface="Times New Roman"/>
              <a:sym typeface="Times New Roman"/>
            </a:endParaRPr>
          </a:p>
          <a:p>
            <a:pPr marL="0" lvl="0" indent="0" algn="l" rtl="0">
              <a:spcBef>
                <a:spcPts val="1000"/>
              </a:spcBef>
              <a:spcAft>
                <a:spcPts val="1000"/>
              </a:spcAft>
              <a:buNone/>
            </a:pPr>
            <a:r>
              <a:rPr lang="en" sz="1100">
                <a:solidFill>
                  <a:srgbClr val="000000"/>
                </a:solidFill>
                <a:latin typeface="Times New Roman"/>
                <a:ea typeface="Times New Roman"/>
                <a:cs typeface="Times New Roman"/>
                <a:sym typeface="Times New Roman"/>
              </a:rPr>
              <a:t>MIT Lincoln Laboratory. (2000). 1998 DARPA Intrusion Detection Evaluation Dataset | MIT Lincoln Laboratory.</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3"/>
        <p:cNvGrpSpPr/>
        <p:nvPr/>
      </p:nvGrpSpPr>
      <p:grpSpPr>
        <a:xfrm>
          <a:off x="0" y="0"/>
          <a:ext cx="0" cy="0"/>
          <a:chOff x="0" y="0"/>
          <a:chExt cx="0" cy="0"/>
        </a:xfrm>
      </p:grpSpPr>
      <p:sp>
        <p:nvSpPr>
          <p:cNvPr id="474" name="Google Shape;474;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lt2"/>
                </a:solidFill>
              </a:rPr>
              <a:t>References</a:t>
            </a:r>
            <a:endParaRPr/>
          </a:p>
        </p:txBody>
      </p:sp>
      <p:sp>
        <p:nvSpPr>
          <p:cNvPr id="475" name="Google Shape;475;p35"/>
          <p:cNvSpPr txBox="1">
            <a:spLocks noGrp="1"/>
          </p:cNvSpPr>
          <p:nvPr>
            <p:ph type="body" idx="1"/>
          </p:nvPr>
        </p:nvSpPr>
        <p:spPr>
          <a:xfrm>
            <a:off x="1303800" y="1501300"/>
            <a:ext cx="7099800" cy="311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rgbClr val="000000"/>
                </a:solidFill>
                <a:latin typeface="Times New Roman"/>
                <a:ea typeface="Times New Roman"/>
                <a:cs typeface="Times New Roman"/>
                <a:sym typeface="Times New Roman"/>
              </a:rPr>
              <a:t>Moustafa, N., &amp; Slay, J. (2015). UNSW-NB15: a comprehensive data set for network intrusion detection systems (UNSW-NB15 network data set).</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 sz="1100">
                <a:solidFill>
                  <a:srgbClr val="000000"/>
                </a:solidFill>
                <a:latin typeface="Times New Roman"/>
                <a:ea typeface="Times New Roman"/>
                <a:cs typeface="Times New Roman"/>
                <a:sym typeface="Times New Roman"/>
              </a:rPr>
              <a:t>PySpark Documentation — PySpark 3.2.1 documentation. Spark.apache.org. </a:t>
            </a:r>
            <a:r>
              <a:rPr lang="en" sz="1100" u="sng">
                <a:solidFill>
                  <a:schemeClr val="hlink"/>
                </a:solidFill>
                <a:latin typeface="Times New Roman"/>
                <a:ea typeface="Times New Roman"/>
                <a:cs typeface="Times New Roman"/>
                <a:sym typeface="Times New Roman"/>
                <a:hlinkClick r:id="rId3"/>
              </a:rPr>
              <a:t>https://spark.apache.org/docs/latest/api/python</a:t>
            </a:r>
            <a:r>
              <a:rPr lang="en" sz="1100">
                <a:solidFill>
                  <a:srgbClr val="000000"/>
                </a:solidFill>
                <a:latin typeface="Times New Roman"/>
                <a:ea typeface="Times New Roman"/>
                <a:cs typeface="Times New Roman"/>
                <a:sym typeface="Times New Roman"/>
              </a:rPr>
              <a:t> </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 sz="1100">
                <a:solidFill>
                  <a:srgbClr val="000000"/>
                </a:solidFill>
                <a:latin typeface="Times New Roman"/>
                <a:ea typeface="Times New Roman"/>
                <a:cs typeface="Times New Roman"/>
                <a:sym typeface="Times New Roman"/>
              </a:rPr>
              <a:t>Section.io. (2021, September 12). Multi-Class Text Classification with PySpark. Engineering Education (EngEd) Program | Section. </a:t>
            </a:r>
            <a:r>
              <a:rPr lang="en" sz="1100" u="sng">
                <a:solidFill>
                  <a:srgbClr val="1155CC"/>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https://www.section.io/engineering-education/multiclass-text-classification-with-pyspark/#building-model</a:t>
            </a:r>
            <a:r>
              <a:rPr lang="en" sz="1100">
                <a:solidFill>
                  <a:srgbClr val="000000"/>
                </a:solidFill>
                <a:latin typeface="Times New Roman"/>
                <a:ea typeface="Times New Roman"/>
                <a:cs typeface="Times New Roman"/>
                <a:sym typeface="Times New Roman"/>
              </a:rPr>
              <a:t> </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000"/>
              </a:spcBef>
              <a:spcAft>
                <a:spcPts val="1000"/>
              </a:spcAft>
              <a:buNone/>
            </a:pPr>
            <a:r>
              <a:rPr lang="en" sz="1100">
                <a:solidFill>
                  <a:srgbClr val="000000"/>
                </a:solidFill>
                <a:latin typeface="Times New Roman"/>
                <a:ea typeface="Times New Roman"/>
                <a:cs typeface="Times New Roman"/>
                <a:sym typeface="Times New Roman"/>
              </a:rPr>
              <a:t>Zoghi, Z., &amp; Serpen, G. (2020). UNSW-NB15 Computer Security Dataset: Analysis through Visualization. </a:t>
            </a:r>
            <a:r>
              <a:rPr lang="en" sz="1100" u="sng">
                <a:solidFill>
                  <a:srgbClr val="1155CC"/>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https://arxiv.org/pdf/2101.05067.pdf</a:t>
            </a:r>
            <a:r>
              <a:rPr lang="en" sz="1100">
                <a:solidFill>
                  <a:srgbClr val="000000"/>
                </a:solidFill>
                <a:latin typeface="Times New Roman"/>
                <a:ea typeface="Times New Roman"/>
                <a:cs typeface="Times New Roman"/>
                <a:sym typeface="Times New Roman"/>
              </a:rPr>
              <a:t>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90"/>
        <p:cNvGrpSpPr/>
        <p:nvPr/>
      </p:nvGrpSpPr>
      <p:grpSpPr>
        <a:xfrm>
          <a:off x="0" y="0"/>
          <a:ext cx="0" cy="0"/>
          <a:chOff x="0" y="0"/>
          <a:chExt cx="0" cy="0"/>
        </a:xfrm>
      </p:grpSpPr>
      <p:pic>
        <p:nvPicPr>
          <p:cNvPr id="291" name="Google Shape;291;p15"/>
          <p:cNvPicPr preferRelativeResize="0"/>
          <p:nvPr/>
        </p:nvPicPr>
        <p:blipFill>
          <a:blip r:embed="rId3">
            <a:alphaModFix/>
          </a:blip>
          <a:stretch>
            <a:fillRect/>
          </a:stretch>
        </p:blipFill>
        <p:spPr>
          <a:xfrm>
            <a:off x="2444700" y="543728"/>
            <a:ext cx="4254600" cy="3772625"/>
          </a:xfrm>
          <a:prstGeom prst="rect">
            <a:avLst/>
          </a:prstGeom>
          <a:noFill/>
          <a:ln>
            <a:noFill/>
          </a:ln>
        </p:spPr>
      </p:pic>
      <p:pic>
        <p:nvPicPr>
          <p:cNvPr id="292" name="Google Shape;292;p15" descr="Piece of duct tape sticking a note to the slide"/>
          <p:cNvPicPr preferRelativeResize="0"/>
          <p:nvPr/>
        </p:nvPicPr>
        <p:blipFill rotWithShape="1">
          <a:blip r:embed="rId4">
            <a:alphaModFix/>
          </a:blip>
          <a:srcRect l="9244" t="5926" r="2118" b="10011"/>
          <a:stretch/>
        </p:blipFill>
        <p:spPr>
          <a:xfrm rot="154828">
            <a:off x="3536000" y="375901"/>
            <a:ext cx="2072000" cy="736050"/>
          </a:xfrm>
          <a:prstGeom prst="rect">
            <a:avLst/>
          </a:prstGeom>
          <a:noFill/>
          <a:ln>
            <a:noFill/>
          </a:ln>
        </p:spPr>
      </p:pic>
      <p:sp>
        <p:nvSpPr>
          <p:cNvPr id="293" name="Google Shape;293;p15"/>
          <p:cNvSpPr txBox="1"/>
          <p:nvPr/>
        </p:nvSpPr>
        <p:spPr>
          <a:xfrm>
            <a:off x="2855550" y="9159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Introduction</a:t>
            </a:r>
            <a:endParaRPr sz="3000" b="1">
              <a:solidFill>
                <a:schemeClr val="lt2"/>
              </a:solidFill>
              <a:latin typeface="Raleway"/>
              <a:ea typeface="Raleway"/>
              <a:cs typeface="Raleway"/>
              <a:sym typeface="Raleway"/>
            </a:endParaRPr>
          </a:p>
        </p:txBody>
      </p:sp>
      <p:sp>
        <p:nvSpPr>
          <p:cNvPr id="294" name="Google Shape;294;p15"/>
          <p:cNvSpPr txBox="1"/>
          <p:nvPr/>
        </p:nvSpPr>
        <p:spPr>
          <a:xfrm>
            <a:off x="2931750" y="1678600"/>
            <a:ext cx="3206700" cy="2328812"/>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1600"/>
              </a:spcAft>
              <a:buNone/>
            </a:pPr>
            <a:r>
              <a:rPr lang="en" sz="1200" dirty="0">
                <a:solidFill>
                  <a:schemeClr val="dk2"/>
                </a:solidFill>
                <a:latin typeface="Raleway"/>
                <a:ea typeface="Raleway"/>
                <a:cs typeface="Raleway"/>
                <a:sym typeface="Raleway"/>
              </a:rPr>
              <a:t>The aim of the </a:t>
            </a:r>
            <a:r>
              <a:rPr lang="en-US" sz="1200" dirty="0">
                <a:solidFill>
                  <a:schemeClr val="dk2"/>
                </a:solidFill>
                <a:latin typeface="Raleway"/>
                <a:ea typeface="Raleway"/>
                <a:cs typeface="Raleway"/>
                <a:sym typeface="Raleway"/>
              </a:rPr>
              <a:t>project</a:t>
            </a:r>
            <a:r>
              <a:rPr lang="en" sz="1200" dirty="0">
                <a:solidFill>
                  <a:schemeClr val="dk2"/>
                </a:solidFill>
                <a:latin typeface="Raleway"/>
                <a:ea typeface="Raleway"/>
                <a:cs typeface="Raleway"/>
                <a:sym typeface="Raleway"/>
              </a:rPr>
              <a:t> is  to </a:t>
            </a:r>
            <a:r>
              <a:rPr lang="en" sz="1200" b="1" dirty="0">
                <a:solidFill>
                  <a:schemeClr val="dk2"/>
                </a:solidFill>
                <a:latin typeface="Raleway"/>
                <a:ea typeface="Raleway"/>
                <a:cs typeface="Raleway"/>
                <a:sym typeface="Raleway"/>
              </a:rPr>
              <a:t>understand</a:t>
            </a:r>
            <a:r>
              <a:rPr lang="en" sz="1200" dirty="0">
                <a:solidFill>
                  <a:schemeClr val="dk2"/>
                </a:solidFill>
                <a:latin typeface="Raleway"/>
                <a:ea typeface="Raleway"/>
                <a:cs typeface="Raleway"/>
                <a:sym typeface="Raleway"/>
              </a:rPr>
              <a:t> the UNSW-NB15 dataset and apply big data technologies including </a:t>
            </a:r>
            <a:r>
              <a:rPr lang="en" sz="1200" b="1" dirty="0">
                <a:solidFill>
                  <a:schemeClr val="dk2"/>
                </a:solidFill>
                <a:latin typeface="Raleway"/>
                <a:ea typeface="Raleway"/>
                <a:cs typeface="Raleway"/>
                <a:sym typeface="Raleway"/>
              </a:rPr>
              <a:t>Apache Hive</a:t>
            </a:r>
            <a:r>
              <a:rPr lang="en" sz="1200" dirty="0">
                <a:solidFill>
                  <a:schemeClr val="dk2"/>
                </a:solidFill>
                <a:latin typeface="Raleway"/>
                <a:ea typeface="Raleway"/>
                <a:cs typeface="Raleway"/>
                <a:sym typeface="Raleway"/>
              </a:rPr>
              <a:t> and </a:t>
            </a:r>
            <a:r>
              <a:rPr lang="en" sz="1200" b="1" dirty="0">
                <a:solidFill>
                  <a:schemeClr val="dk2"/>
                </a:solidFill>
                <a:latin typeface="Raleway"/>
                <a:ea typeface="Raleway"/>
                <a:cs typeface="Raleway"/>
                <a:sym typeface="Raleway"/>
              </a:rPr>
              <a:t>PySpark</a:t>
            </a:r>
            <a:r>
              <a:rPr lang="en" sz="1200" dirty="0">
                <a:solidFill>
                  <a:schemeClr val="dk2"/>
                </a:solidFill>
                <a:latin typeface="Raleway"/>
                <a:ea typeface="Raleway"/>
                <a:cs typeface="Raleway"/>
                <a:sym typeface="Raleway"/>
              </a:rPr>
              <a:t> to analyze and interpret big data. This will help us have a clue of the network intrusion events in other to design and build classifiers.</a:t>
            </a:r>
            <a:endParaRPr sz="1200" dirty="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6"/>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lt2"/>
                </a:solidFill>
              </a:rPr>
              <a:t>Brief Background</a:t>
            </a:r>
            <a:endParaRPr sz="2400">
              <a:solidFill>
                <a:schemeClr val="lt2"/>
              </a:solidFill>
            </a:endParaRPr>
          </a:p>
        </p:txBody>
      </p:sp>
      <p:sp>
        <p:nvSpPr>
          <p:cNvPr id="300" name="Google Shape;300;p16"/>
          <p:cNvSpPr txBox="1">
            <a:spLocks noGrp="1"/>
          </p:cNvSpPr>
          <p:nvPr>
            <p:ph type="title" idx="4294967295"/>
          </p:nvPr>
        </p:nvSpPr>
        <p:spPr>
          <a:xfrm>
            <a:off x="535775" y="1480150"/>
            <a:ext cx="6108900" cy="3067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0">
                <a:solidFill>
                  <a:srgbClr val="000000"/>
                </a:solidFill>
                <a:latin typeface="Lato"/>
                <a:ea typeface="Lato"/>
                <a:cs typeface="Lato"/>
                <a:sym typeface="Lato"/>
              </a:rPr>
              <a:t>Many challenges for cyber security research have arisen because of the massive growth in computer networks and applications. Network Intrusions or attacks is a cyber security challenge which  is a series of events that have the potential to jeopardize computer system principles such as availability, authority, confidentiality, and integrity (Heady et al., 1990). Firewall systems are incapable of detecting modern attack environments or performing in-depth network packet analysis (Aydın et al., 2009). </a:t>
            </a:r>
            <a:endParaRPr sz="1400" b="0">
              <a:solidFill>
                <a:srgbClr val="000000"/>
              </a:solidFill>
              <a:latin typeface="Lato"/>
              <a:ea typeface="Lato"/>
              <a:cs typeface="Lato"/>
              <a:sym typeface="Lato"/>
            </a:endParaRPr>
          </a:p>
        </p:txBody>
      </p:sp>
      <p:pic>
        <p:nvPicPr>
          <p:cNvPr id="301" name="Google Shape;301;p16"/>
          <p:cNvPicPr preferRelativeResize="0"/>
          <p:nvPr/>
        </p:nvPicPr>
        <p:blipFill rotWithShape="1">
          <a:blip r:embed="rId3">
            <a:alphaModFix/>
          </a:blip>
          <a:srcRect l="28437" r="28437"/>
          <a:stretch/>
        </p:blipFill>
        <p:spPr>
          <a:xfrm>
            <a:off x="7343776" y="2804500"/>
            <a:ext cx="1572275" cy="205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sz="3600">
                <a:solidFill>
                  <a:schemeClr val="lt2"/>
                </a:solidFill>
              </a:rPr>
              <a:t>Brief Background</a:t>
            </a:r>
            <a:endParaRPr sz="2400">
              <a:solidFill>
                <a:schemeClr val="lt2"/>
              </a:solidFill>
            </a:endParaRPr>
          </a:p>
        </p:txBody>
      </p:sp>
      <p:sp>
        <p:nvSpPr>
          <p:cNvPr id="307" name="Google Shape;307;p17"/>
          <p:cNvSpPr txBox="1">
            <a:spLocks noGrp="1"/>
          </p:cNvSpPr>
          <p:nvPr>
            <p:ph type="title" idx="4294967295"/>
          </p:nvPr>
        </p:nvSpPr>
        <p:spPr>
          <a:xfrm>
            <a:off x="535775" y="1480150"/>
            <a:ext cx="6633300" cy="3067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0">
                <a:solidFill>
                  <a:srgbClr val="000000"/>
                </a:solidFill>
                <a:latin typeface="Lato"/>
                <a:ea typeface="Lato"/>
                <a:cs typeface="Lato"/>
                <a:sym typeface="Lato"/>
              </a:rPr>
              <a:t>In response to this challenge, there was an effort to develop a UNSW-NB15 dataset for evaluating Network Intrusion Detection Systems (NIDSs) that monitors network traffic flow to detect attacks</a:t>
            </a:r>
            <a:r>
              <a:rPr lang="en" sz="1600" b="0">
                <a:solidFill>
                  <a:srgbClr val="000000"/>
                </a:solidFill>
                <a:latin typeface="Lato"/>
                <a:ea typeface="Lato"/>
                <a:cs typeface="Lato"/>
                <a:sym typeface="Lato"/>
              </a:rPr>
              <a:t>. </a:t>
            </a:r>
            <a:r>
              <a:rPr lang="en" sz="1400" b="0">
                <a:solidFill>
                  <a:srgbClr val="000000"/>
                </a:solidFill>
                <a:latin typeface="Lato"/>
                <a:ea typeface="Lato"/>
                <a:cs typeface="Lato"/>
                <a:sym typeface="Lato"/>
              </a:rPr>
              <a:t>The IXIA PerfectStorm tool is used in the ACCS Cyber Range Lab to generate a hybrid of modern normal and abnormal network traffic. The abnormal traffic generated by the IXIA tool simulates the nine attack families including Normal, Fuzzers, Analysis, Backdoors, DoS, Exploits, Generic, Reconnaissance, Shellcode and Worms. The IXIA tool contains all information about recent attacks that are constantly updated from a CVE website. This website is a lexicon of publicly available information security vulnerabilities and exposures (Moustafa &amp; Slay, 2015).</a:t>
            </a:r>
            <a:endParaRPr sz="1600" b="0">
              <a:solidFill>
                <a:srgbClr val="000000"/>
              </a:solidFill>
              <a:latin typeface="Lato"/>
              <a:ea typeface="Lato"/>
              <a:cs typeface="Lato"/>
              <a:sym typeface="Lato"/>
            </a:endParaRPr>
          </a:p>
        </p:txBody>
      </p:sp>
      <p:pic>
        <p:nvPicPr>
          <p:cNvPr id="308" name="Google Shape;308;p17"/>
          <p:cNvPicPr preferRelativeResize="0"/>
          <p:nvPr/>
        </p:nvPicPr>
        <p:blipFill rotWithShape="1">
          <a:blip r:embed="rId3">
            <a:alphaModFix/>
          </a:blip>
          <a:srcRect l="28437" r="28437"/>
          <a:stretch/>
        </p:blipFill>
        <p:spPr>
          <a:xfrm>
            <a:off x="7343776" y="2804500"/>
            <a:ext cx="1572275" cy="2051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8"/>
          <p:cNvSpPr txBox="1">
            <a:spLocks noGrp="1"/>
          </p:cNvSpPr>
          <p:nvPr>
            <p:ph type="title"/>
          </p:nvPr>
        </p:nvSpPr>
        <p:spPr>
          <a:xfrm>
            <a:off x="1523200" y="601800"/>
            <a:ext cx="4620300" cy="3635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1800" b="0"/>
              <a:t>The </a:t>
            </a:r>
            <a:r>
              <a:rPr lang="en" sz="1800">
                <a:solidFill>
                  <a:schemeClr val="lt2"/>
                </a:solidFill>
              </a:rPr>
              <a:t>UNSW-NB15</a:t>
            </a:r>
            <a:r>
              <a:rPr lang="en" sz="1800" b="0"/>
              <a:t> dataset contains about 2,540,044 realistic modern normal and abnormal (attack) network activities.</a:t>
            </a:r>
            <a:endParaRPr sz="1800" b="0"/>
          </a:p>
          <a:p>
            <a:pPr marL="0" lvl="0" indent="0" algn="l" rtl="0">
              <a:spcBef>
                <a:spcPts val="0"/>
              </a:spcBef>
              <a:spcAft>
                <a:spcPts val="0"/>
              </a:spcAft>
              <a:buNone/>
            </a:pPr>
            <a:endParaRPr sz="1800">
              <a:solidFill>
                <a:schemeClr val="lt2"/>
              </a:solidFill>
            </a:endParaRPr>
          </a:p>
          <a:p>
            <a:pPr marL="0" lvl="0" indent="0" algn="l" rtl="0">
              <a:spcBef>
                <a:spcPts val="0"/>
              </a:spcBef>
              <a:spcAft>
                <a:spcPts val="0"/>
              </a:spcAft>
              <a:buNone/>
            </a:pPr>
            <a:r>
              <a:rPr lang="en" sz="2500">
                <a:solidFill>
                  <a:schemeClr val="lt2"/>
                </a:solidFill>
              </a:rPr>
              <a:t>THAT’S MORE THAN A</a:t>
            </a:r>
            <a:r>
              <a:rPr lang="en" sz="2100">
                <a:solidFill>
                  <a:schemeClr val="lt2"/>
                </a:solidFill>
              </a:rPr>
              <a:t> </a:t>
            </a:r>
            <a:r>
              <a:rPr lang="en" sz="3800"/>
              <a:t>RDBMS</a:t>
            </a:r>
            <a:r>
              <a:rPr lang="en" sz="3800">
                <a:solidFill>
                  <a:schemeClr val="lt2"/>
                </a:solidFill>
              </a:rPr>
              <a:t> </a:t>
            </a:r>
            <a:r>
              <a:rPr lang="en" sz="2500">
                <a:solidFill>
                  <a:schemeClr val="lt2"/>
                </a:solidFill>
              </a:rPr>
              <a:t>CAN HANDLE WITHOUT BREAKING DOWN OR RIDICULOUSLY SLOW.</a:t>
            </a:r>
            <a:endParaRPr sz="2500">
              <a:solidFill>
                <a:schemeClr val="lt2"/>
              </a:solidFill>
            </a:endParaRPr>
          </a:p>
        </p:txBody>
      </p:sp>
      <p:grpSp>
        <p:nvGrpSpPr>
          <p:cNvPr id="314" name="Google Shape;314;p18"/>
          <p:cNvGrpSpPr/>
          <p:nvPr/>
        </p:nvGrpSpPr>
        <p:grpSpPr>
          <a:xfrm>
            <a:off x="6629000" y="2592541"/>
            <a:ext cx="2212050" cy="2088943"/>
            <a:chOff x="6803275" y="195712"/>
            <a:chExt cx="2212050" cy="2736726"/>
          </a:xfrm>
        </p:grpSpPr>
        <p:pic>
          <p:nvPicPr>
            <p:cNvPr id="315" name="Google Shape;315;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316" name="Google Shape;316;p18" descr="Piece of duct tape sticking a note to the slide"/>
            <p:cNvPicPr preferRelativeResize="0"/>
            <p:nvPr/>
          </p:nvPicPr>
          <p:blipFill rotWithShape="1">
            <a:blip r:embed="rId4">
              <a:alphaModFix/>
            </a:blip>
            <a:srcRect l="9244" t="5926" r="2118" b="10011"/>
            <a:stretch/>
          </p:blipFill>
          <p:spPr>
            <a:xfrm rot="154834">
              <a:off x="7367738" y="219704"/>
              <a:ext cx="1077275" cy="512356"/>
            </a:xfrm>
            <a:prstGeom prst="rect">
              <a:avLst/>
            </a:prstGeom>
            <a:noFill/>
            <a:ln>
              <a:noFill/>
            </a:ln>
          </p:spPr>
        </p:pic>
        <p:sp>
          <p:nvSpPr>
            <p:cNvPr id="317" name="Google Shape;317;p18"/>
            <p:cNvSpPr txBox="1"/>
            <p:nvPr/>
          </p:nvSpPr>
          <p:spPr>
            <a:xfrm>
              <a:off x="6944800" y="947427"/>
              <a:ext cx="1929000" cy="178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latin typeface="Raleway"/>
                  <a:ea typeface="Raleway"/>
                  <a:cs typeface="Raleway"/>
                  <a:sym typeface="Raleway"/>
                </a:rPr>
                <a:t>Hence, the need to apply big data technologies and tools like </a:t>
              </a:r>
              <a:r>
                <a:rPr lang="en" sz="1100" b="1">
                  <a:solidFill>
                    <a:schemeClr val="dk2"/>
                  </a:solidFill>
                  <a:latin typeface="Raleway"/>
                  <a:ea typeface="Raleway"/>
                  <a:cs typeface="Raleway"/>
                  <a:sym typeface="Raleway"/>
                </a:rPr>
                <a:t>Apache Hive</a:t>
              </a:r>
              <a:r>
                <a:rPr lang="en" sz="1100">
                  <a:solidFill>
                    <a:schemeClr val="dk2"/>
                  </a:solidFill>
                  <a:latin typeface="Raleway"/>
                  <a:ea typeface="Raleway"/>
                  <a:cs typeface="Raleway"/>
                  <a:sym typeface="Raleway"/>
                </a:rPr>
                <a:t> and </a:t>
              </a:r>
              <a:r>
                <a:rPr lang="en" sz="1100" b="1">
                  <a:solidFill>
                    <a:schemeClr val="dk2"/>
                  </a:solidFill>
                  <a:latin typeface="Raleway"/>
                  <a:ea typeface="Raleway"/>
                  <a:cs typeface="Raleway"/>
                  <a:sym typeface="Raleway"/>
                </a:rPr>
                <a:t>PySpark</a:t>
              </a:r>
              <a:r>
                <a:rPr lang="en" sz="1100">
                  <a:solidFill>
                    <a:schemeClr val="dk2"/>
                  </a:solidFill>
                  <a:latin typeface="Raleway"/>
                  <a:ea typeface="Raleway"/>
                  <a:cs typeface="Raleway"/>
                  <a:sym typeface="Raleway"/>
                </a:rPr>
                <a:t> to analyze and interpret big data.</a:t>
              </a:r>
              <a:endParaRPr sz="1100" b="1">
                <a:solidFill>
                  <a:schemeClr val="dk1"/>
                </a:solidFill>
                <a:latin typeface="Raleway"/>
                <a:ea typeface="Raleway"/>
                <a:cs typeface="Raleway"/>
                <a:sym typeface="Raleway"/>
              </a:endParaRPr>
            </a:p>
          </p:txBody>
        </p:sp>
      </p:grpSp>
      <p:sp>
        <p:nvSpPr>
          <p:cNvPr id="318" name="Google Shape;318;p18"/>
          <p:cNvSpPr txBox="1">
            <a:spLocks noGrp="1"/>
          </p:cNvSpPr>
          <p:nvPr>
            <p:ph type="title"/>
          </p:nvPr>
        </p:nvSpPr>
        <p:spPr>
          <a:xfrm>
            <a:off x="1973400" y="93675"/>
            <a:ext cx="4808100" cy="60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a:solidFill>
                  <a:schemeClr val="lt2"/>
                </a:solidFill>
              </a:rPr>
              <a:t>The UNSW-NB15 Dataset</a:t>
            </a:r>
            <a:endParaRPr sz="30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22"/>
        <p:cNvGrpSpPr/>
        <p:nvPr/>
      </p:nvGrpSpPr>
      <p:grpSpPr>
        <a:xfrm>
          <a:off x="0" y="0"/>
          <a:ext cx="0" cy="0"/>
          <a:chOff x="0" y="0"/>
          <a:chExt cx="0" cy="0"/>
        </a:xfrm>
      </p:grpSpPr>
      <p:sp>
        <p:nvSpPr>
          <p:cNvPr id="323" name="Google Shape;323;p19"/>
          <p:cNvSpPr txBox="1">
            <a:spLocks noGrp="1"/>
          </p:cNvSpPr>
          <p:nvPr>
            <p:ph type="title"/>
          </p:nvPr>
        </p:nvSpPr>
        <p:spPr>
          <a:xfrm>
            <a:off x="283100" y="712150"/>
            <a:ext cx="6370500" cy="1260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200"/>
              <a:t>Big Data Query &amp; Analysis by Apache Hive</a:t>
            </a:r>
            <a:endParaRPr sz="3200"/>
          </a:p>
          <a:p>
            <a:pPr marL="0" lvl="0" indent="0" algn="l" rtl="0">
              <a:spcBef>
                <a:spcPts val="1000"/>
              </a:spcBef>
              <a:spcAft>
                <a:spcPts val="0"/>
              </a:spcAft>
              <a:buNone/>
            </a:pPr>
            <a:endParaRPr sz="1400">
              <a:latin typeface="Lato"/>
              <a:ea typeface="Lato"/>
              <a:cs typeface="Lato"/>
              <a:sym typeface="Lato"/>
            </a:endParaRPr>
          </a:p>
          <a:p>
            <a:pPr marL="457200" lvl="0" indent="0" algn="l" rtl="0">
              <a:lnSpc>
                <a:spcPct val="150000"/>
              </a:lnSpc>
              <a:spcBef>
                <a:spcPts val="0"/>
              </a:spcBef>
              <a:spcAft>
                <a:spcPts val="0"/>
              </a:spcAft>
              <a:buNone/>
            </a:pPr>
            <a:endParaRPr sz="1400">
              <a:latin typeface="Lato"/>
              <a:ea typeface="Lato"/>
              <a:cs typeface="Lato"/>
              <a:sym typeface="Lato"/>
            </a:endParaRPr>
          </a:p>
          <a:p>
            <a:pPr marL="0" lvl="0" indent="0" algn="l" rtl="0">
              <a:spcBef>
                <a:spcPts val="0"/>
              </a:spcBef>
              <a:spcAft>
                <a:spcPts val="0"/>
              </a:spcAft>
              <a:buNone/>
            </a:pPr>
            <a:r>
              <a:rPr lang="en"/>
              <a:t> </a:t>
            </a:r>
            <a:endParaRPr>
              <a:solidFill>
                <a:schemeClr val="accent5"/>
              </a:solidFill>
            </a:endParaRPr>
          </a:p>
        </p:txBody>
      </p:sp>
      <p:pic>
        <p:nvPicPr>
          <p:cNvPr id="324" name="Google Shape;324;p19"/>
          <p:cNvPicPr preferRelativeResize="0"/>
          <p:nvPr/>
        </p:nvPicPr>
        <p:blipFill>
          <a:blip r:embed="rId3">
            <a:alphaModFix/>
          </a:blip>
          <a:stretch>
            <a:fillRect/>
          </a:stretch>
        </p:blipFill>
        <p:spPr>
          <a:xfrm>
            <a:off x="206675" y="4068375"/>
            <a:ext cx="938901" cy="845000"/>
          </a:xfrm>
          <a:prstGeom prst="rect">
            <a:avLst/>
          </a:prstGeom>
          <a:noFill/>
          <a:ln>
            <a:noFill/>
          </a:ln>
        </p:spPr>
      </p:pic>
      <p:sp>
        <p:nvSpPr>
          <p:cNvPr id="325" name="Google Shape;325;p19"/>
          <p:cNvSpPr txBox="1"/>
          <p:nvPr/>
        </p:nvSpPr>
        <p:spPr>
          <a:xfrm>
            <a:off x="1145575" y="1821100"/>
            <a:ext cx="5338800" cy="2662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b="1">
                <a:solidFill>
                  <a:schemeClr val="lt1"/>
                </a:solidFill>
                <a:latin typeface="Lato"/>
                <a:ea typeface="Lato"/>
                <a:cs typeface="Lato"/>
                <a:sym typeface="Lato"/>
              </a:rPr>
              <a:t>Apache Hive was used to convert big raw data (UNSW-NB15 dataset) into useful information to buttress our understanding of the dataset by uploading the dataset in Hive on Cloudera Quickstart VM, making some Hive queries and applying visualization tools including Pie charts and Bar charts to present the results numerically and graphically. Then interpreted the results. Some of the Hive queries, results and visualizations are demonstrated below.</a:t>
            </a:r>
            <a:endParaRPr>
              <a:latin typeface="Nunito"/>
              <a:ea typeface="Nunito"/>
              <a:cs typeface="Nunito"/>
              <a:sym typeface="Nunito"/>
            </a:endParaRPr>
          </a:p>
        </p:txBody>
      </p:sp>
      <p:grpSp>
        <p:nvGrpSpPr>
          <p:cNvPr id="326" name="Google Shape;326;p19"/>
          <p:cNvGrpSpPr/>
          <p:nvPr/>
        </p:nvGrpSpPr>
        <p:grpSpPr>
          <a:xfrm>
            <a:off x="6857588" y="2616435"/>
            <a:ext cx="2212050" cy="2537076"/>
            <a:chOff x="6803275" y="395363"/>
            <a:chExt cx="2212050" cy="2537076"/>
          </a:xfrm>
        </p:grpSpPr>
        <p:pic>
          <p:nvPicPr>
            <p:cNvPr id="327" name="Google Shape;327;p19"/>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id="328" name="Google Shape;328;p19" descr="Piece of duct tape sticking a note to the slide"/>
            <p:cNvPicPr preferRelativeResize="0"/>
            <p:nvPr/>
          </p:nvPicPr>
          <p:blipFill rotWithShape="1">
            <a:blip r:embed="rId5">
              <a:alphaModFix/>
            </a:blip>
            <a:srcRect l="9244" t="5926" r="2118" b="10011"/>
            <a:stretch/>
          </p:blipFill>
          <p:spPr>
            <a:xfrm rot="154826">
              <a:off x="7370663" y="419419"/>
              <a:ext cx="1077273" cy="382687"/>
            </a:xfrm>
            <a:prstGeom prst="rect">
              <a:avLst/>
            </a:prstGeom>
            <a:noFill/>
            <a:ln>
              <a:noFill/>
            </a:ln>
          </p:spPr>
        </p:pic>
        <p:sp>
          <p:nvSpPr>
            <p:cNvPr id="329" name="Google Shape;329;p19"/>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b="1">
                  <a:solidFill>
                    <a:schemeClr val="lt2"/>
                  </a:solidFill>
                  <a:latin typeface="Raleway"/>
                  <a:ea typeface="Raleway"/>
                  <a:cs typeface="Raleway"/>
                  <a:sym typeface="Raleway"/>
                </a:rPr>
                <a:t>What is Hive?</a:t>
              </a:r>
              <a:endParaRPr b="1">
                <a:solidFill>
                  <a:schemeClr val="lt2"/>
                </a:solidFill>
                <a:latin typeface="Raleway"/>
                <a:ea typeface="Raleway"/>
                <a:cs typeface="Raleway"/>
                <a:sym typeface="Raleway"/>
              </a:endParaRPr>
            </a:p>
            <a:p>
              <a:pPr marL="0" lvl="0" indent="0" algn="l" rtl="0">
                <a:spcBef>
                  <a:spcPts val="800"/>
                </a:spcBef>
                <a:spcAft>
                  <a:spcPts val="0"/>
                </a:spcAft>
                <a:buNone/>
              </a:pPr>
              <a:r>
                <a:rPr lang="en" sz="1200" b="1">
                  <a:latin typeface="Raleway"/>
                  <a:ea typeface="Raleway"/>
                  <a:cs typeface="Raleway"/>
                  <a:sym typeface="Raleway"/>
                </a:rPr>
                <a:t>“Hive</a:t>
              </a:r>
              <a:r>
                <a:rPr lang="en" sz="1200">
                  <a:latin typeface="Raleway"/>
                  <a:ea typeface="Raleway"/>
                  <a:cs typeface="Raleway"/>
                  <a:sym typeface="Raleway"/>
                </a:rPr>
                <a:t> is an open source data warehouse software, similar to SQL, for reading, writing and managing large data sets that are stored in </a:t>
              </a:r>
              <a:r>
                <a:rPr lang="en" sz="1200" b="1">
                  <a:latin typeface="Raleway"/>
                  <a:ea typeface="Raleway"/>
                  <a:cs typeface="Raleway"/>
                  <a:sym typeface="Raleway"/>
                </a:rPr>
                <a:t>Apache Hadoop</a:t>
              </a:r>
              <a:r>
                <a:rPr lang="en" sz="1200">
                  <a:latin typeface="Raleway"/>
                  <a:ea typeface="Raleway"/>
                  <a:cs typeface="Raleway"/>
                  <a:sym typeface="Raleway"/>
                </a:rPr>
                <a:t> files</a:t>
              </a:r>
              <a:r>
                <a:rPr lang="en" sz="1200" b="1">
                  <a:latin typeface="Raleway"/>
                  <a:ea typeface="Raleway"/>
                  <a:cs typeface="Raleway"/>
                  <a:sym typeface="Raleway"/>
                </a:rPr>
                <a:t>”</a:t>
              </a:r>
              <a:endParaRPr sz="1200" b="1">
                <a:latin typeface="Raleway"/>
                <a:ea typeface="Raleway"/>
                <a:cs typeface="Raleway"/>
                <a:sym typeface="Raleway"/>
              </a:endParaRPr>
            </a:p>
            <a:p>
              <a:pPr marL="457200" lvl="0" indent="-304800" algn="l" rtl="0">
                <a:spcBef>
                  <a:spcPts val="800"/>
                </a:spcBef>
                <a:spcAft>
                  <a:spcPts val="0"/>
                </a:spcAft>
                <a:buSzPts val="1200"/>
                <a:buFont typeface="Raleway"/>
                <a:buChar char="-"/>
              </a:pPr>
              <a:r>
                <a:rPr lang="en" sz="1200" i="1">
                  <a:latin typeface="Raleway"/>
                  <a:ea typeface="Raleway"/>
                  <a:cs typeface="Raleway"/>
                  <a:sym typeface="Raleway"/>
                </a:rPr>
                <a:t>(IBM, 2020).</a:t>
              </a:r>
              <a:endParaRPr sz="1200" b="1" i="1">
                <a:latin typeface="Raleway"/>
                <a:ea typeface="Raleway"/>
                <a:cs typeface="Raleway"/>
                <a:sym typeface="Raleway"/>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33"/>
        <p:cNvGrpSpPr/>
        <p:nvPr/>
      </p:nvGrpSpPr>
      <p:grpSpPr>
        <a:xfrm>
          <a:off x="0" y="0"/>
          <a:ext cx="0" cy="0"/>
          <a:chOff x="0" y="0"/>
          <a:chExt cx="0" cy="0"/>
        </a:xfrm>
      </p:grpSpPr>
      <p:pic>
        <p:nvPicPr>
          <p:cNvPr id="334" name="Google Shape;334;p20"/>
          <p:cNvPicPr preferRelativeResize="0"/>
          <p:nvPr/>
        </p:nvPicPr>
        <p:blipFill>
          <a:blip r:embed="rId3">
            <a:alphaModFix/>
          </a:blip>
          <a:stretch>
            <a:fillRect/>
          </a:stretch>
        </p:blipFill>
        <p:spPr>
          <a:xfrm>
            <a:off x="206675" y="4068375"/>
            <a:ext cx="938901" cy="845000"/>
          </a:xfrm>
          <a:prstGeom prst="rect">
            <a:avLst/>
          </a:prstGeom>
          <a:noFill/>
          <a:ln>
            <a:noFill/>
          </a:ln>
        </p:spPr>
      </p:pic>
      <p:sp>
        <p:nvSpPr>
          <p:cNvPr id="335" name="Google Shape;335;p20"/>
          <p:cNvSpPr txBox="1"/>
          <p:nvPr/>
        </p:nvSpPr>
        <p:spPr>
          <a:xfrm>
            <a:off x="3908675" y="1261450"/>
            <a:ext cx="4787700" cy="334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FFFFFF"/>
                </a:solidFill>
                <a:latin typeface="Lato"/>
                <a:ea typeface="Lato"/>
                <a:cs typeface="Lato"/>
                <a:sym typeface="Lato"/>
              </a:rPr>
              <a:t>The dataset was queried to SELECT  the SRCIP column (unswnb15.srcip) and COUNT the LABEL(unswnb15.label) per source IP connection </a:t>
            </a:r>
            <a:r>
              <a:rPr lang="en" sz="1200" i="1">
                <a:solidFill>
                  <a:srgbClr val="FFFFFF"/>
                </a:solidFill>
                <a:latin typeface="Lato"/>
                <a:ea typeface="Lato"/>
                <a:cs typeface="Lato"/>
                <a:sym typeface="Lato"/>
              </a:rPr>
              <a:t>(for each count represents a single connection)</a:t>
            </a:r>
            <a:r>
              <a:rPr lang="en" sz="1200">
                <a:solidFill>
                  <a:srgbClr val="FFFFFF"/>
                </a:solidFill>
                <a:latin typeface="Lato"/>
                <a:ea typeface="Lato"/>
                <a:cs typeface="Lato"/>
                <a:sym typeface="Lato"/>
              </a:rPr>
              <a:t>, named the result columns (AS) SourceIP and Numberofconnections respectively, FROM the UNSWNB15 dataset. I then grouped the result by (GROUP BY) the SRCIP (unswnb15.srcip) and sorted it using (ORDER BY)the Numberofconnections in descending order (DESC).</a:t>
            </a:r>
            <a:endParaRPr sz="1200">
              <a:solidFill>
                <a:srgbClr val="FFFFFF"/>
              </a:solidFill>
              <a:latin typeface="Lato"/>
              <a:ea typeface="Lato"/>
              <a:cs typeface="Lato"/>
              <a:sym typeface="Lato"/>
            </a:endParaRPr>
          </a:p>
          <a:p>
            <a:pPr marL="0" lvl="0" indent="0" algn="l" rtl="0">
              <a:lnSpc>
                <a:spcPct val="115000"/>
              </a:lnSpc>
              <a:spcBef>
                <a:spcPts val="0"/>
              </a:spcBef>
              <a:spcAft>
                <a:spcPts val="0"/>
              </a:spcAft>
              <a:buNone/>
            </a:pPr>
            <a:endParaRPr sz="1200">
              <a:solidFill>
                <a:srgbClr val="FFFFFF"/>
              </a:solidFill>
              <a:latin typeface="Lato"/>
              <a:ea typeface="Lato"/>
              <a:cs typeface="Lato"/>
              <a:sym typeface="Lato"/>
            </a:endParaRPr>
          </a:p>
          <a:p>
            <a:pPr marL="0" lvl="0" indent="0" algn="l" rtl="0">
              <a:lnSpc>
                <a:spcPct val="115000"/>
              </a:lnSpc>
              <a:spcBef>
                <a:spcPts val="0"/>
              </a:spcBef>
              <a:spcAft>
                <a:spcPts val="0"/>
              </a:spcAft>
              <a:buNone/>
            </a:pPr>
            <a:r>
              <a:rPr lang="en" sz="1200">
                <a:solidFill>
                  <a:srgbClr val="FFFFFF"/>
                </a:solidFill>
                <a:latin typeface="Lato"/>
                <a:ea typeface="Lato"/>
                <a:cs typeface="Lato"/>
                <a:sym typeface="Lato"/>
              </a:rPr>
              <a:t>The query returned 43 records with the Source IP and counted the number of labels (0 and 1) for each source IP as Numberofconnections in descending order. The number of labels (0 and 1) per source IP here is used to determine the number of times the source IP (SRCIP) is connected to the network by counting the number of labels for each source IP. Screenshots of the hive query and the output are shown below. </a:t>
            </a:r>
            <a:endParaRPr sz="1200" b="1">
              <a:solidFill>
                <a:srgbClr val="FFFFFF"/>
              </a:solidFill>
              <a:latin typeface="Lato"/>
              <a:ea typeface="Lato"/>
              <a:cs typeface="Lato"/>
              <a:sym typeface="Lato"/>
            </a:endParaRPr>
          </a:p>
        </p:txBody>
      </p:sp>
      <p:grpSp>
        <p:nvGrpSpPr>
          <p:cNvPr id="336" name="Google Shape;336;p20"/>
          <p:cNvGrpSpPr/>
          <p:nvPr/>
        </p:nvGrpSpPr>
        <p:grpSpPr>
          <a:xfrm>
            <a:off x="207132" y="1232975"/>
            <a:ext cx="3310996" cy="1956149"/>
            <a:chOff x="4741569" y="-1820775"/>
            <a:chExt cx="2212050" cy="2504994"/>
          </a:xfrm>
        </p:grpSpPr>
        <p:pic>
          <p:nvPicPr>
            <p:cNvPr id="337" name="Google Shape;337;p20"/>
            <p:cNvPicPr preferRelativeResize="0"/>
            <p:nvPr/>
          </p:nvPicPr>
          <p:blipFill>
            <a:blip r:embed="rId4">
              <a:alphaModFix/>
            </a:blip>
            <a:stretch>
              <a:fillRect/>
            </a:stretch>
          </p:blipFill>
          <p:spPr>
            <a:xfrm>
              <a:off x="4741569" y="-1820775"/>
              <a:ext cx="2212050" cy="2504994"/>
            </a:xfrm>
            <a:prstGeom prst="rect">
              <a:avLst/>
            </a:prstGeom>
            <a:noFill/>
            <a:ln>
              <a:noFill/>
            </a:ln>
          </p:spPr>
        </p:pic>
        <p:sp>
          <p:nvSpPr>
            <p:cNvPr id="338" name="Google Shape;338;p20"/>
            <p:cNvSpPr txBox="1"/>
            <p:nvPr/>
          </p:nvSpPr>
          <p:spPr>
            <a:xfrm>
              <a:off x="4909435" y="-1570283"/>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b="1">
                  <a:solidFill>
                    <a:schemeClr val="lt2"/>
                  </a:solidFill>
                  <a:latin typeface="Raleway"/>
                  <a:ea typeface="Raleway"/>
                  <a:cs typeface="Raleway"/>
                  <a:sym typeface="Raleway"/>
                </a:rPr>
                <a:t>Hive Query 1</a:t>
              </a:r>
              <a:endParaRPr b="1">
                <a:solidFill>
                  <a:schemeClr val="lt2"/>
                </a:solidFill>
                <a:latin typeface="Raleway"/>
                <a:ea typeface="Raleway"/>
                <a:cs typeface="Raleway"/>
                <a:sym typeface="Raleway"/>
              </a:endParaRPr>
            </a:p>
            <a:p>
              <a:pPr marL="0" lvl="0" indent="0" algn="l" rtl="0">
                <a:lnSpc>
                  <a:spcPct val="100000"/>
                </a:lnSpc>
                <a:spcBef>
                  <a:spcPts val="800"/>
                </a:spcBef>
                <a:spcAft>
                  <a:spcPts val="0"/>
                </a:spcAft>
                <a:buNone/>
              </a:pPr>
              <a:r>
                <a:rPr lang="en" sz="1000">
                  <a:latin typeface="Courier New"/>
                  <a:ea typeface="Courier New"/>
                  <a:cs typeface="Courier New"/>
                  <a:sym typeface="Courier New"/>
                </a:rPr>
                <a:t>SELECT unswnb15.srcip AS SourceIP, COUNT(unswnb15.label)AS Numberofconnections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FROM UNSWNB15 </a:t>
              </a:r>
              <a:endParaRPr sz="1000">
                <a:latin typeface="Courier New"/>
                <a:ea typeface="Courier New"/>
                <a:cs typeface="Courier New"/>
                <a:sym typeface="Courier New"/>
              </a:endParaRPr>
            </a:p>
            <a:p>
              <a:pPr marL="0" lvl="0" indent="0" algn="l" rtl="0">
                <a:lnSpc>
                  <a:spcPct val="100000"/>
                </a:lnSpc>
                <a:spcBef>
                  <a:spcPts val="0"/>
                </a:spcBef>
                <a:spcAft>
                  <a:spcPts val="800"/>
                </a:spcAft>
                <a:buNone/>
              </a:pPr>
              <a:r>
                <a:rPr lang="en" sz="1000">
                  <a:latin typeface="Courier New"/>
                  <a:ea typeface="Courier New"/>
                  <a:cs typeface="Courier New"/>
                  <a:sym typeface="Courier New"/>
                </a:rPr>
                <a:t>GROUP BY unswnb15.srcip ORDER BY Numberofconnections DESC;</a:t>
              </a:r>
              <a:endParaRPr sz="1000" b="1">
                <a:latin typeface="Raleway"/>
                <a:ea typeface="Raleway"/>
                <a:cs typeface="Raleway"/>
                <a:sym typeface="Raleway"/>
              </a:endParaRPr>
            </a:p>
          </p:txBody>
        </p:sp>
      </p:grpSp>
      <p:sp>
        <p:nvSpPr>
          <p:cNvPr id="339" name="Google Shape;339;p20"/>
          <p:cNvSpPr txBox="1">
            <a:spLocks noGrp="1"/>
          </p:cNvSpPr>
          <p:nvPr>
            <p:ph type="title"/>
          </p:nvPr>
        </p:nvSpPr>
        <p:spPr>
          <a:xfrm>
            <a:off x="3474300" y="267975"/>
            <a:ext cx="2195400" cy="54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50">
                <a:solidFill>
                  <a:srgbClr val="FFFFFF"/>
                </a:solidFill>
              </a:rPr>
              <a:t>Hive Queries</a:t>
            </a:r>
            <a:endParaRPr sz="2650">
              <a:solidFill>
                <a:srgbClr val="FFFFFF"/>
              </a:solidFill>
            </a:endParaRPr>
          </a:p>
          <a:p>
            <a:pPr marL="0" lvl="0" indent="0" algn="l" rtl="0">
              <a:spcBef>
                <a:spcPts val="1600"/>
              </a:spcBef>
              <a:spcAft>
                <a:spcPts val="0"/>
              </a:spcAft>
              <a:buNone/>
            </a:pPr>
            <a:endParaRPr sz="1400">
              <a:latin typeface="Lato"/>
              <a:ea typeface="Lato"/>
              <a:cs typeface="Lato"/>
              <a:sym typeface="Lato"/>
            </a:endParaRPr>
          </a:p>
          <a:p>
            <a:pPr marL="457200" lvl="0" indent="0" algn="l" rtl="0">
              <a:lnSpc>
                <a:spcPct val="150000"/>
              </a:lnSpc>
              <a:spcBef>
                <a:spcPts val="0"/>
              </a:spcBef>
              <a:spcAft>
                <a:spcPts val="0"/>
              </a:spcAft>
              <a:buNone/>
            </a:pPr>
            <a:endParaRPr sz="1400">
              <a:latin typeface="Lato"/>
              <a:ea typeface="Lato"/>
              <a:cs typeface="Lato"/>
              <a:sym typeface="Lato"/>
            </a:endParaRPr>
          </a:p>
          <a:p>
            <a:pPr marL="0" lvl="0" indent="0" algn="l" rtl="0">
              <a:spcBef>
                <a:spcPts val="0"/>
              </a:spcBef>
              <a:spcAft>
                <a:spcPts val="0"/>
              </a:spcAft>
              <a:buNone/>
            </a:pPr>
            <a:r>
              <a:rPr lang="en"/>
              <a:t> </a:t>
            </a:r>
            <a:endParaRPr>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1"/>
          <p:cNvSpPr txBox="1">
            <a:spLocks noGrp="1"/>
          </p:cNvSpPr>
          <p:nvPr>
            <p:ph type="title" idx="4294967295"/>
          </p:nvPr>
        </p:nvSpPr>
        <p:spPr>
          <a:xfrm>
            <a:off x="242625" y="179150"/>
            <a:ext cx="1880400" cy="531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a:solidFill>
                  <a:schemeClr val="lt2"/>
                </a:solidFill>
              </a:rPr>
              <a:t>Hive Queries</a:t>
            </a:r>
            <a:endParaRPr sz="2400" b="0">
              <a:solidFill>
                <a:srgbClr val="000000"/>
              </a:solidFill>
            </a:endParaRPr>
          </a:p>
          <a:p>
            <a:pPr marL="0" lvl="0" indent="0" algn="l" rtl="0">
              <a:spcBef>
                <a:spcPts val="1600"/>
              </a:spcBef>
              <a:spcAft>
                <a:spcPts val="1600"/>
              </a:spcAft>
              <a:buNone/>
            </a:pPr>
            <a:endParaRPr sz="3600">
              <a:solidFill>
                <a:schemeClr val="lt2"/>
              </a:solidFill>
            </a:endParaRPr>
          </a:p>
        </p:txBody>
      </p:sp>
      <p:sp>
        <p:nvSpPr>
          <p:cNvPr id="345" name="Google Shape;345;p21"/>
          <p:cNvSpPr txBox="1">
            <a:spLocks noGrp="1"/>
          </p:cNvSpPr>
          <p:nvPr>
            <p:ph type="title" idx="4294967295"/>
          </p:nvPr>
        </p:nvSpPr>
        <p:spPr>
          <a:xfrm>
            <a:off x="615700" y="710750"/>
            <a:ext cx="2502300" cy="4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lt2"/>
                </a:solidFill>
                <a:latin typeface="Raleway"/>
                <a:ea typeface="Raleway"/>
                <a:cs typeface="Raleway"/>
                <a:sym typeface="Raleway"/>
              </a:rPr>
              <a:t>Hive Query 1: Result</a:t>
            </a:r>
            <a:endParaRPr sz="1200" b="0">
              <a:solidFill>
                <a:srgbClr val="000000"/>
              </a:solidFill>
              <a:latin typeface="Times New Roman"/>
              <a:ea typeface="Times New Roman"/>
              <a:cs typeface="Times New Roman"/>
              <a:sym typeface="Times New Roman"/>
            </a:endParaRPr>
          </a:p>
          <a:p>
            <a:pPr marL="457200" lvl="0" indent="0" algn="just" rtl="0">
              <a:lnSpc>
                <a:spcPct val="150000"/>
              </a:lnSpc>
              <a:spcBef>
                <a:spcPts val="800"/>
              </a:spcBef>
              <a:spcAft>
                <a:spcPts val="0"/>
              </a:spcAft>
              <a:buNone/>
            </a:pPr>
            <a:endParaRPr sz="1200" b="0">
              <a:solidFill>
                <a:srgbClr val="000000"/>
              </a:solidFill>
              <a:latin typeface="Arial"/>
              <a:ea typeface="Arial"/>
              <a:cs typeface="Arial"/>
              <a:sym typeface="Arial"/>
            </a:endParaRPr>
          </a:p>
          <a:p>
            <a:pPr marL="457200" lvl="0" indent="0" algn="just" rtl="0">
              <a:lnSpc>
                <a:spcPct val="150000"/>
              </a:lnSpc>
              <a:spcBef>
                <a:spcPts val="0"/>
              </a:spcBef>
              <a:spcAft>
                <a:spcPts val="0"/>
              </a:spcAft>
              <a:buNone/>
            </a:pPr>
            <a:endParaRPr sz="1400" b="0">
              <a:solidFill>
                <a:srgbClr val="000000"/>
              </a:solidFill>
              <a:latin typeface="Lato"/>
              <a:ea typeface="Lato"/>
              <a:cs typeface="Lato"/>
              <a:sym typeface="Lato"/>
            </a:endParaRPr>
          </a:p>
        </p:txBody>
      </p:sp>
      <p:pic>
        <p:nvPicPr>
          <p:cNvPr id="346" name="Google Shape;346;p21"/>
          <p:cNvPicPr preferRelativeResize="0"/>
          <p:nvPr/>
        </p:nvPicPr>
        <p:blipFill>
          <a:blip r:embed="rId3">
            <a:alphaModFix/>
          </a:blip>
          <a:stretch>
            <a:fillRect/>
          </a:stretch>
        </p:blipFill>
        <p:spPr>
          <a:xfrm>
            <a:off x="110725" y="4050600"/>
            <a:ext cx="938901" cy="845000"/>
          </a:xfrm>
          <a:prstGeom prst="rect">
            <a:avLst/>
          </a:prstGeom>
          <a:noFill/>
          <a:ln>
            <a:noFill/>
          </a:ln>
        </p:spPr>
      </p:pic>
      <p:pic>
        <p:nvPicPr>
          <p:cNvPr id="347" name="Google Shape;347;p21"/>
          <p:cNvPicPr preferRelativeResize="0"/>
          <p:nvPr/>
        </p:nvPicPr>
        <p:blipFill rotWithShape="1">
          <a:blip r:embed="rId4">
            <a:alphaModFix/>
          </a:blip>
          <a:srcRect l="6010" t="4970" r="36856" b="18331"/>
          <a:stretch/>
        </p:blipFill>
        <p:spPr>
          <a:xfrm>
            <a:off x="1733675" y="1110950"/>
            <a:ext cx="5696781" cy="378465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2449</Words>
  <Application>Microsoft Office PowerPoint</Application>
  <PresentationFormat>On-screen Show (16:9)</PresentationFormat>
  <Paragraphs>133</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Lato</vt:lpstr>
      <vt:lpstr>Maven Pro</vt:lpstr>
      <vt:lpstr>Courier New</vt:lpstr>
      <vt:lpstr>Raleway</vt:lpstr>
      <vt:lpstr>Arial</vt:lpstr>
      <vt:lpstr>Nunito</vt:lpstr>
      <vt:lpstr>Times New Roman</vt:lpstr>
      <vt:lpstr>Momentum</vt:lpstr>
      <vt:lpstr>Big Data  Analytics: Project</vt:lpstr>
      <vt:lpstr>Abstract</vt:lpstr>
      <vt:lpstr>PowerPoint Presentation</vt:lpstr>
      <vt:lpstr>Brief Background</vt:lpstr>
      <vt:lpstr>Brief Background</vt:lpstr>
      <vt:lpstr>The UNSW-NB15 dataset contains about 2,540,044 realistic modern normal and abnormal (attack) network activities.  THAT’S MORE THAN A RDBMS CAN HANDLE WITHOUT BREAKING DOWN OR RIDICULOUSLY SLOW.</vt:lpstr>
      <vt:lpstr>Big Data Query &amp; Analysis by Apache Hive    </vt:lpstr>
      <vt:lpstr>Hive Queries    </vt:lpstr>
      <vt:lpstr>Hive Queries </vt:lpstr>
      <vt:lpstr>Hive Queries </vt:lpstr>
      <vt:lpstr>Hive Queries    </vt:lpstr>
      <vt:lpstr>Hive Queries </vt:lpstr>
      <vt:lpstr>Hive Queries </vt:lpstr>
      <vt:lpstr>Advanced Analytics using Apache PySpark    </vt:lpstr>
      <vt:lpstr>Analyze and Interpret Big Data</vt:lpstr>
      <vt:lpstr>Advanced Analytics using Apache PySpark</vt:lpstr>
      <vt:lpstr>Analyze and Interpret Big Data</vt:lpstr>
      <vt:lpstr>Advanced Analytics using Apache PySpark</vt:lpstr>
      <vt:lpstr>Design and Build a Classifier</vt:lpstr>
      <vt:lpstr>Advanced Analytics using Apache PySpark</vt:lpstr>
      <vt:lpstr> Alternative Technologies for Hive &amp; PySpark </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Project</dc:title>
  <cp:lastModifiedBy>user</cp:lastModifiedBy>
  <cp:revision>2</cp:revision>
  <dcterms:modified xsi:type="dcterms:W3CDTF">2024-03-01T05:04:00Z</dcterms:modified>
</cp:coreProperties>
</file>