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6"/>
  </p:notesMasterIdLst>
  <p:handoutMasterIdLst>
    <p:handoutMasterId r:id="rId17"/>
  </p:handoutMasterIdLst>
  <p:sldIdLst>
    <p:sldId id="338" r:id="rId5"/>
    <p:sldId id="327" r:id="rId6"/>
    <p:sldId id="315" r:id="rId7"/>
    <p:sldId id="329" r:id="rId8"/>
    <p:sldId id="302" r:id="rId9"/>
    <p:sldId id="339" r:id="rId10"/>
    <p:sldId id="340" r:id="rId11"/>
    <p:sldId id="342" r:id="rId12"/>
    <p:sldId id="341" r:id="rId13"/>
    <p:sldId id="343"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91" d="100"/>
          <a:sy n="91" d="100"/>
        </p:scale>
        <p:origin x="438" y="8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7/16/2024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7/16/2024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7/16/2024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7/16/2024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096000" y="3655498"/>
            <a:ext cx="4821294" cy="1532660"/>
          </a:xfrm>
        </p:spPr>
        <p:txBody>
          <a:bodyPr>
            <a:noAutofit/>
          </a:bodyPr>
          <a:lstStyle/>
          <a:p>
            <a:pPr algn="just"/>
            <a:r>
              <a:rPr lang="en-US" sz="1800" b="0" dirty="0" err="1" smtClean="0">
                <a:solidFill>
                  <a:schemeClr val="tx1"/>
                </a:solidFill>
                <a:latin typeface="+mn-lt"/>
              </a:rPr>
              <a:t>Anusha</a:t>
            </a:r>
            <a:r>
              <a:rPr lang="en-US" sz="1800" b="0" dirty="0" smtClean="0">
                <a:solidFill>
                  <a:schemeClr val="tx1"/>
                </a:solidFill>
                <a:latin typeface="+mn-lt"/>
              </a:rPr>
              <a:t> </a:t>
            </a:r>
            <a:r>
              <a:rPr lang="en-US" sz="1800" b="0" dirty="0" err="1" smtClean="0">
                <a:solidFill>
                  <a:schemeClr val="tx1"/>
                </a:solidFill>
                <a:latin typeface="+mn-lt"/>
              </a:rPr>
              <a:t>Upadhyay</a:t>
            </a:r>
            <a:endParaRPr lang="en-US" sz="1800" b="0" dirty="0">
              <a:solidFill>
                <a:schemeClr val="tx1"/>
              </a:solidFill>
              <a:latin typeface="+mn-lt"/>
            </a:endParaRPr>
          </a:p>
          <a:p>
            <a:pPr algn="just"/>
            <a:r>
              <a:rPr lang="en-US" sz="1800" b="0" dirty="0" smtClean="0">
                <a:solidFill>
                  <a:schemeClr val="tx1"/>
                </a:solidFill>
                <a:latin typeface="+mn-lt"/>
              </a:rPr>
              <a:t>Amity University, Gwalior</a:t>
            </a:r>
          </a:p>
          <a:p>
            <a:pPr algn="just"/>
            <a:r>
              <a:rPr lang="en-US" sz="1800" b="0" dirty="0" err="1" smtClean="0">
                <a:solidFill>
                  <a:schemeClr val="tx1"/>
                </a:solidFill>
                <a:latin typeface="+mn-lt"/>
              </a:rPr>
              <a:t>B.tech</a:t>
            </a:r>
            <a:r>
              <a:rPr lang="en-US" sz="1800" b="0" dirty="0" smtClean="0">
                <a:solidFill>
                  <a:schemeClr val="tx1"/>
                </a:solidFill>
                <a:latin typeface="+mn-lt"/>
              </a:rPr>
              <a:t>-Computer </a:t>
            </a:r>
            <a:r>
              <a:rPr lang="en-US" sz="1800" b="0" dirty="0">
                <a:solidFill>
                  <a:schemeClr val="tx1"/>
                </a:solidFill>
                <a:latin typeface="+mn-lt"/>
              </a:rPr>
              <a:t>Science Engineering</a:t>
            </a:r>
            <a:endParaRPr lang="en-IN" sz="1800" b="0" dirty="0">
              <a:solidFill>
                <a:schemeClr val="tx1"/>
              </a:solidFill>
              <a:latin typeface="+mn-lt"/>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096000" y="2050552"/>
            <a:ext cx="4998720" cy="1151949"/>
          </a:xfrm>
        </p:spPr>
        <p:txBody>
          <a:bodyPr>
            <a:normAutofit/>
          </a:bodyPr>
          <a:lstStyle/>
          <a:p>
            <a:r>
              <a:rPr lang="en-GB" sz="3200" dirty="0"/>
              <a:t>Project Title – Healthcare Analytics for Doctor Visits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682900" y="5382288"/>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3600" b="0" u="sng" dirty="0">
              <a:solidFill>
                <a:schemeClr val="tx2">
                  <a:lumMod val="75000"/>
                </a:schemeClr>
              </a:solidFill>
            </a:endParaRPr>
          </a:p>
        </p:txBody>
      </p:sp>
      <p:pic>
        <p:nvPicPr>
          <p:cNvPr id="11" name="Picture 10">
            <a:extLst>
              <a:ext uri="{FF2B5EF4-FFF2-40B4-BE49-F238E27FC236}">
                <a16:creationId xmlns:a16="http://schemas.microsoft.com/office/drawing/2014/main" id="{1F17FACB-AE8A-E78F-1F92-8013CAB6DB8B}"/>
              </a:ext>
            </a:extLst>
          </p:cNvPr>
          <p:cNvPicPr>
            <a:picLocks noChangeAspect="1"/>
          </p:cNvPicPr>
          <p:nvPr/>
        </p:nvPicPr>
        <p:blipFill>
          <a:blip r:embed="rId3"/>
          <a:stretch>
            <a:fillRect/>
          </a:stretch>
        </p:blipFill>
        <p:spPr>
          <a:xfrm>
            <a:off x="675957" y="1275371"/>
            <a:ext cx="3778856" cy="3464795"/>
          </a:xfrm>
          <a:prstGeom prst="rect">
            <a:avLst/>
          </a:prstGeom>
        </p:spPr>
      </p:pic>
      <p:pic>
        <p:nvPicPr>
          <p:cNvPr id="13" name="Picture 12">
            <a:extLst>
              <a:ext uri="{FF2B5EF4-FFF2-40B4-BE49-F238E27FC236}">
                <a16:creationId xmlns:a16="http://schemas.microsoft.com/office/drawing/2014/main" id="{F0736359-B85C-E667-0159-705416F364C4}"/>
              </a:ext>
            </a:extLst>
          </p:cNvPr>
          <p:cNvPicPr>
            <a:picLocks noChangeAspect="1"/>
          </p:cNvPicPr>
          <p:nvPr/>
        </p:nvPicPr>
        <p:blipFill>
          <a:blip r:embed="rId4"/>
          <a:stretch>
            <a:fillRect/>
          </a:stretch>
        </p:blipFill>
        <p:spPr>
          <a:xfrm>
            <a:off x="5135964" y="1608410"/>
            <a:ext cx="3589999" cy="2256105"/>
          </a:xfrm>
          <a:prstGeom prst="rect">
            <a:avLst/>
          </a:prstGeom>
        </p:spPr>
      </p:pic>
    </p:spTree>
    <p:extLst>
      <p:ext uri="{BB962C8B-B14F-4D97-AF65-F5344CB8AC3E}">
        <p14:creationId xmlns:p14="http://schemas.microsoft.com/office/powerpoint/2010/main" val="198849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981635" y="589435"/>
            <a:ext cx="7839636" cy="2979832"/>
          </a:xfrm>
          <a:prstGeom prst="rect">
            <a:avLst/>
          </a:prstGeom>
        </p:spPr>
        <p:txBody>
          <a:bodyPr anchor="ctr">
            <a:normAutofit/>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
        <p:nvSpPr>
          <p:cNvPr id="3" name="Rectangle 1">
            <a:extLst>
              <a:ext uri="{FF2B5EF4-FFF2-40B4-BE49-F238E27FC236}">
                <a16:creationId xmlns:a16="http://schemas.microsoft.com/office/drawing/2014/main" id="{275055E3-6049-9894-3450-909055F65783}"/>
              </a:ext>
            </a:extLst>
          </p:cNvPr>
          <p:cNvSpPr>
            <a:spLocks noGrp="1" noChangeArrowheads="1"/>
          </p:cNvSpPr>
          <p:nvPr>
            <p:ph type="body" sz="quarter" idx="12"/>
          </p:nvPr>
        </p:nvSpPr>
        <p:spPr bwMode="auto">
          <a:xfrm>
            <a:off x="517442" y="1930433"/>
            <a:ext cx="6143743" cy="324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Wingdings" panose="05000000000000000000" pitchFamily="2" charset="2"/>
              <a:buChar char="v"/>
            </a:pPr>
            <a:endParaRPr lang="en-US" sz="1800" dirty="0"/>
          </a:p>
          <a:p>
            <a:pPr algn="just">
              <a:buFont typeface="Wingdings" panose="05000000000000000000" pitchFamily="2" charset="2"/>
              <a:buChar char="v"/>
            </a:pPr>
            <a:r>
              <a:rPr lang="en-IN" sz="1800" dirty="0"/>
              <a:t>- Create a healthcare analytics system that </a:t>
            </a:r>
            <a:r>
              <a:rPr lang="en-IN" sz="1800" dirty="0" err="1"/>
              <a:t>analyzes</a:t>
            </a:r>
            <a:r>
              <a:rPr lang="en-IN" sz="1800" dirty="0"/>
              <a:t> patient data like demographics, visit frequencies, common illnesses, and busiest times.</a:t>
            </a:r>
          </a:p>
          <a:p>
            <a:pPr algn="just">
              <a:buFont typeface="Wingdings" panose="05000000000000000000" pitchFamily="2" charset="2"/>
              <a:buChar char="v"/>
            </a:pPr>
            <a:r>
              <a:rPr lang="en-IN" sz="1800" dirty="0"/>
              <a:t>- Use this data to improve scheduling efficiency, reduce wait times, and allocate resources more effectively.</a:t>
            </a:r>
          </a:p>
          <a:p>
            <a:pPr algn="just">
              <a:buFont typeface="Wingdings" panose="05000000000000000000" pitchFamily="2" charset="2"/>
              <a:buChar char="v"/>
            </a:pPr>
            <a:r>
              <a:rPr lang="en-IN" sz="1800" dirty="0"/>
              <a:t>- Aim to provide timely care and enhance patient satisfaction by understanding and adapting to patient </a:t>
            </a:r>
            <a:r>
              <a:rPr lang="en-IN" sz="1800" dirty="0" err="1"/>
              <a:t>behaviors</a:t>
            </a:r>
            <a:r>
              <a:rPr lang="en-IN" sz="1800" dirty="0"/>
              <a:t> and visit patterns.</a:t>
            </a:r>
            <a:endParaRPr lang="en-IN" sz="1800" dirty="0"/>
          </a:p>
        </p:txBody>
      </p:sp>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75957" y="482483"/>
            <a:ext cx="5948420" cy="830997"/>
          </a:xfrm>
        </p:spPr>
        <p:txBody>
          <a:bodyPr>
            <a:normAutofit fontScale="90000"/>
          </a:bodyPr>
          <a:lstStyle/>
          <a:p>
            <a:r>
              <a:rPr lang="en-GB" dirty="0"/>
              <a:t>Project Description</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48FCB2E3-BF55-9E0A-6176-34433F8D36F3}"/>
              </a:ext>
            </a:extLst>
          </p:cNvPr>
          <p:cNvSpPr txBox="1"/>
          <p:nvPr/>
        </p:nvSpPr>
        <p:spPr>
          <a:xfrm>
            <a:off x="675957" y="1647522"/>
            <a:ext cx="5813949" cy="2585323"/>
          </a:xfrm>
          <a:prstGeom prst="rect">
            <a:avLst/>
          </a:prstGeom>
          <a:noFill/>
        </p:spPr>
        <p:txBody>
          <a:bodyPr wrap="square" rtlCol="0">
            <a:spAutoFit/>
          </a:bodyPr>
          <a:lstStyle/>
          <a:p>
            <a:r>
              <a:rPr lang="en-IN" dirty="0"/>
              <a:t>The Healthcare Analytics for Optimizing Doctor Visits project uses data analysis to improve doctor appointments. By studying patient demographics, visit patterns, common illnesses, and busy times, the system helps healthcare providers schedule efficiently, reduce waits, and improve patient care. It aims to use resources effectively and ensure timely treatment, enhancing overall healthcare delivery.</a:t>
            </a:r>
            <a:r>
              <a:rPr lang="en-GB" sz="1800" dirty="0"/>
              <a:t/>
            </a:r>
            <a:br>
              <a:rPr lang="en-GB" sz="1800" dirty="0"/>
            </a:br>
            <a:endParaRPr lang="en-IN"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D92C5F24-8B29-C831-30FE-8A19E57AC177}"/>
              </a:ext>
            </a:extLst>
          </p:cNvPr>
          <p:cNvSpPr>
            <a:spLocks noGrp="1" noChangeArrowheads="1"/>
          </p:cNvSpPr>
          <p:nvPr>
            <p:ph type="body" sz="quarter" idx="12"/>
          </p:nvPr>
        </p:nvSpPr>
        <p:spPr bwMode="auto">
          <a:xfrm>
            <a:off x="721359" y="1892042"/>
            <a:ext cx="636261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ClrTx/>
              <a:buSzTx/>
              <a:buFontTx/>
              <a:buChar char="•"/>
            </a:pPr>
            <a:r>
              <a:rPr lang="en-IN" altLang="en-US" sz="1600" b="1" dirty="0">
                <a:solidFill>
                  <a:schemeClr val="tx1"/>
                </a:solidFill>
                <a:latin typeface="Arial" panose="020B0604020202020204" pitchFamily="34" charset="0"/>
              </a:rPr>
              <a:t>Doctors: </a:t>
            </a:r>
            <a:r>
              <a:rPr lang="en-IN" altLang="en-US" sz="1600" dirty="0">
                <a:solidFill>
                  <a:schemeClr val="tx1"/>
                </a:solidFill>
                <a:latin typeface="Arial" panose="020B0604020202020204" pitchFamily="34" charset="0"/>
              </a:rPr>
              <a:t>Improve scheduling and patient care with actionable insights.</a:t>
            </a:r>
          </a:p>
          <a:p>
            <a:pPr marL="0" lvl="0" indent="0" defTabSz="914400" eaLnBrk="0" fontAlgn="base" hangingPunct="0">
              <a:spcBef>
                <a:spcPct val="0"/>
              </a:spcBef>
              <a:spcAft>
                <a:spcPct val="0"/>
              </a:spcAft>
              <a:buClrTx/>
              <a:buSzTx/>
              <a:buFontTx/>
              <a:buChar char="•"/>
            </a:pPr>
            <a:endParaRPr lang="en-IN" altLang="en-US" sz="1600" b="1"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FontTx/>
              <a:buChar char="•"/>
            </a:pPr>
            <a:r>
              <a:rPr lang="en-IN" altLang="en-US" sz="1600" b="1" dirty="0">
                <a:solidFill>
                  <a:schemeClr val="tx1"/>
                </a:solidFill>
                <a:latin typeface="Arial" panose="020B0604020202020204" pitchFamily="34" charset="0"/>
              </a:rPr>
              <a:t>Nurses: </a:t>
            </a:r>
            <a:r>
              <a:rPr lang="en-IN" altLang="en-US" sz="1600" dirty="0">
                <a:solidFill>
                  <a:schemeClr val="tx1"/>
                </a:solidFill>
                <a:latin typeface="Arial" panose="020B0604020202020204" pitchFamily="34" charset="0"/>
              </a:rPr>
              <a:t>Enhance patient coordination and flow management.</a:t>
            </a:r>
          </a:p>
          <a:p>
            <a:pPr marL="0" lvl="0" indent="0" defTabSz="914400" eaLnBrk="0" fontAlgn="base" hangingPunct="0">
              <a:spcBef>
                <a:spcPct val="0"/>
              </a:spcBef>
              <a:spcAft>
                <a:spcPct val="0"/>
              </a:spcAft>
              <a:buClrTx/>
              <a:buSzTx/>
              <a:buFontTx/>
              <a:buChar char="•"/>
            </a:pPr>
            <a:endParaRPr lang="en-IN" altLang="en-US" sz="1600" b="1"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FontTx/>
              <a:buChar char="•"/>
            </a:pPr>
            <a:r>
              <a:rPr lang="en-IN" altLang="en-US" sz="1600" b="1" dirty="0">
                <a:solidFill>
                  <a:schemeClr val="tx1"/>
                </a:solidFill>
                <a:latin typeface="Arial" panose="020B0604020202020204" pitchFamily="34" charset="0"/>
              </a:rPr>
              <a:t>Administrative Staff: </a:t>
            </a:r>
            <a:r>
              <a:rPr lang="en-IN" altLang="en-US" sz="1600" dirty="0">
                <a:solidFill>
                  <a:schemeClr val="tx1"/>
                </a:solidFill>
                <a:latin typeface="Arial" panose="020B0604020202020204" pitchFamily="34" charset="0"/>
              </a:rPr>
              <a:t>Simplify appointment booking and minimize wait times.</a:t>
            </a:r>
          </a:p>
          <a:p>
            <a:pPr marL="0" lvl="0" indent="0" defTabSz="914400" eaLnBrk="0" fontAlgn="base" hangingPunct="0">
              <a:spcBef>
                <a:spcPct val="0"/>
              </a:spcBef>
              <a:spcAft>
                <a:spcPct val="0"/>
              </a:spcAft>
              <a:buClrTx/>
              <a:buSzTx/>
              <a:buFontTx/>
              <a:buChar char="•"/>
            </a:pPr>
            <a:endParaRPr lang="en-IN" altLang="en-US" sz="1600" b="1"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FontTx/>
              <a:buChar char="•"/>
            </a:pPr>
            <a:r>
              <a:rPr lang="en-IN" altLang="en-US" sz="1600" b="1" dirty="0">
                <a:solidFill>
                  <a:schemeClr val="tx1"/>
                </a:solidFill>
                <a:latin typeface="Arial" panose="020B0604020202020204" pitchFamily="34" charset="0"/>
              </a:rPr>
              <a:t>Patients: </a:t>
            </a:r>
            <a:r>
              <a:rPr lang="en-IN" altLang="en-US" sz="1600" dirty="0">
                <a:solidFill>
                  <a:schemeClr val="tx1"/>
                </a:solidFill>
                <a:latin typeface="Arial" panose="020B0604020202020204" pitchFamily="34" charset="0"/>
              </a:rPr>
              <a:t>Enjoy shorter waits and personalized care experiences.</a:t>
            </a:r>
          </a:p>
          <a:p>
            <a:pPr marL="0" lvl="0" indent="0" defTabSz="914400" eaLnBrk="0" fontAlgn="base" hangingPunct="0">
              <a:spcBef>
                <a:spcPct val="0"/>
              </a:spcBef>
              <a:spcAft>
                <a:spcPct val="0"/>
              </a:spcAft>
              <a:buClrTx/>
              <a:buSzTx/>
              <a:buFontTx/>
              <a:buChar char="•"/>
            </a:pPr>
            <a:endParaRPr lang="en-IN" altLang="en-US" sz="1600" b="1"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FontTx/>
              <a:buChar char="•"/>
            </a:pPr>
            <a:r>
              <a:rPr lang="en-IN" altLang="en-US" sz="1600" b="1" dirty="0">
                <a:solidFill>
                  <a:schemeClr val="tx1"/>
                </a:solidFill>
                <a:latin typeface="Arial" panose="020B0604020202020204" pitchFamily="34" charset="0"/>
              </a:rPr>
              <a:t>Hospital and Clinic Managers: </a:t>
            </a:r>
            <a:r>
              <a:rPr lang="en-IN" altLang="en-US" sz="1600" dirty="0">
                <a:solidFill>
                  <a:schemeClr val="tx1"/>
                </a:solidFill>
                <a:latin typeface="Arial" panose="020B0604020202020204" pitchFamily="34" charset="0"/>
              </a:rPr>
              <a:t>Optimize resources and operational efficiency.</a:t>
            </a:r>
          </a:p>
          <a:p>
            <a:pPr marL="0" lvl="0" indent="0" defTabSz="914400" eaLnBrk="0" fontAlgn="base" hangingPunct="0">
              <a:spcBef>
                <a:spcPct val="0"/>
              </a:spcBef>
              <a:spcAft>
                <a:spcPct val="0"/>
              </a:spcAft>
              <a:buClrTx/>
              <a:buSzTx/>
              <a:buFontTx/>
              <a:buChar char="•"/>
            </a:pPr>
            <a:endParaRPr lang="en-IN" altLang="en-US" sz="1600" b="1"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FontTx/>
              <a:buChar char="•"/>
            </a:pPr>
            <a:r>
              <a:rPr lang="en-IN" altLang="en-US" sz="1600" b="1" dirty="0">
                <a:solidFill>
                  <a:schemeClr val="tx1"/>
                </a:solidFill>
                <a:latin typeface="Arial" panose="020B0604020202020204" pitchFamily="34" charset="0"/>
              </a:rPr>
              <a:t>Healthcare Data Analysts: </a:t>
            </a:r>
            <a:r>
              <a:rPr lang="en-IN" altLang="en-US" sz="1600" dirty="0" err="1">
                <a:solidFill>
                  <a:schemeClr val="tx1"/>
                </a:solidFill>
                <a:latin typeface="Arial" panose="020B0604020202020204" pitchFamily="34" charset="0"/>
              </a:rPr>
              <a:t>Analyze</a:t>
            </a:r>
            <a:r>
              <a:rPr lang="en-IN" altLang="en-US" sz="1600" dirty="0">
                <a:solidFill>
                  <a:schemeClr val="tx1"/>
                </a:solidFill>
                <a:latin typeface="Arial" panose="020B0604020202020204" pitchFamily="34" charset="0"/>
              </a:rPr>
              <a:t> data for actionable insights and improved service delivery.</a:t>
            </a:r>
          </a:p>
          <a:p>
            <a:pPr marL="0" lvl="0" indent="0" defTabSz="914400" eaLnBrk="0" fontAlgn="base" hangingPunct="0">
              <a:spcBef>
                <a:spcPct val="0"/>
              </a:spcBef>
              <a:spcAft>
                <a:spcPct val="0"/>
              </a:spcAft>
              <a:buClrTx/>
              <a:buSzTx/>
              <a:buFontTx/>
              <a:buChar char="•"/>
            </a:pPr>
            <a:endParaRPr lang="en-IN" altLang="en-US" sz="1600" b="1"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FontTx/>
              <a:buChar char="•"/>
            </a:pPr>
            <a:r>
              <a:rPr lang="en-IN" altLang="en-US" sz="1600" b="1" dirty="0">
                <a:solidFill>
                  <a:schemeClr val="tx1"/>
                </a:solidFill>
                <a:latin typeface="Arial" panose="020B0604020202020204" pitchFamily="34" charset="0"/>
              </a:rPr>
              <a:t>Insurance Companies:</a:t>
            </a:r>
            <a:r>
              <a:rPr lang="en-IN" altLang="en-US" sz="1600" dirty="0">
                <a:solidFill>
                  <a:schemeClr val="tx1"/>
                </a:solidFill>
                <a:latin typeface="Arial" panose="020B0604020202020204" pitchFamily="34" charset="0"/>
              </a:rPr>
              <a:t> Utilize data for enhanced risk assessment and streamlined claims </a:t>
            </a:r>
            <a:r>
              <a:rPr lang="en-IN" altLang="en-US" sz="1600" dirty="0" smtClean="0">
                <a:solidFill>
                  <a:schemeClr val="tx1"/>
                </a:solidFill>
                <a:latin typeface="Arial" panose="020B0604020202020204" pitchFamily="34" charset="0"/>
              </a:rPr>
              <a:t>processing.</a:t>
            </a:r>
            <a:endParaRPr kumimoji="0" lang="en-US" altLang="en-US" sz="16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1778000" y="151399"/>
            <a:ext cx="5306291" cy="847817"/>
          </a:xfrm>
        </p:spPr>
        <p:txBody>
          <a:bodyPr>
            <a:normAutofit/>
          </a:bodyPr>
          <a:lstStyle/>
          <a:p>
            <a:r>
              <a:rPr lang="en-US" dirty="0"/>
              <a:t>Technology Used</a:t>
            </a:r>
          </a:p>
        </p:txBody>
      </p:sp>
      <p:sp>
        <p:nvSpPr>
          <p:cNvPr id="3" name="Rectangle 1">
            <a:extLst>
              <a:ext uri="{FF2B5EF4-FFF2-40B4-BE49-F238E27FC236}">
                <a16:creationId xmlns:a16="http://schemas.microsoft.com/office/drawing/2014/main" id="{0F65114E-F90B-2F04-5269-238DA417FF10}"/>
              </a:ext>
            </a:extLst>
          </p:cNvPr>
          <p:cNvSpPr>
            <a:spLocks noGrp="1" noChangeArrowheads="1"/>
          </p:cNvSpPr>
          <p:nvPr>
            <p:ph type="body" sz="quarter" idx="12"/>
          </p:nvPr>
        </p:nvSpPr>
        <p:spPr bwMode="auto">
          <a:xfrm>
            <a:off x="1778000" y="1614769"/>
            <a:ext cx="7688729"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panose="020B0604020202020204" pitchFamily="34" charset="0"/>
              </a:rPr>
              <a:t>Integrated Development Environment (IDE):</a:t>
            </a:r>
          </a:p>
          <a:p>
            <a:pPr marL="0" lvl="0" indent="0" algn="just" defTabSz="914400" eaLnBrk="0" fontAlgn="base" hangingPunct="0">
              <a:lnSpc>
                <a:spcPct val="100000"/>
              </a:lnSpc>
              <a:spcBef>
                <a:spcPct val="0"/>
              </a:spcBef>
              <a:spcAft>
                <a:spcPct val="0"/>
              </a:spcAft>
              <a:buClrTx/>
              <a:buSzTx/>
              <a:buNone/>
            </a:pPr>
            <a:r>
              <a:rPr lang="en-US" altLang="en-US" sz="1600" b="1" dirty="0">
                <a:solidFill>
                  <a:schemeClr val="tx1"/>
                </a:solidFill>
                <a:latin typeface="Arial" panose="020B0604020202020204" pitchFamily="34" charset="0"/>
              </a:rPr>
              <a:t>- </a:t>
            </a:r>
            <a:r>
              <a:rPr lang="en-US" altLang="en-US" sz="1600" dirty="0">
                <a:solidFill>
                  <a:schemeClr val="tx1"/>
                </a:solidFill>
                <a:latin typeface="Arial" panose="020B0604020202020204" pitchFamily="34" charset="0"/>
              </a:rPr>
              <a:t>Visual Studio Code (VS Code)</a:t>
            </a:r>
          </a:p>
          <a:p>
            <a:pPr marL="0" lvl="0" indent="0" algn="just" defTabSz="914400" eaLnBrk="0" fontAlgn="base" hangingPunct="0">
              <a:lnSpc>
                <a:spcPct val="100000"/>
              </a:lnSpc>
              <a:spcBef>
                <a:spcPct val="0"/>
              </a:spcBef>
              <a:spcAft>
                <a:spcPct val="0"/>
              </a:spcAft>
              <a:buClrTx/>
              <a:buSzTx/>
              <a:buFontTx/>
              <a:buChar char="•"/>
            </a:pPr>
            <a:endParaRPr lang="en-US" altLang="en-US" sz="1600" b="1" dirty="0">
              <a:solidFill>
                <a:schemeClr val="tx1"/>
              </a:solidFill>
              <a:latin typeface="Arial" panose="020B0604020202020204" pitchFamily="34" charset="0"/>
            </a:endParaRPr>
          </a:p>
          <a:p>
            <a:pPr marL="0" lvl="0" indent="0" algn="just"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panose="020B0604020202020204" pitchFamily="34" charset="0"/>
              </a:rPr>
              <a:t>Version Control and Collaboration:</a:t>
            </a:r>
          </a:p>
          <a:p>
            <a:pPr marL="0" lvl="0" indent="0" algn="just" defTabSz="914400" eaLnBrk="0" fontAlgn="base" hangingPunct="0">
              <a:lnSpc>
                <a:spcPct val="100000"/>
              </a:lnSpc>
              <a:spcBef>
                <a:spcPct val="0"/>
              </a:spcBef>
              <a:spcAft>
                <a:spcPct val="0"/>
              </a:spcAft>
              <a:buClrTx/>
              <a:buSzTx/>
              <a:buNone/>
            </a:pPr>
            <a:r>
              <a:rPr lang="en-US" altLang="en-US" sz="1600" b="1" dirty="0">
                <a:solidFill>
                  <a:schemeClr val="tx1"/>
                </a:solidFill>
                <a:latin typeface="Arial" panose="020B0604020202020204" pitchFamily="34" charset="0"/>
              </a:rPr>
              <a:t>- </a:t>
            </a:r>
            <a:r>
              <a:rPr lang="en-US" altLang="en-US" sz="1600" dirty="0">
                <a:solidFill>
                  <a:schemeClr val="tx1"/>
                </a:solidFill>
                <a:latin typeface="Arial" panose="020B0604020202020204" pitchFamily="34" charset="0"/>
              </a:rPr>
              <a:t>GitHub for repository management and version control</a:t>
            </a:r>
          </a:p>
          <a:p>
            <a:pPr marL="0" lvl="0" indent="0" algn="just" defTabSz="914400" eaLnBrk="0" fontAlgn="base" hangingPunct="0">
              <a:lnSpc>
                <a:spcPct val="100000"/>
              </a:lnSpc>
              <a:spcBef>
                <a:spcPct val="0"/>
              </a:spcBef>
              <a:spcAft>
                <a:spcPct val="0"/>
              </a:spcAft>
              <a:buClrTx/>
              <a:buSzTx/>
              <a:buFontTx/>
              <a:buChar char="•"/>
            </a:pPr>
            <a:endParaRPr lang="en-US" altLang="en-US" sz="1600" b="1" dirty="0">
              <a:solidFill>
                <a:schemeClr val="tx1"/>
              </a:solidFill>
              <a:latin typeface="Arial" panose="020B0604020202020204" pitchFamily="34" charset="0"/>
            </a:endParaRPr>
          </a:p>
          <a:p>
            <a:pPr marL="0" lvl="0" indent="0" algn="just"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panose="020B0604020202020204" pitchFamily="34" charset="0"/>
              </a:rPr>
              <a:t>Data Analysis and Manipulation:</a:t>
            </a:r>
          </a:p>
          <a:p>
            <a:pPr marL="0" lvl="0" indent="0" algn="just" defTabSz="914400" eaLnBrk="0" fontAlgn="base" hangingPunct="0">
              <a:lnSpc>
                <a:spcPct val="100000"/>
              </a:lnSpc>
              <a:spcBef>
                <a:spcPct val="0"/>
              </a:spcBef>
              <a:spcAft>
                <a:spcPct val="0"/>
              </a:spcAft>
              <a:buClrTx/>
              <a:buSzTx/>
              <a:buNone/>
            </a:pPr>
            <a:r>
              <a:rPr lang="en-US" altLang="en-US" sz="1600" b="1" dirty="0">
                <a:solidFill>
                  <a:schemeClr val="tx1"/>
                </a:solidFill>
                <a:latin typeface="Arial" panose="020B0604020202020204" pitchFamily="34" charset="0"/>
              </a:rPr>
              <a:t>- </a:t>
            </a:r>
            <a:r>
              <a:rPr lang="en-US" altLang="en-US" sz="1600" dirty="0">
                <a:solidFill>
                  <a:schemeClr val="tx1"/>
                </a:solidFill>
                <a:latin typeface="Arial" panose="020B0604020202020204" pitchFamily="34" charset="0"/>
              </a:rPr>
              <a:t>Python for data cleaning, preprocessing, and analysis</a:t>
            </a:r>
          </a:p>
          <a:p>
            <a:pPr marL="0" lvl="0" indent="0" algn="just" defTabSz="914400" eaLnBrk="0" fontAlgn="base" hangingPunct="0">
              <a:lnSpc>
                <a:spcPct val="100000"/>
              </a:lnSpc>
              <a:spcBef>
                <a:spcPct val="0"/>
              </a:spcBef>
              <a:spcAft>
                <a:spcPct val="0"/>
              </a:spcAft>
              <a:buClrTx/>
              <a:buSzTx/>
              <a:buNone/>
            </a:pPr>
            <a:r>
              <a:rPr lang="en-US" altLang="en-US" sz="1600" dirty="0">
                <a:solidFill>
                  <a:schemeClr val="tx1"/>
                </a:solidFill>
                <a:latin typeface="Arial" panose="020B0604020202020204" pitchFamily="34" charset="0"/>
              </a:rPr>
              <a:t>- </a:t>
            </a:r>
            <a:r>
              <a:rPr lang="en-US" altLang="en-US" sz="1600" dirty="0" err="1">
                <a:solidFill>
                  <a:schemeClr val="tx1"/>
                </a:solidFill>
                <a:latin typeface="Arial" panose="020B0604020202020204" pitchFamily="34" charset="0"/>
              </a:rPr>
              <a:t>Numpy</a:t>
            </a:r>
            <a:r>
              <a:rPr lang="en-US" altLang="en-US" sz="1600" dirty="0">
                <a:solidFill>
                  <a:schemeClr val="tx1"/>
                </a:solidFill>
                <a:latin typeface="Arial" panose="020B0604020202020204" pitchFamily="34" charset="0"/>
              </a:rPr>
              <a:t> for numerical computing and array operations</a:t>
            </a:r>
          </a:p>
          <a:p>
            <a:pPr marL="0" lvl="0" indent="0" algn="just" defTabSz="914400" eaLnBrk="0" fontAlgn="base" hangingPunct="0">
              <a:lnSpc>
                <a:spcPct val="100000"/>
              </a:lnSpc>
              <a:spcBef>
                <a:spcPct val="0"/>
              </a:spcBef>
              <a:spcAft>
                <a:spcPct val="0"/>
              </a:spcAft>
              <a:buClrTx/>
              <a:buSzTx/>
              <a:buNone/>
            </a:pPr>
            <a:r>
              <a:rPr lang="en-US" altLang="en-US" sz="1600" dirty="0">
                <a:solidFill>
                  <a:schemeClr val="tx1"/>
                </a:solidFill>
                <a:latin typeface="Arial" panose="020B0604020202020204" pitchFamily="34" charset="0"/>
              </a:rPr>
              <a:t>- Pandas for data manipulation and analysis</a:t>
            </a:r>
          </a:p>
          <a:p>
            <a:pPr marL="0" lvl="0" indent="0" algn="just" defTabSz="914400" eaLnBrk="0" fontAlgn="base" hangingPunct="0">
              <a:lnSpc>
                <a:spcPct val="100000"/>
              </a:lnSpc>
              <a:spcBef>
                <a:spcPct val="0"/>
              </a:spcBef>
              <a:spcAft>
                <a:spcPct val="0"/>
              </a:spcAft>
              <a:buClrTx/>
              <a:buSzTx/>
              <a:buFontTx/>
              <a:buChar char="•"/>
            </a:pPr>
            <a:endParaRPr lang="en-US" altLang="en-US" sz="1600" b="1" dirty="0">
              <a:solidFill>
                <a:schemeClr val="tx1"/>
              </a:solidFill>
              <a:latin typeface="Arial" panose="020B0604020202020204" pitchFamily="34" charset="0"/>
            </a:endParaRPr>
          </a:p>
          <a:p>
            <a:pPr marL="0" lvl="0" indent="0" algn="just"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panose="020B0604020202020204" pitchFamily="34" charset="0"/>
              </a:rPr>
              <a:t>Data Visualization:</a:t>
            </a:r>
          </a:p>
          <a:p>
            <a:pPr marL="0" lvl="0" indent="0" algn="just" defTabSz="914400" eaLnBrk="0" fontAlgn="base" hangingPunct="0">
              <a:lnSpc>
                <a:spcPct val="100000"/>
              </a:lnSpc>
              <a:spcBef>
                <a:spcPct val="0"/>
              </a:spcBef>
              <a:spcAft>
                <a:spcPct val="0"/>
              </a:spcAft>
              <a:buClrTx/>
              <a:buSzTx/>
              <a:buNone/>
            </a:pPr>
            <a:r>
              <a:rPr lang="en-US" altLang="en-US" sz="1600" b="1" dirty="0">
                <a:solidFill>
                  <a:schemeClr val="tx1"/>
                </a:solidFill>
                <a:latin typeface="Arial" panose="020B0604020202020204" pitchFamily="34" charset="0"/>
              </a:rPr>
              <a:t>- </a:t>
            </a:r>
            <a:r>
              <a:rPr lang="en-US" altLang="en-US" sz="1600" dirty="0" err="1">
                <a:solidFill>
                  <a:schemeClr val="tx1"/>
                </a:solidFill>
                <a:latin typeface="Arial" panose="020B0604020202020204" pitchFamily="34" charset="0"/>
              </a:rPr>
              <a:t>Matplotlib</a:t>
            </a:r>
            <a:r>
              <a:rPr lang="en-US" altLang="en-US" sz="1600" dirty="0">
                <a:solidFill>
                  <a:schemeClr val="tx1"/>
                </a:solidFill>
                <a:latin typeface="Arial" panose="020B0604020202020204" pitchFamily="34" charset="0"/>
              </a:rPr>
              <a:t> and </a:t>
            </a:r>
            <a:r>
              <a:rPr lang="en-US" altLang="en-US" sz="1600" dirty="0" err="1">
                <a:solidFill>
                  <a:schemeClr val="tx1"/>
                </a:solidFill>
                <a:latin typeface="Arial" panose="020B0604020202020204" pitchFamily="34" charset="0"/>
              </a:rPr>
              <a:t>Seaborn</a:t>
            </a:r>
            <a:r>
              <a:rPr lang="en-US" altLang="en-US" sz="1600" dirty="0">
                <a:solidFill>
                  <a:schemeClr val="tx1"/>
                </a:solidFill>
                <a:latin typeface="Arial" panose="020B0604020202020204" pitchFamily="34" charset="0"/>
              </a:rPr>
              <a:t> for visualizing data within VS Code</a:t>
            </a:r>
          </a:p>
          <a:p>
            <a:pPr marL="0" lvl="0" indent="0" algn="just" defTabSz="914400" eaLnBrk="0" fontAlgn="base" hangingPunct="0">
              <a:lnSpc>
                <a:spcPct val="100000"/>
              </a:lnSpc>
              <a:spcBef>
                <a:spcPct val="0"/>
              </a:spcBef>
              <a:spcAft>
                <a:spcPct val="0"/>
              </a:spcAft>
              <a:buClrTx/>
              <a:buSzTx/>
              <a:buFontTx/>
              <a:buChar char="•"/>
            </a:pPr>
            <a:endParaRPr lang="en-US" altLang="en-US" sz="1600" b="1" dirty="0">
              <a:solidFill>
                <a:schemeClr val="tx1"/>
              </a:solidFill>
              <a:latin typeface="Arial" panose="020B0604020202020204" pitchFamily="34" charset="0"/>
            </a:endParaRPr>
          </a:p>
          <a:p>
            <a:pPr marL="0" lvl="0" indent="0" algn="just"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panose="020B0604020202020204" pitchFamily="34" charset="0"/>
              </a:rPr>
              <a:t>Presentation Creation:</a:t>
            </a:r>
          </a:p>
          <a:p>
            <a:pPr marL="0" lvl="0" indent="0" algn="just" defTabSz="914400" eaLnBrk="0" fontAlgn="base" hangingPunct="0">
              <a:lnSpc>
                <a:spcPct val="100000"/>
              </a:lnSpc>
              <a:spcBef>
                <a:spcPct val="0"/>
              </a:spcBef>
              <a:spcAft>
                <a:spcPct val="0"/>
              </a:spcAft>
              <a:buClrTx/>
              <a:buSzTx/>
              <a:buNone/>
            </a:pPr>
            <a:r>
              <a:rPr lang="en-US" altLang="en-US" sz="1600" b="1" dirty="0">
                <a:solidFill>
                  <a:schemeClr val="tx1"/>
                </a:solidFill>
                <a:latin typeface="Arial" panose="020B0604020202020204" pitchFamily="34" charset="0"/>
              </a:rPr>
              <a:t>- </a:t>
            </a:r>
            <a:r>
              <a:rPr lang="en-US" altLang="en-US" sz="1600" dirty="0">
                <a:solidFill>
                  <a:schemeClr val="tx1"/>
                </a:solidFill>
                <a:latin typeface="Arial" panose="020B0604020202020204" pitchFamily="34" charset="0"/>
              </a:rPr>
              <a:t>Microsoft PowerPoint for preparing project presentations</a:t>
            </a:r>
            <a:endParaRPr kumimoji="0" lang="en-US" altLang="en-US" sz="16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6872031" y="1334232"/>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675957" y="5582629"/>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3600" b="0" u="sng" dirty="0">
              <a:solidFill>
                <a:schemeClr val="tx2">
                  <a:lumMod val="75000"/>
                </a:schemeClr>
              </a:solidFill>
            </a:endParaRPr>
          </a:p>
        </p:txBody>
      </p:sp>
      <p:pic>
        <p:nvPicPr>
          <p:cNvPr id="3" name="Picture 2">
            <a:extLst>
              <a:ext uri="{FF2B5EF4-FFF2-40B4-BE49-F238E27FC236}">
                <a16:creationId xmlns:a16="http://schemas.microsoft.com/office/drawing/2014/main" id="{AB7E8194-9979-B593-801B-D295E1D80A2C}"/>
              </a:ext>
            </a:extLst>
          </p:cNvPr>
          <p:cNvPicPr>
            <a:picLocks noChangeAspect="1"/>
          </p:cNvPicPr>
          <p:nvPr/>
        </p:nvPicPr>
        <p:blipFill>
          <a:blip r:embed="rId3"/>
          <a:stretch>
            <a:fillRect/>
          </a:stretch>
        </p:blipFill>
        <p:spPr>
          <a:xfrm>
            <a:off x="320982" y="1667271"/>
            <a:ext cx="7458841" cy="4389705"/>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675956"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3600" b="0" u="sng" dirty="0">
              <a:solidFill>
                <a:schemeClr val="tx2">
                  <a:lumMod val="75000"/>
                </a:schemeClr>
              </a:solidFill>
            </a:endParaRPr>
          </a:p>
        </p:txBody>
      </p:sp>
      <p:pic>
        <p:nvPicPr>
          <p:cNvPr id="3" name="Picture 2">
            <a:extLst>
              <a:ext uri="{FF2B5EF4-FFF2-40B4-BE49-F238E27FC236}">
                <a16:creationId xmlns:a16="http://schemas.microsoft.com/office/drawing/2014/main" id="{57489628-8AFE-069F-CD41-E875735BC6F5}"/>
              </a:ext>
            </a:extLst>
          </p:cNvPr>
          <p:cNvPicPr>
            <a:picLocks noChangeAspect="1"/>
          </p:cNvPicPr>
          <p:nvPr/>
        </p:nvPicPr>
        <p:blipFill>
          <a:blip r:embed="rId3"/>
          <a:stretch>
            <a:fillRect/>
          </a:stretch>
        </p:blipFill>
        <p:spPr>
          <a:xfrm>
            <a:off x="675956" y="1474717"/>
            <a:ext cx="6513119" cy="4900683"/>
          </a:xfrm>
          <a:prstGeom prst="rect">
            <a:avLst/>
          </a:prstGeom>
        </p:spPr>
      </p:pic>
    </p:spTree>
    <p:extLst>
      <p:ext uri="{BB962C8B-B14F-4D97-AF65-F5344CB8AC3E}">
        <p14:creationId xmlns:p14="http://schemas.microsoft.com/office/powerpoint/2010/main" val="77813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682900" y="5582629"/>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3600" b="0" u="sng" dirty="0">
              <a:solidFill>
                <a:schemeClr val="tx2">
                  <a:lumMod val="75000"/>
                </a:schemeClr>
              </a:solidFill>
            </a:endParaRPr>
          </a:p>
        </p:txBody>
      </p:sp>
      <p:pic>
        <p:nvPicPr>
          <p:cNvPr id="11" name="Picture 10">
            <a:extLst>
              <a:ext uri="{FF2B5EF4-FFF2-40B4-BE49-F238E27FC236}">
                <a16:creationId xmlns:a16="http://schemas.microsoft.com/office/drawing/2014/main" id="{DB4E676D-74BF-3DD9-61FF-31137B72D21F}"/>
              </a:ext>
            </a:extLst>
          </p:cNvPr>
          <p:cNvPicPr>
            <a:picLocks noChangeAspect="1"/>
          </p:cNvPicPr>
          <p:nvPr/>
        </p:nvPicPr>
        <p:blipFill>
          <a:blip r:embed="rId3"/>
          <a:stretch>
            <a:fillRect/>
          </a:stretch>
        </p:blipFill>
        <p:spPr>
          <a:xfrm>
            <a:off x="615551" y="1453891"/>
            <a:ext cx="6783731" cy="4846281"/>
          </a:xfrm>
          <a:prstGeom prst="rect">
            <a:avLst/>
          </a:prstGeom>
        </p:spPr>
      </p:pic>
    </p:spTree>
    <p:extLst>
      <p:ext uri="{BB962C8B-B14F-4D97-AF65-F5344CB8AC3E}">
        <p14:creationId xmlns:p14="http://schemas.microsoft.com/office/powerpoint/2010/main" val="194544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987700" y="5729359"/>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3600" b="0" u="sng" dirty="0">
              <a:solidFill>
                <a:schemeClr val="tx2">
                  <a:lumMod val="75000"/>
                </a:schemeClr>
              </a:solidFill>
            </a:endParaRPr>
          </a:p>
        </p:txBody>
      </p:sp>
      <p:pic>
        <p:nvPicPr>
          <p:cNvPr id="11" name="Picture 10">
            <a:extLst>
              <a:ext uri="{FF2B5EF4-FFF2-40B4-BE49-F238E27FC236}">
                <a16:creationId xmlns:a16="http://schemas.microsoft.com/office/drawing/2014/main" id="{16A5813E-802F-59E6-2F4C-C206F7C74429}"/>
              </a:ext>
            </a:extLst>
          </p:cNvPr>
          <p:cNvPicPr>
            <a:picLocks noChangeAspect="1"/>
          </p:cNvPicPr>
          <p:nvPr/>
        </p:nvPicPr>
        <p:blipFill>
          <a:blip r:embed="rId3"/>
          <a:stretch>
            <a:fillRect/>
          </a:stretch>
        </p:blipFill>
        <p:spPr>
          <a:xfrm>
            <a:off x="297535" y="1404102"/>
            <a:ext cx="6720129" cy="5156254"/>
          </a:xfrm>
          <a:prstGeom prst="rect">
            <a:avLst/>
          </a:prstGeom>
        </p:spPr>
      </p:pic>
    </p:spTree>
    <p:extLst>
      <p:ext uri="{BB962C8B-B14F-4D97-AF65-F5344CB8AC3E}">
        <p14:creationId xmlns:p14="http://schemas.microsoft.com/office/powerpoint/2010/main" val="115432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openxmlformats.org/package/2006/metadata/core-properties"/>
    <ds:schemaRef ds:uri="http://schemas.microsoft.com/office/2006/documentManagement/types"/>
    <ds:schemaRef ds:uri="http://www.w3.org/XML/1998/namespace"/>
    <ds:schemaRef ds:uri="http://purl.org/dc/elements/1.1/"/>
    <ds:schemaRef ds:uri="http://purl.org/dc/terms/"/>
    <ds:schemaRef ds:uri="http://purl.org/dc/dcmitype/"/>
    <ds:schemaRef ds:uri="http://schemas.microsoft.com/office/infopath/2007/PartnerControls"/>
    <ds:schemaRef ds:uri="16c05727-aa75-4e4a-9b5f-8a80a1165891"/>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619</TotalTime>
  <Words>327</Words>
  <Application>Microsoft Office PowerPoint</Application>
  <PresentationFormat>Widescreen</PresentationFormat>
  <Paragraphs>51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Trebuchet MS</vt:lpstr>
      <vt:lpstr>Wingdings</vt:lpstr>
      <vt:lpstr>Wingdings 3</vt:lpstr>
      <vt:lpstr>Facet</vt:lpstr>
      <vt:lpstr>Project Title – Healthcare Analytics for Doctor Visits</vt:lpstr>
      <vt:lpstr>PROBLEM  STATEMENT</vt:lpstr>
      <vt:lpstr>Project Description </vt:lpstr>
      <vt:lpstr>WHO ARE THE END USERS?</vt:lpstr>
      <vt:lpstr>Technology Used</vt:lpstr>
      <vt:lpstr>RESULTS </vt:lpstr>
      <vt:lpstr>RESULTS </vt:lpstr>
      <vt:lpstr>RESULTS </vt:lpstr>
      <vt:lpstr>RESULTS </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ANUSHA</cp:lastModifiedBy>
  <cp:revision>78</cp:revision>
  <dcterms:created xsi:type="dcterms:W3CDTF">2021-07-11T13:13:15Z</dcterms:created>
  <dcterms:modified xsi:type="dcterms:W3CDTF">2024-07-16T10:23:46Z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