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2" r:id="rId12"/>
    <p:sldId id="341" r:id="rId13"/>
    <p:sldId id="344"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91" d="100"/>
          <a:sy n="91" d="100"/>
        </p:scale>
        <p:origin x="438" y="8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7/16/2024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7/16/2024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096000" y="3655498"/>
            <a:ext cx="4821294" cy="1532660"/>
          </a:xfrm>
        </p:spPr>
        <p:txBody>
          <a:bodyPr>
            <a:noAutofit/>
          </a:bodyPr>
          <a:lstStyle/>
          <a:p>
            <a:pPr algn="just"/>
            <a:r>
              <a:rPr lang="en-US" sz="1800" b="0" dirty="0" err="1" smtClean="0">
                <a:solidFill>
                  <a:schemeClr val="tx1"/>
                </a:solidFill>
                <a:latin typeface="+mn-lt"/>
              </a:rPr>
              <a:t>Anusha</a:t>
            </a:r>
            <a:r>
              <a:rPr lang="en-US" sz="1800" b="0" dirty="0" smtClean="0">
                <a:solidFill>
                  <a:schemeClr val="tx1"/>
                </a:solidFill>
                <a:latin typeface="+mn-lt"/>
              </a:rPr>
              <a:t> </a:t>
            </a:r>
            <a:r>
              <a:rPr lang="en-US" sz="1800" b="0" dirty="0" err="1" smtClean="0">
                <a:solidFill>
                  <a:schemeClr val="tx1"/>
                </a:solidFill>
                <a:latin typeface="+mn-lt"/>
              </a:rPr>
              <a:t>Upadhyay</a:t>
            </a:r>
            <a:endParaRPr lang="en-US" sz="1800" b="0" dirty="0">
              <a:solidFill>
                <a:schemeClr val="tx1"/>
              </a:solidFill>
              <a:latin typeface="+mn-lt"/>
            </a:endParaRPr>
          </a:p>
          <a:p>
            <a:pPr algn="just"/>
            <a:r>
              <a:rPr lang="en-US" sz="1800" b="0" dirty="0" smtClean="0">
                <a:solidFill>
                  <a:schemeClr val="tx1"/>
                </a:solidFill>
                <a:latin typeface="+mn-lt"/>
              </a:rPr>
              <a:t>Amity University, Gwalior</a:t>
            </a:r>
          </a:p>
          <a:p>
            <a:pPr algn="just"/>
            <a:r>
              <a:rPr lang="en-US" sz="1800" b="0" dirty="0" err="1" smtClean="0">
                <a:solidFill>
                  <a:schemeClr val="tx1"/>
                </a:solidFill>
                <a:latin typeface="+mn-lt"/>
              </a:rPr>
              <a:t>B.tech</a:t>
            </a:r>
            <a:r>
              <a:rPr lang="en-US" sz="1800" b="0" dirty="0" smtClean="0">
                <a:solidFill>
                  <a:schemeClr val="tx1"/>
                </a:solidFill>
                <a:latin typeface="+mn-lt"/>
              </a:rPr>
              <a:t>-Computer </a:t>
            </a:r>
            <a:r>
              <a:rPr lang="en-US" sz="1800" b="0" dirty="0">
                <a:solidFill>
                  <a:schemeClr val="tx1"/>
                </a:solidFill>
                <a:latin typeface="+mn-lt"/>
              </a:rPr>
              <a:t>Science Engineering</a:t>
            </a:r>
            <a:endParaRPr lang="en-IN" sz="1800" b="0" dirty="0">
              <a:solidFill>
                <a:schemeClr val="tx1"/>
              </a:solidFill>
              <a:latin typeface="+mn-lt"/>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096000" y="2050552"/>
            <a:ext cx="4998720" cy="1151949"/>
          </a:xfrm>
        </p:spPr>
        <p:txBody>
          <a:bodyPr>
            <a:normAutofit/>
          </a:bodyPr>
          <a:lstStyle/>
          <a:p>
            <a:r>
              <a:rPr lang="en-GB" sz="3200" dirty="0"/>
              <a:t>Project Title – </a:t>
            </a:r>
            <a:r>
              <a:rPr lang="en-GB" sz="3200" dirty="0" smtClean="0"/>
              <a:t>Retail Insights from Superstore</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Rectangle 2"/>
          <p:cNvSpPr/>
          <p:nvPr/>
        </p:nvSpPr>
        <p:spPr>
          <a:xfrm>
            <a:off x="737716" y="501133"/>
            <a:ext cx="2730698" cy="830997"/>
          </a:xfrm>
          <a:prstGeom prst="rect">
            <a:avLst/>
          </a:prstGeom>
        </p:spPr>
        <p:txBody>
          <a:bodyPr wrap="square">
            <a:spAutoFit/>
          </a:bodyPr>
          <a:lstStyle/>
          <a:p>
            <a:r>
              <a:rPr lang="en-GB" sz="4800" b="1" dirty="0"/>
              <a:t>RESULTS</a:t>
            </a:r>
            <a:r>
              <a:rPr lang="en-GB" dirty="0" smtClean="0"/>
              <a:t> </a:t>
            </a:r>
            <a:endParaRPr lang="en-IN" dirty="0"/>
          </a:p>
        </p:txBody>
      </p:sp>
      <p:sp>
        <p:nvSpPr>
          <p:cNvPr id="4" name="Rectangle 3"/>
          <p:cNvSpPr/>
          <p:nvPr/>
        </p:nvSpPr>
        <p:spPr>
          <a:xfrm>
            <a:off x="819807" y="1826623"/>
            <a:ext cx="6096000" cy="1754326"/>
          </a:xfrm>
          <a:prstGeom prst="rect">
            <a:avLst/>
          </a:prstGeom>
        </p:spPr>
        <p:txBody>
          <a:bodyPr>
            <a:spAutoFit/>
          </a:bodyPr>
          <a:lstStyle/>
          <a:p>
            <a:r>
              <a:rPr lang="en-IN" b="1" dirty="0">
                <a:latin typeface="-apple-system"/>
              </a:rPr>
              <a:t>Discount Impact</a:t>
            </a:r>
          </a:p>
          <a:p>
            <a:pPr>
              <a:buFont typeface="Arial" panose="020B0604020202020204" pitchFamily="34" charset="0"/>
              <a:buChar char="•"/>
            </a:pPr>
            <a:r>
              <a:rPr lang="en-IN" b="1" dirty="0">
                <a:latin typeface="-apple-system"/>
              </a:rPr>
              <a:t>Top Sales by Discount:</a:t>
            </a:r>
            <a:r>
              <a:rPr lang="en-IN" dirty="0">
                <a:latin typeface="-apple-system"/>
              </a:rPr>
              <a:t> 0.20 with $1,763,517.59</a:t>
            </a:r>
          </a:p>
          <a:p>
            <a:pPr>
              <a:buFont typeface="Arial" panose="020B0604020202020204" pitchFamily="34" charset="0"/>
              <a:buChar char="•"/>
            </a:pPr>
            <a:r>
              <a:rPr lang="en-IN" b="1" dirty="0">
                <a:latin typeface="-apple-system"/>
              </a:rPr>
              <a:t>Top Profit by Discount:</a:t>
            </a:r>
            <a:r>
              <a:rPr lang="en-IN" dirty="0">
                <a:latin typeface="-apple-system"/>
              </a:rPr>
              <a:t> 0.00 with $92,723.96</a:t>
            </a:r>
          </a:p>
          <a:p>
            <a:pPr>
              <a:buFont typeface="Arial" panose="020B0604020202020204" pitchFamily="34" charset="0"/>
              <a:buChar char="•"/>
            </a:pPr>
            <a:r>
              <a:rPr lang="en-IN" b="1" dirty="0">
                <a:latin typeface="-apple-system"/>
              </a:rPr>
              <a:t>Lowest Sales by Discount:</a:t>
            </a:r>
            <a:r>
              <a:rPr lang="en-IN" dirty="0">
                <a:latin typeface="-apple-system"/>
              </a:rPr>
              <a:t> 0.80 with $20.00</a:t>
            </a:r>
          </a:p>
          <a:p>
            <a:pPr>
              <a:buFont typeface="Arial" panose="020B0604020202020204" pitchFamily="34" charset="0"/>
              <a:buChar char="•"/>
            </a:pPr>
            <a:r>
              <a:rPr lang="en-IN" b="1" dirty="0">
                <a:latin typeface="-apple-system"/>
              </a:rPr>
              <a:t>Lowest Profit by Discount:</a:t>
            </a:r>
            <a:r>
              <a:rPr lang="en-IN" dirty="0">
                <a:latin typeface="-apple-system"/>
              </a:rPr>
              <a:t> 0.80 with $-27.10</a:t>
            </a:r>
          </a:p>
          <a:p>
            <a:pPr>
              <a:buFont typeface="Arial" panose="020B0604020202020204" pitchFamily="34" charset="0"/>
              <a:buChar char="•"/>
            </a:pPr>
            <a:r>
              <a:rPr lang="en-IN" b="1" dirty="0">
                <a:latin typeface="-apple-system"/>
              </a:rPr>
              <a:t>Visualization:</a:t>
            </a:r>
            <a:r>
              <a:rPr lang="en-IN" dirty="0">
                <a:latin typeface="-apple-system"/>
              </a:rPr>
              <a:t> Bar charts for sales and profit by discount.</a:t>
            </a:r>
            <a:endParaRPr lang="en-IN" b="0" i="0" dirty="0">
              <a:effectLst/>
              <a:latin typeface="-apple-system"/>
            </a:endParaRPr>
          </a:p>
        </p:txBody>
      </p:sp>
      <p:sp>
        <p:nvSpPr>
          <p:cNvPr id="5" name="Rectangle 4"/>
          <p:cNvSpPr/>
          <p:nvPr/>
        </p:nvSpPr>
        <p:spPr>
          <a:xfrm>
            <a:off x="819807" y="3790193"/>
            <a:ext cx="6096000" cy="2031325"/>
          </a:xfrm>
          <a:prstGeom prst="rect">
            <a:avLst/>
          </a:prstGeom>
        </p:spPr>
        <p:txBody>
          <a:bodyPr>
            <a:spAutoFit/>
          </a:bodyPr>
          <a:lstStyle/>
          <a:p>
            <a:r>
              <a:rPr lang="en-IN" b="1" dirty="0">
                <a:latin typeface="-apple-system"/>
              </a:rPr>
              <a:t>Order Quantity Analysis</a:t>
            </a:r>
          </a:p>
          <a:p>
            <a:pPr>
              <a:buFont typeface="Arial" panose="020B0604020202020204" pitchFamily="34" charset="0"/>
              <a:buChar char="•"/>
            </a:pPr>
            <a:r>
              <a:rPr lang="en-IN" b="1" dirty="0">
                <a:latin typeface="-apple-system"/>
              </a:rPr>
              <a:t>Top Sales by Quantity:</a:t>
            </a:r>
            <a:r>
              <a:rPr lang="en-IN" dirty="0">
                <a:latin typeface="-apple-system"/>
              </a:rPr>
              <a:t> 5 with $586,840.55</a:t>
            </a:r>
          </a:p>
          <a:p>
            <a:pPr>
              <a:buFont typeface="Arial" panose="020B0604020202020204" pitchFamily="34" charset="0"/>
              <a:buChar char="•"/>
            </a:pPr>
            <a:r>
              <a:rPr lang="en-IN" b="1" dirty="0">
                <a:latin typeface="-apple-system"/>
              </a:rPr>
              <a:t>Top Profit by Quantity:</a:t>
            </a:r>
            <a:r>
              <a:rPr lang="en-IN" dirty="0">
                <a:latin typeface="-apple-system"/>
              </a:rPr>
              <a:t> 5 with $90,054.85</a:t>
            </a:r>
          </a:p>
          <a:p>
            <a:pPr>
              <a:buFont typeface="Arial" panose="020B0604020202020204" pitchFamily="34" charset="0"/>
              <a:buChar char="•"/>
            </a:pPr>
            <a:r>
              <a:rPr lang="en-IN" b="1" dirty="0">
                <a:latin typeface="-apple-system"/>
              </a:rPr>
              <a:t>Lowest Sales by Quantity:</a:t>
            </a:r>
            <a:r>
              <a:rPr lang="en-IN" dirty="0">
                <a:latin typeface="-apple-system"/>
              </a:rPr>
              <a:t> 14 with $196.00</a:t>
            </a:r>
          </a:p>
          <a:p>
            <a:pPr>
              <a:buFont typeface="Arial" panose="020B0604020202020204" pitchFamily="34" charset="0"/>
              <a:buChar char="•"/>
            </a:pPr>
            <a:r>
              <a:rPr lang="en-IN" b="1" dirty="0">
                <a:latin typeface="-apple-system"/>
              </a:rPr>
              <a:t>Lowest Profit by Quantity:</a:t>
            </a:r>
            <a:r>
              <a:rPr lang="en-IN" dirty="0">
                <a:latin typeface="-apple-system"/>
              </a:rPr>
              <a:t> 14 with $-41.60</a:t>
            </a:r>
          </a:p>
          <a:p>
            <a:pPr>
              <a:buFont typeface="Arial" panose="020B0604020202020204" pitchFamily="34" charset="0"/>
              <a:buChar char="•"/>
            </a:pPr>
            <a:r>
              <a:rPr lang="en-IN" b="1" dirty="0">
                <a:latin typeface="-apple-system"/>
              </a:rPr>
              <a:t>Visualization:</a:t>
            </a:r>
            <a:r>
              <a:rPr lang="en-IN" dirty="0">
                <a:latin typeface="-apple-system"/>
              </a:rPr>
              <a:t> Bar charts for sales and profit by order quantity.</a:t>
            </a:r>
            <a:endParaRPr lang="en-IN" b="0" i="0" dirty="0">
              <a:effectLst/>
              <a:latin typeface="-apple-system"/>
            </a:endParaRPr>
          </a:p>
        </p:txBody>
      </p:sp>
    </p:spTree>
    <p:extLst>
      <p:ext uri="{BB962C8B-B14F-4D97-AF65-F5344CB8AC3E}">
        <p14:creationId xmlns:p14="http://schemas.microsoft.com/office/powerpoint/2010/main" val="35611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82900" y="5382288"/>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sp>
        <p:nvSpPr>
          <p:cNvPr id="2" name="Rectangle 1"/>
          <p:cNvSpPr/>
          <p:nvPr/>
        </p:nvSpPr>
        <p:spPr>
          <a:xfrm>
            <a:off x="609600" y="1841658"/>
            <a:ext cx="6096000" cy="2800767"/>
          </a:xfrm>
          <a:prstGeom prst="rect">
            <a:avLst/>
          </a:prstGeom>
        </p:spPr>
        <p:txBody>
          <a:bodyPr>
            <a:spAutoFit/>
          </a:bodyPr>
          <a:lstStyle/>
          <a:p>
            <a:r>
              <a:rPr lang="en-IN" sz="1600" b="1" dirty="0">
                <a:latin typeface="-apple-system"/>
              </a:rPr>
              <a:t>State and City Performance</a:t>
            </a:r>
          </a:p>
          <a:p>
            <a:pPr>
              <a:buFont typeface="Arial" panose="020B0604020202020204" pitchFamily="34" charset="0"/>
              <a:buChar char="•"/>
            </a:pPr>
            <a:r>
              <a:rPr lang="en-IN" sz="1600" b="1" dirty="0">
                <a:latin typeface="-apple-system"/>
              </a:rPr>
              <a:t>Top Performing State (Sales):</a:t>
            </a:r>
            <a:r>
              <a:rPr lang="en-IN" sz="1600" dirty="0">
                <a:latin typeface="-apple-system"/>
              </a:rPr>
              <a:t> California with $457,687.63</a:t>
            </a:r>
          </a:p>
          <a:p>
            <a:pPr>
              <a:buFont typeface="Arial" panose="020B0604020202020204" pitchFamily="34" charset="0"/>
              <a:buChar char="•"/>
            </a:pPr>
            <a:r>
              <a:rPr lang="en-IN" sz="1600" b="1" dirty="0">
                <a:latin typeface="-apple-system"/>
              </a:rPr>
              <a:t>Top Performing State (Profit):</a:t>
            </a:r>
            <a:r>
              <a:rPr lang="en-IN" sz="1600" dirty="0">
                <a:latin typeface="-apple-system"/>
              </a:rPr>
              <a:t> California with $76,086.76</a:t>
            </a:r>
          </a:p>
          <a:p>
            <a:pPr>
              <a:buFont typeface="Arial" panose="020B0604020202020204" pitchFamily="34" charset="0"/>
              <a:buChar char="•"/>
            </a:pPr>
            <a:r>
              <a:rPr lang="en-IN" sz="1600" b="1" dirty="0">
                <a:latin typeface="-apple-system"/>
              </a:rPr>
              <a:t>Lowest Performing State (Sales):</a:t>
            </a:r>
            <a:r>
              <a:rPr lang="en-IN" sz="1600" dirty="0">
                <a:latin typeface="-apple-system"/>
              </a:rPr>
              <a:t> South Dakota with $1,693.56</a:t>
            </a:r>
          </a:p>
          <a:p>
            <a:pPr>
              <a:buFont typeface="Arial" panose="020B0604020202020204" pitchFamily="34" charset="0"/>
              <a:buChar char="•"/>
            </a:pPr>
            <a:r>
              <a:rPr lang="en-IN" sz="1600" b="1" dirty="0">
                <a:latin typeface="-apple-system"/>
              </a:rPr>
              <a:t>Lowest Performing State (Profit):</a:t>
            </a:r>
            <a:r>
              <a:rPr lang="en-IN" sz="1600" dirty="0">
                <a:latin typeface="-apple-system"/>
              </a:rPr>
              <a:t> South Dakota with $-369.83</a:t>
            </a:r>
          </a:p>
          <a:p>
            <a:pPr>
              <a:buFont typeface="Arial" panose="020B0604020202020204" pitchFamily="34" charset="0"/>
              <a:buChar char="•"/>
            </a:pPr>
            <a:r>
              <a:rPr lang="en-IN" sz="1600" b="1" dirty="0">
                <a:latin typeface="-apple-system"/>
              </a:rPr>
              <a:t>Top Performing City (Sales):</a:t>
            </a:r>
            <a:r>
              <a:rPr lang="en-IN" sz="1600" dirty="0">
                <a:latin typeface="-apple-system"/>
              </a:rPr>
              <a:t> New York City with $256,368.64</a:t>
            </a:r>
          </a:p>
          <a:p>
            <a:pPr>
              <a:buFont typeface="Arial" panose="020B0604020202020204" pitchFamily="34" charset="0"/>
              <a:buChar char="•"/>
            </a:pPr>
            <a:r>
              <a:rPr lang="en-IN" sz="1600" b="1" dirty="0">
                <a:latin typeface="-apple-system"/>
              </a:rPr>
              <a:t>Top Performing City (Profit):</a:t>
            </a:r>
            <a:r>
              <a:rPr lang="en-IN" sz="1600" dirty="0">
                <a:latin typeface="-apple-system"/>
              </a:rPr>
              <a:t> New York City with $40,928.18</a:t>
            </a:r>
          </a:p>
          <a:p>
            <a:pPr>
              <a:buFont typeface="Arial" panose="020B0604020202020204" pitchFamily="34" charset="0"/>
              <a:buChar char="•"/>
            </a:pPr>
            <a:r>
              <a:rPr lang="en-IN" sz="1600" b="1" dirty="0">
                <a:latin typeface="-apple-system"/>
              </a:rPr>
              <a:t>Lowest Performing City (Sales):</a:t>
            </a:r>
            <a:r>
              <a:rPr lang="en-IN" sz="1600" dirty="0">
                <a:latin typeface="-apple-system"/>
              </a:rPr>
              <a:t> Charleston with $1,113.20</a:t>
            </a:r>
          </a:p>
          <a:p>
            <a:pPr>
              <a:buFont typeface="Arial" panose="020B0604020202020204" pitchFamily="34" charset="0"/>
              <a:buChar char="•"/>
            </a:pPr>
            <a:r>
              <a:rPr lang="en-IN" sz="1600" b="1" dirty="0">
                <a:latin typeface="-apple-system"/>
              </a:rPr>
              <a:t>Lowest Performing City (Profit):</a:t>
            </a:r>
            <a:r>
              <a:rPr lang="en-IN" sz="1600" dirty="0">
                <a:latin typeface="-apple-system"/>
              </a:rPr>
              <a:t> Charleston with $-194.50</a:t>
            </a:r>
          </a:p>
          <a:p>
            <a:pPr>
              <a:buFont typeface="Arial" panose="020B0604020202020204" pitchFamily="34" charset="0"/>
              <a:buChar char="•"/>
            </a:pPr>
            <a:r>
              <a:rPr lang="en-IN" sz="1600" b="1" dirty="0">
                <a:latin typeface="-apple-system"/>
              </a:rPr>
              <a:t>Visualization:</a:t>
            </a:r>
            <a:r>
              <a:rPr lang="en-IN" sz="1600" dirty="0">
                <a:latin typeface="-apple-system"/>
              </a:rPr>
              <a:t> Bar charts for sales and profit by state and city.</a:t>
            </a:r>
            <a:endParaRPr lang="en-IN" sz="1600" b="0" i="0" dirty="0">
              <a:effectLst/>
              <a:latin typeface="-apple-system"/>
            </a:endParaRPr>
          </a:p>
        </p:txBody>
      </p:sp>
    </p:spTree>
    <p:extLst>
      <p:ext uri="{BB962C8B-B14F-4D97-AF65-F5344CB8AC3E}">
        <p14:creationId xmlns:p14="http://schemas.microsoft.com/office/powerpoint/2010/main" val="198849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981635" y="589435"/>
            <a:ext cx="7839636" cy="2979832"/>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3" name="Rectangle 1">
            <a:extLst>
              <a:ext uri="{FF2B5EF4-FFF2-40B4-BE49-F238E27FC236}">
                <a16:creationId xmlns:a16="http://schemas.microsoft.com/office/drawing/2014/main" id="{275055E3-6049-9894-3450-909055F65783}"/>
              </a:ext>
            </a:extLst>
          </p:cNvPr>
          <p:cNvSpPr>
            <a:spLocks noGrp="1" noChangeArrowheads="1"/>
          </p:cNvSpPr>
          <p:nvPr>
            <p:ph type="body" sz="quarter" idx="12"/>
          </p:nvPr>
        </p:nvSpPr>
        <p:spPr bwMode="auto">
          <a:xfrm>
            <a:off x="548973" y="1922360"/>
            <a:ext cx="6143743" cy="1728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v"/>
            </a:pPr>
            <a:endParaRPr lang="en-US" sz="1800" dirty="0"/>
          </a:p>
          <a:p>
            <a:pPr algn="just">
              <a:buFont typeface="Wingdings" panose="05000000000000000000" pitchFamily="2" charset="2"/>
              <a:buChar char="v"/>
            </a:pPr>
            <a:r>
              <a:rPr lang="en-IN" dirty="0"/>
              <a:t>How can a superstore optimize its sales and profit by understanding regional performance, product performance, customer segments, shipping modes, and discount impacts?</a:t>
            </a:r>
            <a:endParaRPr lang="en-IN" sz="1800" dirty="0"/>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482483"/>
            <a:ext cx="5948420"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48FCB2E3-BF55-9E0A-6176-34433F8D36F3}"/>
              </a:ext>
            </a:extLst>
          </p:cNvPr>
          <p:cNvSpPr txBox="1"/>
          <p:nvPr/>
        </p:nvSpPr>
        <p:spPr>
          <a:xfrm>
            <a:off x="675957" y="1460938"/>
            <a:ext cx="6628733" cy="4278094"/>
          </a:xfrm>
          <a:prstGeom prst="rect">
            <a:avLst/>
          </a:prstGeom>
          <a:noFill/>
        </p:spPr>
        <p:txBody>
          <a:bodyPr wrap="square" rtlCol="0">
            <a:spAutoFit/>
          </a:bodyPr>
          <a:lstStyle/>
          <a:p>
            <a:r>
              <a:rPr lang="en-IN" sz="1600" dirty="0"/>
              <a:t>The goal of this project is to perform a detailed analysis of the sales data from a superstore to uncover insights that can help in decision-making and strategic planning. The analysis aims to answer several key business questions, including overall performance metrics, regional sales and profit distribution, product category and sub-category performance, customer segmentation, and the impact of shipping modes and discounts. By visualizing the data through bar charts, pie charts, and other means, the analysis will reveal patterns and trends that can inform business strategies to optimize sales and maximize profit.</a:t>
            </a:r>
          </a:p>
          <a:p>
            <a:r>
              <a:rPr lang="en-IN" sz="1600" dirty="0"/>
              <a:t>The dataset used in this project includes detailed transaction information, such as sales, profit, discount, quantity, customer segments, shipping modes, and geographical data. The analysis leverages Python and popular data analysis libraries such as pandas, </a:t>
            </a:r>
            <a:r>
              <a:rPr lang="en-IN" sz="1600" dirty="0" err="1"/>
              <a:t>Matplotlib</a:t>
            </a:r>
            <a:r>
              <a:rPr lang="en-IN" sz="1600" dirty="0"/>
              <a:t>, and </a:t>
            </a:r>
            <a:r>
              <a:rPr lang="en-IN" sz="1600" dirty="0" err="1"/>
              <a:t>Seaborn</a:t>
            </a:r>
            <a:r>
              <a:rPr lang="en-IN" sz="1600" dirty="0"/>
              <a:t> for data manipulation and visualization.</a:t>
            </a:r>
          </a:p>
          <a:p>
            <a:r>
              <a:rPr lang="en-GB" sz="1600" dirty="0"/>
              <a:t/>
            </a:r>
            <a:br>
              <a:rPr lang="en-GB" sz="1600" dirty="0"/>
            </a:br>
            <a:endParaRPr lang="en-IN" sz="16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D92C5F24-8B29-C831-30FE-8A19E57AC177}"/>
              </a:ext>
            </a:extLst>
          </p:cNvPr>
          <p:cNvSpPr>
            <a:spLocks noGrp="1" noChangeArrowheads="1"/>
          </p:cNvSpPr>
          <p:nvPr>
            <p:ph type="body" sz="quarter" idx="12"/>
          </p:nvPr>
        </p:nvSpPr>
        <p:spPr bwMode="auto">
          <a:xfrm>
            <a:off x="721359" y="2120774"/>
            <a:ext cx="6362613"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b="1" dirty="0"/>
              <a:t>Business Analysts:</a:t>
            </a:r>
            <a:r>
              <a:rPr lang="en-IN" dirty="0"/>
              <a:t> To provide data-driven insights for strategic planning.</a:t>
            </a:r>
          </a:p>
          <a:p>
            <a:r>
              <a:rPr lang="en-IN" b="1" dirty="0"/>
              <a:t>Sales and Marketing Teams:</a:t>
            </a:r>
            <a:r>
              <a:rPr lang="en-IN" dirty="0"/>
              <a:t> To understand customer segments and improve sales strategies.</a:t>
            </a:r>
          </a:p>
          <a:p>
            <a:r>
              <a:rPr lang="en-IN" b="1" dirty="0"/>
              <a:t>Operations Managers:</a:t>
            </a:r>
            <a:r>
              <a:rPr lang="en-IN" dirty="0"/>
              <a:t> To optimize shipping modes and inventory management.</a:t>
            </a:r>
          </a:p>
          <a:p>
            <a:r>
              <a:rPr lang="en-IN" b="1" dirty="0"/>
              <a:t>Executives and Decision Makers:</a:t>
            </a:r>
            <a:r>
              <a:rPr lang="en-IN" dirty="0"/>
              <a:t> To make informed decisions based on comprehensive data analysis.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778000" y="151399"/>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0F65114E-F90B-2F04-5269-238DA417FF10}"/>
              </a:ext>
            </a:extLst>
          </p:cNvPr>
          <p:cNvSpPr>
            <a:spLocks noGrp="1" noChangeArrowheads="1"/>
          </p:cNvSpPr>
          <p:nvPr>
            <p:ph type="body" sz="quarter" idx="12"/>
          </p:nvPr>
        </p:nvSpPr>
        <p:spPr bwMode="auto">
          <a:xfrm>
            <a:off x="1494221" y="1741000"/>
            <a:ext cx="7688729" cy="272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b="1" dirty="0"/>
              <a:t>Python:</a:t>
            </a:r>
            <a:r>
              <a:rPr lang="en-IN" dirty="0"/>
              <a:t> For data analysis and visualization.</a:t>
            </a:r>
          </a:p>
          <a:p>
            <a:r>
              <a:rPr lang="en-IN" b="1" dirty="0"/>
              <a:t>Pandas:</a:t>
            </a:r>
            <a:r>
              <a:rPr lang="en-IN" dirty="0"/>
              <a:t> For data manipulation and aggregation.</a:t>
            </a:r>
          </a:p>
          <a:p>
            <a:r>
              <a:rPr lang="en-IN" b="1" dirty="0" err="1"/>
              <a:t>Matplotlib</a:t>
            </a:r>
            <a:r>
              <a:rPr lang="en-IN" b="1" dirty="0"/>
              <a:t>:</a:t>
            </a:r>
            <a:r>
              <a:rPr lang="en-IN" dirty="0"/>
              <a:t> For creating static, animated, and interactive visualizations.</a:t>
            </a:r>
          </a:p>
          <a:p>
            <a:r>
              <a:rPr lang="en-IN" b="1" dirty="0" err="1"/>
              <a:t>Seaborn</a:t>
            </a:r>
            <a:r>
              <a:rPr lang="en-IN" b="1" dirty="0"/>
              <a:t>:</a:t>
            </a:r>
            <a:r>
              <a:rPr lang="en-IN" dirty="0"/>
              <a:t> For making statistical graphics in Python.</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6872031" y="1334232"/>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75957" y="5582629"/>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sp>
        <p:nvSpPr>
          <p:cNvPr id="2" name="Rectangle 1"/>
          <p:cNvSpPr/>
          <p:nvPr/>
        </p:nvSpPr>
        <p:spPr>
          <a:xfrm>
            <a:off x="616543" y="1667271"/>
            <a:ext cx="6096000" cy="4247317"/>
          </a:xfrm>
          <a:prstGeom prst="rect">
            <a:avLst/>
          </a:prstGeom>
        </p:spPr>
        <p:txBody>
          <a:bodyPr>
            <a:spAutoFit/>
          </a:bodyPr>
          <a:lstStyle/>
          <a:p>
            <a:r>
              <a:rPr lang="en-IN" b="1" dirty="0">
                <a:latin typeface="-apple-system"/>
              </a:rPr>
              <a:t>Overall Performance</a:t>
            </a:r>
          </a:p>
          <a:p>
            <a:pPr>
              <a:buFont typeface="Arial" panose="020B0604020202020204" pitchFamily="34" charset="0"/>
              <a:buChar char="•"/>
            </a:pPr>
            <a:r>
              <a:rPr lang="en-IN" b="1" dirty="0">
                <a:latin typeface="-apple-system"/>
              </a:rPr>
              <a:t>Total Sales:</a:t>
            </a:r>
            <a:r>
              <a:rPr lang="en-IN" dirty="0">
                <a:latin typeface="-apple-system"/>
              </a:rPr>
              <a:t> $2,297,201.68</a:t>
            </a:r>
          </a:p>
          <a:p>
            <a:pPr>
              <a:buFont typeface="Arial" panose="020B0604020202020204" pitchFamily="34" charset="0"/>
              <a:buChar char="•"/>
            </a:pPr>
            <a:r>
              <a:rPr lang="en-IN" b="1" dirty="0">
                <a:latin typeface="-apple-system"/>
              </a:rPr>
              <a:t>Total Profit:</a:t>
            </a:r>
            <a:r>
              <a:rPr lang="en-IN" dirty="0">
                <a:latin typeface="-apple-system"/>
              </a:rPr>
              <a:t> $286,397.02</a:t>
            </a:r>
          </a:p>
          <a:p>
            <a:pPr>
              <a:buFont typeface="Arial" panose="020B0604020202020204" pitchFamily="34" charset="0"/>
              <a:buChar char="•"/>
            </a:pPr>
            <a:r>
              <a:rPr lang="en-IN" b="1" dirty="0">
                <a:latin typeface="-apple-system"/>
              </a:rPr>
              <a:t>Visualization:</a:t>
            </a:r>
            <a:r>
              <a:rPr lang="en-IN" dirty="0">
                <a:latin typeface="-apple-system"/>
              </a:rPr>
              <a:t> Pie chart comparing total sales and total profit</a:t>
            </a:r>
            <a:r>
              <a:rPr lang="en-IN" dirty="0" smtClean="0">
                <a:latin typeface="-apple-system"/>
              </a:rPr>
              <a:t>.</a:t>
            </a:r>
          </a:p>
          <a:p>
            <a:pPr>
              <a:buFont typeface="Arial" panose="020B0604020202020204" pitchFamily="34" charset="0"/>
              <a:buChar char="•"/>
            </a:pPr>
            <a:endParaRPr lang="en-IN" b="0" i="0" dirty="0">
              <a:effectLst/>
              <a:latin typeface="-apple-system"/>
            </a:endParaRPr>
          </a:p>
          <a:p>
            <a:r>
              <a:rPr lang="en-IN" b="1" dirty="0">
                <a:latin typeface="-apple-system"/>
              </a:rPr>
              <a:t>Regional Performance</a:t>
            </a:r>
          </a:p>
          <a:p>
            <a:pPr>
              <a:buFont typeface="Arial" panose="020B0604020202020204" pitchFamily="34" charset="0"/>
              <a:buChar char="•"/>
            </a:pPr>
            <a:r>
              <a:rPr lang="en-IN" b="1" dirty="0">
                <a:latin typeface="-apple-system"/>
              </a:rPr>
              <a:t>Top Performing Region (Sales):</a:t>
            </a:r>
            <a:r>
              <a:rPr lang="en-IN" dirty="0">
                <a:latin typeface="-apple-system"/>
              </a:rPr>
              <a:t> West with $725,457.82</a:t>
            </a:r>
          </a:p>
          <a:p>
            <a:pPr>
              <a:buFont typeface="Arial" panose="020B0604020202020204" pitchFamily="34" charset="0"/>
              <a:buChar char="•"/>
            </a:pPr>
            <a:r>
              <a:rPr lang="en-IN" b="1" dirty="0">
                <a:latin typeface="-apple-system"/>
              </a:rPr>
              <a:t>Top Performing Region (Profit):</a:t>
            </a:r>
            <a:r>
              <a:rPr lang="en-IN" dirty="0">
                <a:latin typeface="-apple-system"/>
              </a:rPr>
              <a:t> West with $108,418.56</a:t>
            </a:r>
          </a:p>
          <a:p>
            <a:pPr>
              <a:buFont typeface="Arial" panose="020B0604020202020204" pitchFamily="34" charset="0"/>
              <a:buChar char="•"/>
            </a:pPr>
            <a:r>
              <a:rPr lang="en-IN" b="1" dirty="0">
                <a:latin typeface="-apple-system"/>
              </a:rPr>
              <a:t>Lowest Performing Region (Sales):</a:t>
            </a:r>
            <a:r>
              <a:rPr lang="en-IN" dirty="0">
                <a:latin typeface="-apple-system"/>
              </a:rPr>
              <a:t> South with $391,721.90</a:t>
            </a:r>
          </a:p>
          <a:p>
            <a:pPr>
              <a:buFont typeface="Arial" panose="020B0604020202020204" pitchFamily="34" charset="0"/>
              <a:buChar char="•"/>
            </a:pPr>
            <a:r>
              <a:rPr lang="en-IN" b="1" dirty="0">
                <a:latin typeface="-apple-system"/>
              </a:rPr>
              <a:t>Lowest Performing Region (Profit):</a:t>
            </a:r>
            <a:r>
              <a:rPr lang="en-IN" dirty="0">
                <a:latin typeface="-apple-system"/>
              </a:rPr>
              <a:t> South with $40,316.91</a:t>
            </a:r>
          </a:p>
          <a:p>
            <a:pPr>
              <a:buFont typeface="Arial" panose="020B0604020202020204" pitchFamily="34" charset="0"/>
              <a:buChar char="•"/>
            </a:pPr>
            <a:r>
              <a:rPr lang="en-IN" b="1" dirty="0">
                <a:latin typeface="-apple-system"/>
              </a:rPr>
              <a:t>Visualization:</a:t>
            </a:r>
            <a:r>
              <a:rPr lang="en-IN" dirty="0">
                <a:latin typeface="-apple-system"/>
              </a:rPr>
              <a:t> Bar charts for sales and profit by region.</a:t>
            </a:r>
          </a:p>
          <a:p>
            <a:pPr>
              <a:buFont typeface="Arial" panose="020B0604020202020204" pitchFamily="34" charset="0"/>
              <a:buChar char="•"/>
            </a:pPr>
            <a:endParaRPr lang="en-IN" b="0" i="0" dirty="0">
              <a:effectLst/>
              <a:latin typeface="-apple-system"/>
            </a:endParaRP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75956"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sp>
        <p:nvSpPr>
          <p:cNvPr id="6" name="Rectangle 5"/>
          <p:cNvSpPr/>
          <p:nvPr/>
        </p:nvSpPr>
        <p:spPr>
          <a:xfrm>
            <a:off x="609599" y="1343163"/>
            <a:ext cx="6096000" cy="4247317"/>
          </a:xfrm>
          <a:prstGeom prst="rect">
            <a:avLst/>
          </a:prstGeom>
        </p:spPr>
        <p:txBody>
          <a:bodyPr>
            <a:spAutoFit/>
          </a:bodyPr>
          <a:lstStyle/>
          <a:p>
            <a:r>
              <a:rPr lang="en-IN" b="1" dirty="0">
                <a:latin typeface="-apple-system"/>
              </a:rPr>
              <a:t>Category and Sub-Category Performance</a:t>
            </a:r>
          </a:p>
          <a:p>
            <a:pPr>
              <a:buFont typeface="Arial" panose="020B0604020202020204" pitchFamily="34" charset="0"/>
              <a:buChar char="•"/>
            </a:pPr>
            <a:r>
              <a:rPr lang="en-IN" b="1" dirty="0">
                <a:latin typeface="-apple-system"/>
              </a:rPr>
              <a:t>Top Performing Category (Sales):</a:t>
            </a:r>
            <a:r>
              <a:rPr lang="en-IN" dirty="0">
                <a:latin typeface="-apple-system"/>
              </a:rPr>
              <a:t> Technology with $836,154.03</a:t>
            </a:r>
          </a:p>
          <a:p>
            <a:pPr>
              <a:buFont typeface="Arial" panose="020B0604020202020204" pitchFamily="34" charset="0"/>
              <a:buChar char="•"/>
            </a:pPr>
            <a:r>
              <a:rPr lang="en-IN" b="1" dirty="0">
                <a:latin typeface="-apple-system"/>
              </a:rPr>
              <a:t>Top Performing Category (Profit):</a:t>
            </a:r>
            <a:r>
              <a:rPr lang="en-IN" dirty="0">
                <a:latin typeface="-apple-system"/>
              </a:rPr>
              <a:t> Technology with $145,454.95</a:t>
            </a:r>
          </a:p>
          <a:p>
            <a:pPr>
              <a:buFont typeface="Arial" panose="020B0604020202020204" pitchFamily="34" charset="0"/>
              <a:buChar char="•"/>
            </a:pPr>
            <a:r>
              <a:rPr lang="en-IN" b="1" dirty="0">
                <a:latin typeface="-apple-system"/>
              </a:rPr>
              <a:t>Top Performing Sub-Category (Sales):</a:t>
            </a:r>
            <a:r>
              <a:rPr lang="en-IN" dirty="0">
                <a:latin typeface="-apple-system"/>
              </a:rPr>
              <a:t> Phones with $330,007.54</a:t>
            </a:r>
          </a:p>
          <a:p>
            <a:pPr>
              <a:buFont typeface="Arial" panose="020B0604020202020204" pitchFamily="34" charset="0"/>
              <a:buChar char="•"/>
            </a:pPr>
            <a:r>
              <a:rPr lang="en-IN" b="1" dirty="0">
                <a:latin typeface="-apple-system"/>
              </a:rPr>
              <a:t>Top Performing Sub-Category (Profit):</a:t>
            </a:r>
            <a:r>
              <a:rPr lang="en-IN" dirty="0">
                <a:latin typeface="-apple-system"/>
              </a:rPr>
              <a:t> Phones with $44,519.54</a:t>
            </a:r>
          </a:p>
          <a:p>
            <a:pPr>
              <a:buFont typeface="Arial" panose="020B0604020202020204" pitchFamily="34" charset="0"/>
              <a:buChar char="•"/>
            </a:pPr>
            <a:r>
              <a:rPr lang="en-IN" b="1" dirty="0">
                <a:latin typeface="-apple-system"/>
              </a:rPr>
              <a:t>Lowest Performing Category (Sales):</a:t>
            </a:r>
            <a:r>
              <a:rPr lang="en-IN" dirty="0">
                <a:latin typeface="-apple-system"/>
              </a:rPr>
              <a:t> Office Supplies with $719,047.03</a:t>
            </a:r>
          </a:p>
          <a:p>
            <a:pPr>
              <a:buFont typeface="Arial" panose="020B0604020202020204" pitchFamily="34" charset="0"/>
              <a:buChar char="•"/>
            </a:pPr>
            <a:r>
              <a:rPr lang="en-IN" b="1" dirty="0">
                <a:latin typeface="-apple-system"/>
              </a:rPr>
              <a:t>Lowest Performing Category (Profit):</a:t>
            </a:r>
            <a:r>
              <a:rPr lang="en-IN" dirty="0">
                <a:latin typeface="-apple-system"/>
              </a:rPr>
              <a:t> Office Supplies with $122,490.18</a:t>
            </a:r>
          </a:p>
          <a:p>
            <a:pPr>
              <a:buFont typeface="Arial" panose="020B0604020202020204" pitchFamily="34" charset="0"/>
              <a:buChar char="•"/>
            </a:pPr>
            <a:r>
              <a:rPr lang="en-IN" b="1" dirty="0">
                <a:latin typeface="-apple-system"/>
              </a:rPr>
              <a:t>Visualization:</a:t>
            </a:r>
            <a:r>
              <a:rPr lang="en-IN" dirty="0">
                <a:latin typeface="-apple-system"/>
              </a:rPr>
              <a:t> Bar charts for sales and profit by category and sub-category.</a:t>
            </a:r>
            <a:endParaRPr lang="en-IN" b="0" i="0" dirty="0">
              <a:effectLst/>
              <a:latin typeface="-apple-system"/>
            </a:endParaRPr>
          </a:p>
        </p:txBody>
      </p:sp>
    </p:spTree>
    <p:extLst>
      <p:ext uri="{BB962C8B-B14F-4D97-AF65-F5344CB8AC3E}">
        <p14:creationId xmlns:p14="http://schemas.microsoft.com/office/powerpoint/2010/main" val="77813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682900" y="5582629"/>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sp>
        <p:nvSpPr>
          <p:cNvPr id="2" name="Rectangle 1"/>
          <p:cNvSpPr/>
          <p:nvPr/>
        </p:nvSpPr>
        <p:spPr>
          <a:xfrm>
            <a:off x="682900" y="1608410"/>
            <a:ext cx="6096000" cy="3139321"/>
          </a:xfrm>
          <a:prstGeom prst="rect">
            <a:avLst/>
          </a:prstGeom>
        </p:spPr>
        <p:txBody>
          <a:bodyPr>
            <a:spAutoFit/>
          </a:bodyPr>
          <a:lstStyle/>
          <a:p>
            <a:r>
              <a:rPr lang="en-IN" b="1" dirty="0">
                <a:latin typeface="-apple-system"/>
              </a:rPr>
              <a:t>Customer Segmentation</a:t>
            </a:r>
          </a:p>
          <a:p>
            <a:pPr>
              <a:buFont typeface="Arial" panose="020B0604020202020204" pitchFamily="34" charset="0"/>
              <a:buChar char="•"/>
            </a:pPr>
            <a:r>
              <a:rPr lang="en-IN" b="1" dirty="0">
                <a:latin typeface="-apple-system"/>
              </a:rPr>
              <a:t>Top Performing Segment (Sales):</a:t>
            </a:r>
            <a:r>
              <a:rPr lang="en-IN" dirty="0">
                <a:latin typeface="-apple-system"/>
              </a:rPr>
              <a:t> Consumer with $1,161,143.60</a:t>
            </a:r>
          </a:p>
          <a:p>
            <a:pPr>
              <a:buFont typeface="Arial" panose="020B0604020202020204" pitchFamily="34" charset="0"/>
              <a:buChar char="•"/>
            </a:pPr>
            <a:r>
              <a:rPr lang="en-IN" b="1" dirty="0">
                <a:latin typeface="-apple-system"/>
              </a:rPr>
              <a:t>Top Performing Segment (Profit):</a:t>
            </a:r>
            <a:r>
              <a:rPr lang="en-IN" dirty="0">
                <a:latin typeface="-apple-system"/>
              </a:rPr>
              <a:t> Consumer with $134,119.94</a:t>
            </a:r>
          </a:p>
          <a:p>
            <a:pPr>
              <a:buFont typeface="Arial" panose="020B0604020202020204" pitchFamily="34" charset="0"/>
              <a:buChar char="•"/>
            </a:pPr>
            <a:r>
              <a:rPr lang="en-IN" b="1" dirty="0">
                <a:latin typeface="-apple-system"/>
              </a:rPr>
              <a:t>Lowest Performing Segment (Sales):</a:t>
            </a:r>
            <a:r>
              <a:rPr lang="en-IN" dirty="0">
                <a:latin typeface="-apple-system"/>
              </a:rPr>
              <a:t> Home Office with $378,749.63</a:t>
            </a:r>
          </a:p>
          <a:p>
            <a:pPr>
              <a:buFont typeface="Arial" panose="020B0604020202020204" pitchFamily="34" charset="0"/>
              <a:buChar char="•"/>
            </a:pPr>
            <a:r>
              <a:rPr lang="en-IN" b="1" dirty="0">
                <a:latin typeface="-apple-system"/>
              </a:rPr>
              <a:t>Lowest Performing Segment (Profit):</a:t>
            </a:r>
            <a:r>
              <a:rPr lang="en-IN" dirty="0">
                <a:latin typeface="-apple-system"/>
              </a:rPr>
              <a:t> Home Office with $60,396.41</a:t>
            </a:r>
          </a:p>
          <a:p>
            <a:pPr>
              <a:buFont typeface="Arial" panose="020B0604020202020204" pitchFamily="34" charset="0"/>
              <a:buChar char="•"/>
            </a:pPr>
            <a:r>
              <a:rPr lang="en-IN" b="1" dirty="0">
                <a:latin typeface="-apple-system"/>
              </a:rPr>
              <a:t>Visualization:</a:t>
            </a:r>
            <a:r>
              <a:rPr lang="en-IN" dirty="0">
                <a:latin typeface="-apple-system"/>
              </a:rPr>
              <a:t> Bar charts for sales and profit by customer segment.</a:t>
            </a:r>
            <a:endParaRPr lang="en-IN" b="0" i="0" dirty="0">
              <a:effectLst/>
              <a:latin typeface="-apple-system"/>
            </a:endParaRPr>
          </a:p>
        </p:txBody>
      </p:sp>
    </p:spTree>
    <p:extLst>
      <p:ext uri="{BB962C8B-B14F-4D97-AF65-F5344CB8AC3E}">
        <p14:creationId xmlns:p14="http://schemas.microsoft.com/office/powerpoint/2010/main" val="194544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987700" y="5729359"/>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600" b="0" u="sng" dirty="0">
              <a:solidFill>
                <a:schemeClr val="tx2">
                  <a:lumMod val="75000"/>
                </a:schemeClr>
              </a:solidFill>
            </a:endParaRPr>
          </a:p>
        </p:txBody>
      </p:sp>
      <p:sp>
        <p:nvSpPr>
          <p:cNvPr id="2" name="Rectangle 1"/>
          <p:cNvSpPr/>
          <p:nvPr/>
        </p:nvSpPr>
        <p:spPr>
          <a:xfrm>
            <a:off x="675957" y="1754237"/>
            <a:ext cx="6096000" cy="3139321"/>
          </a:xfrm>
          <a:prstGeom prst="rect">
            <a:avLst/>
          </a:prstGeom>
        </p:spPr>
        <p:txBody>
          <a:bodyPr>
            <a:spAutoFit/>
          </a:bodyPr>
          <a:lstStyle/>
          <a:p>
            <a:r>
              <a:rPr lang="en-IN" b="1" dirty="0">
                <a:latin typeface="-apple-system"/>
              </a:rPr>
              <a:t>Shipping Mode Analysis</a:t>
            </a:r>
          </a:p>
          <a:p>
            <a:pPr>
              <a:buFont typeface="Arial" panose="020B0604020202020204" pitchFamily="34" charset="0"/>
              <a:buChar char="•"/>
            </a:pPr>
            <a:r>
              <a:rPr lang="en-IN" b="1" dirty="0">
                <a:latin typeface="-apple-system"/>
              </a:rPr>
              <a:t>Top Performing Shipping Mode (Sales):</a:t>
            </a:r>
            <a:r>
              <a:rPr lang="en-IN" dirty="0">
                <a:latin typeface="-apple-system"/>
              </a:rPr>
              <a:t> Standard Class with $1,258,057.68</a:t>
            </a:r>
          </a:p>
          <a:p>
            <a:pPr>
              <a:buFont typeface="Arial" panose="020B0604020202020204" pitchFamily="34" charset="0"/>
              <a:buChar char="•"/>
            </a:pPr>
            <a:r>
              <a:rPr lang="en-IN" b="1" dirty="0">
                <a:latin typeface="-apple-system"/>
              </a:rPr>
              <a:t>Top Performing Shipping Mode (Profit):</a:t>
            </a:r>
            <a:r>
              <a:rPr lang="en-IN" dirty="0">
                <a:latin typeface="-apple-system"/>
              </a:rPr>
              <a:t> Standard Class with $164,247.92</a:t>
            </a:r>
          </a:p>
          <a:p>
            <a:pPr>
              <a:buFont typeface="Arial" panose="020B0604020202020204" pitchFamily="34" charset="0"/>
              <a:buChar char="•"/>
            </a:pPr>
            <a:r>
              <a:rPr lang="en-IN" b="1" dirty="0">
                <a:latin typeface="-apple-system"/>
              </a:rPr>
              <a:t>Lowest Performing Shipping Mode (Sales):</a:t>
            </a:r>
            <a:r>
              <a:rPr lang="en-IN" dirty="0">
                <a:latin typeface="-apple-system"/>
              </a:rPr>
              <a:t> Same Day with $158,733.39</a:t>
            </a:r>
          </a:p>
          <a:p>
            <a:pPr>
              <a:buFont typeface="Arial" panose="020B0604020202020204" pitchFamily="34" charset="0"/>
              <a:buChar char="•"/>
            </a:pPr>
            <a:r>
              <a:rPr lang="en-IN" b="1" dirty="0">
                <a:latin typeface="-apple-system"/>
              </a:rPr>
              <a:t>Lowest Performing Shipping Mode (Profit):</a:t>
            </a:r>
            <a:r>
              <a:rPr lang="en-IN" dirty="0">
                <a:latin typeface="-apple-system"/>
              </a:rPr>
              <a:t> Same Day with $16,446.38</a:t>
            </a:r>
          </a:p>
          <a:p>
            <a:pPr>
              <a:buFont typeface="Arial" panose="020B0604020202020204" pitchFamily="34" charset="0"/>
              <a:buChar char="•"/>
            </a:pPr>
            <a:r>
              <a:rPr lang="en-IN" b="1" dirty="0">
                <a:latin typeface="-apple-system"/>
              </a:rPr>
              <a:t>Visualization:</a:t>
            </a:r>
            <a:r>
              <a:rPr lang="en-IN" dirty="0">
                <a:latin typeface="-apple-system"/>
              </a:rPr>
              <a:t> Bar charts for sales and profit by shipping mode.</a:t>
            </a:r>
            <a:endParaRPr lang="en-IN" b="0" i="0" dirty="0">
              <a:effectLst/>
              <a:latin typeface="-apple-system"/>
            </a:endParaRPr>
          </a:p>
        </p:txBody>
      </p:sp>
    </p:spTree>
    <p:extLst>
      <p:ext uri="{BB962C8B-B14F-4D97-AF65-F5344CB8AC3E}">
        <p14:creationId xmlns:p14="http://schemas.microsoft.com/office/powerpoint/2010/main" val="115432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16c05727-aa75-4e4a-9b5f-8a80a1165891"/>
    <ds:schemaRef ds:uri="http://purl.org/dc/dcmitype/"/>
    <ds:schemaRef ds:uri="http://schemas.microsoft.com/office/2006/documentManagement/types"/>
    <ds:schemaRef ds:uri="71af3243-3dd4-4a8d-8c0d-dd76da1f02a5"/>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640</TotalTime>
  <Words>843</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Trebuchet MS</vt:lpstr>
      <vt:lpstr>Wingdings</vt:lpstr>
      <vt:lpstr>Wingdings 3</vt:lpstr>
      <vt:lpstr>Facet</vt:lpstr>
      <vt:lpstr>Project Title – Retail Insights from Superstore</vt:lpstr>
      <vt:lpstr>PROBLEM  STATEMENT</vt:lpstr>
      <vt:lpstr>Project Description </vt:lpstr>
      <vt:lpstr>WHO ARE THE END USERS?</vt:lpstr>
      <vt:lpstr>Technology Used</vt:lpstr>
      <vt:lpstr>RESULTS </vt:lpstr>
      <vt:lpstr>RESULTS </vt:lpstr>
      <vt:lpstr>RESULTS </vt:lpstr>
      <vt:lpstr>RESULTS </vt:lpstr>
      <vt:lpstr>PowerPoint Presentation</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ANUSHA</cp:lastModifiedBy>
  <cp:revision>82</cp:revision>
  <dcterms:created xsi:type="dcterms:W3CDTF">2021-07-11T13:13:15Z</dcterms:created>
  <dcterms:modified xsi:type="dcterms:W3CDTF">2024-07-16T10:52:57Z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